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3" r:id="rId6"/>
    <p:sldId id="274" r:id="rId7"/>
    <p:sldId id="261" r:id="rId8"/>
    <p:sldId id="267" r:id="rId9"/>
    <p:sldId id="262" r:id="rId10"/>
    <p:sldId id="268" r:id="rId11"/>
    <p:sldId id="263" r:id="rId12"/>
    <p:sldId id="266" r:id="rId13"/>
    <p:sldId id="270" r:id="rId14"/>
    <p:sldId id="264" r:id="rId15"/>
    <p:sldId id="265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D1B5-2656-4862-AA58-06BF0B9FD533}" type="datetimeFigureOut">
              <a:rPr lang="en-US" smtClean="0"/>
              <a:t>02/05/2016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6D49-CCAF-448B-B375-CEB22405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F6D49-CCAF-448B-B375-CEB22405C9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A30-975B-4FCD-86AB-BA032F6CA93A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755E-6FB2-4882-A3C1-0514510AEB37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713D-CF6F-4A37-BF34-92DCDDE0D491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6DDA-A397-4C38-9048-87F3D7FB073D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B6CC-0010-4F3C-910B-1021AA5056BC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44-D629-4BA4-87EA-F6E18A7E63A1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6599-0788-4EF6-9072-C1D807C99781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F24-418C-4387-A3B6-D85F698446EA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EC2-0F2D-4EFB-97DC-F004CD1D3CD0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AE265-5A23-42B7-AAE3-CB29FA970DE6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A93B-792D-4117-A426-D3D40D24A780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D9884F-2817-4EDF-8B1B-2713D43E3640}" type="datetime1">
              <a:rPr lang="en-US" smtClean="0"/>
              <a:t>02/05/2016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1779"/>
            <a:ext cx="10058400" cy="221430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Representation of Numbers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480" y="2918820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/>
              <a:t>Fixed </a:t>
            </a:r>
            <a:r>
              <a:rPr lang="en-US" b="1" dirty="0"/>
              <a:t>Point </a:t>
            </a:r>
            <a:r>
              <a:rPr lang="en-US" b="1" dirty="0" smtClean="0"/>
              <a:t>Representation, </a:t>
            </a:r>
          </a:p>
          <a:p>
            <a:pPr algn="ctr">
              <a:lnSpc>
                <a:spcPct val="100000"/>
              </a:lnSpc>
            </a:pPr>
            <a:r>
              <a:rPr lang="en-US" b="1" dirty="0" smtClean="0"/>
              <a:t>Addition </a:t>
            </a:r>
            <a:r>
              <a:rPr lang="en-US" b="1" dirty="0"/>
              <a:t>and </a:t>
            </a:r>
            <a:r>
              <a:rPr lang="en-US" b="1" dirty="0" smtClean="0"/>
              <a:t>subtraction </a:t>
            </a:r>
            <a:r>
              <a:rPr lang="en-US" b="1" dirty="0"/>
              <a:t>of signed 2’s complement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0951" y="452743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Members: </a:t>
            </a:r>
            <a:r>
              <a:rPr lang="en-US" dirty="0" err="1" smtClean="0"/>
              <a:t>Kyrshanlang</a:t>
            </a:r>
            <a:r>
              <a:rPr lang="en-US" dirty="0" smtClean="0"/>
              <a:t> </a:t>
            </a:r>
            <a:r>
              <a:rPr lang="en-US" dirty="0"/>
              <a:t>R </a:t>
            </a:r>
            <a:r>
              <a:rPr lang="en-US" dirty="0" err="1" smtClean="0"/>
              <a:t>Dkhar</a:t>
            </a:r>
            <a:r>
              <a:rPr lang="en-US" dirty="0" smtClean="0"/>
              <a:t>, </a:t>
            </a:r>
            <a:r>
              <a:rPr lang="en-US" dirty="0" err="1"/>
              <a:t>Almora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Kharkamni</a:t>
            </a:r>
            <a:r>
              <a:rPr lang="en-US" dirty="0" smtClean="0"/>
              <a:t>, </a:t>
            </a:r>
            <a:r>
              <a:rPr lang="en-US" dirty="0"/>
              <a:t>Jordan </a:t>
            </a:r>
            <a:r>
              <a:rPr lang="en-US" dirty="0" smtClean="0"/>
              <a:t>R </a:t>
            </a:r>
            <a:r>
              <a:rPr lang="en-US" dirty="0" err="1" smtClean="0"/>
              <a:t>Kharkrang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K </a:t>
            </a:r>
            <a:r>
              <a:rPr lang="en-US" dirty="0" err="1" smtClean="0"/>
              <a:t>Lalhriatpuia</a:t>
            </a:r>
            <a:endParaRPr lang="en-US" dirty="0" smtClean="0"/>
          </a:p>
          <a:p>
            <a:r>
              <a:rPr lang="en-US" b="1" dirty="0" smtClean="0"/>
              <a:t>Roll no:</a:t>
            </a:r>
            <a:r>
              <a:rPr lang="en-US" dirty="0" smtClean="0"/>
              <a:t> 1,10,18,30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83100" y="2861785"/>
            <a:ext cx="326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2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 : </a:t>
            </a:r>
            <a:br>
              <a:rPr lang="en-US" dirty="0"/>
            </a:br>
            <a:r>
              <a:rPr lang="en-US" sz="3600" dirty="0" smtClean="0"/>
              <a:t>Binary </a:t>
            </a:r>
            <a:r>
              <a:rPr lang="en-US" sz="3600" dirty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b="1" u="sng" dirty="0"/>
              <a:t>Signed Binary Number : Negative </a:t>
            </a:r>
            <a:r>
              <a:rPr lang="en-US" sz="3200" b="1" u="sng" dirty="0" smtClean="0"/>
              <a:t>Number</a:t>
            </a:r>
            <a:endParaRPr lang="en-US" sz="3200" b="1" u="sng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3000" b="1" dirty="0"/>
              <a:t>Sign </a:t>
            </a:r>
            <a:r>
              <a:rPr lang="en-US" sz="2600" b="1" dirty="0"/>
              <a:t>bit : 1 </a:t>
            </a:r>
            <a:r>
              <a:rPr lang="en-US" sz="2200" b="1" dirty="0"/>
              <a:t>(leftmost bit)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smtClean="0"/>
              <a:t> </a:t>
            </a:r>
            <a:r>
              <a:rPr lang="en-US" sz="2600" b="1" dirty="0" smtClean="0"/>
              <a:t>Magnitude: </a:t>
            </a:r>
            <a:r>
              <a:rPr lang="en-US" sz="2400" b="1" dirty="0" smtClean="0"/>
              <a:t>binary number </a:t>
            </a:r>
            <a:r>
              <a:rPr lang="en-US" sz="2400" b="1" dirty="0"/>
              <a:t>can be represented </a:t>
            </a:r>
            <a:r>
              <a:rPr lang="en-US" sz="2400" b="1" dirty="0" smtClean="0"/>
              <a:t>in </a:t>
            </a:r>
            <a:r>
              <a:rPr lang="en-US" sz="2400" b="1" dirty="0"/>
              <a:t>three </a:t>
            </a:r>
            <a:r>
              <a:rPr lang="en-US" sz="2400" b="1" dirty="0" smtClean="0"/>
              <a:t>ways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b="1" dirty="0"/>
              <a:t>Signed-magnitude </a:t>
            </a:r>
            <a:r>
              <a:rPr lang="en-US" sz="2400" b="1" dirty="0" smtClean="0"/>
              <a:t>representation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-6 is represented as </a:t>
            </a:r>
            <a:r>
              <a:rPr lang="en-US" sz="2400" b="1" dirty="0" smtClean="0"/>
              <a:t>10000110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b="1" dirty="0" smtClean="0"/>
              <a:t>Signed-1’s </a:t>
            </a:r>
            <a:r>
              <a:rPr lang="en-US" sz="2400" b="1" dirty="0"/>
              <a:t>complement representation</a:t>
            </a:r>
            <a:r>
              <a:rPr lang="en-US" sz="2400" dirty="0"/>
              <a:t> </a:t>
            </a:r>
            <a:endParaRPr lang="en-US" sz="2400" dirty="0" smtClean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-6 is represented </a:t>
            </a:r>
            <a:r>
              <a:rPr lang="en-US" sz="2400" dirty="0" smtClean="0"/>
              <a:t>as </a:t>
            </a:r>
            <a:r>
              <a:rPr lang="en-US" sz="2400" b="1" dirty="0" smtClean="0"/>
              <a:t>11111001</a:t>
            </a:r>
            <a:endParaRPr lang="en-US" sz="2400" dirty="0" smtClean="0"/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800" b="1" dirty="0"/>
              <a:t>Signed-2’s complement representation</a:t>
            </a:r>
            <a:endParaRPr lang="en-US" sz="28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800" dirty="0"/>
              <a:t>-6 is represented </a:t>
            </a:r>
            <a:r>
              <a:rPr lang="en-US" sz="2800" dirty="0" smtClean="0"/>
              <a:t>as </a:t>
            </a:r>
            <a:r>
              <a:rPr lang="en-US" sz="2800" b="1" dirty="0"/>
              <a:t>11111010</a:t>
            </a:r>
          </a:p>
          <a:p>
            <a:pPr lvl="4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749808" lvl="4" indent="0">
              <a:buNone/>
            </a:pPr>
            <a:endParaRPr lang="en-US" sz="2400" dirty="0" smtClean="0"/>
          </a:p>
          <a:p>
            <a:pPr lvl="3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lvl="2">
              <a:buFont typeface="Wingdings" panose="05000000000000000000" pitchFamily="2" charset="2"/>
              <a:buChar char="v"/>
            </a:pPr>
            <a:endParaRPr lang="en-US" sz="2600" b="1" dirty="0" smtClean="0"/>
          </a:p>
          <a:p>
            <a:pPr marL="566928" lvl="3" indent="0">
              <a:buNone/>
            </a:pPr>
            <a:endParaRPr lang="en-US" sz="2800" b="1" dirty="0" smtClean="0"/>
          </a:p>
          <a:p>
            <a:pPr marL="749808" lvl="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of </a:t>
            </a:r>
            <a:r>
              <a:rPr lang="en-US" b="1" dirty="0" smtClean="0"/>
              <a:t>Signed-2’s </a:t>
            </a:r>
            <a:r>
              <a:rPr lang="en-US" b="1" dirty="0"/>
              <a:t>complement </a:t>
            </a:r>
            <a:r>
              <a:rPr lang="en-US" dirty="0" smtClean="0"/>
              <a:t>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 smtClean="0"/>
              <a:t>Procedure for Addition: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the Two Numbers (include sign bit).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an end carry discard it.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 of addition is the sum of the numbers.</a:t>
            </a:r>
          </a:p>
          <a:p>
            <a:pPr marL="841248" lvl="2" indent="-457200">
              <a:buFont typeface="+mj-lt"/>
              <a:buAutoNum type="arabicPeriod"/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smtClean="0"/>
              <a:t> Negative </a:t>
            </a:r>
            <a:r>
              <a:rPr lang="en-US" sz="2400" b="1" dirty="0"/>
              <a:t>Binary Numbers </a:t>
            </a:r>
            <a:r>
              <a:rPr lang="en-US" sz="2400" b="1" dirty="0" smtClean="0"/>
              <a:t>are </a:t>
            </a:r>
            <a:r>
              <a:rPr lang="en-US" sz="2400" b="1" dirty="0"/>
              <a:t>in their signed-2’s complement </a:t>
            </a:r>
            <a:r>
              <a:rPr lang="en-US" sz="2400" b="1" dirty="0" smtClean="0"/>
              <a:t>form before they are added</a:t>
            </a:r>
            <a:r>
              <a:rPr lang="en-US" sz="2400" b="1" dirty="0" smtClean="0"/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smtClean="0"/>
              <a:t> If </a:t>
            </a:r>
            <a:r>
              <a:rPr lang="en-US" sz="2400" b="1" dirty="0"/>
              <a:t>the sum is negative, then it is in 2's complement.</a:t>
            </a:r>
          </a:p>
          <a:p>
            <a:pPr marL="384048" lvl="2" indent="0">
              <a:buNone/>
            </a:pPr>
            <a:endParaRPr lang="en-US" sz="2400" b="1" dirty="0"/>
          </a:p>
          <a:p>
            <a:pPr marL="384048" lvl="2" indent="0">
              <a:buNone/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</a:t>
            </a:r>
            <a:r>
              <a:rPr lang="en-US" b="1" dirty="0"/>
              <a:t>Signed-2’s complement </a:t>
            </a:r>
            <a:r>
              <a:rPr lang="en-US" dirty="0" smtClean="0"/>
              <a:t>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200" b="1" dirty="0" err="1" smtClean="0"/>
              <a:t>E.g</a:t>
            </a:r>
            <a:r>
              <a:rPr lang="en-US" sz="3200" b="1" dirty="0" smtClean="0"/>
              <a:t>: Addition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 + 3					2. 6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(-3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+6		</a:t>
            </a:r>
            <a:r>
              <a:rPr lang="en-US" sz="2400" b="1" dirty="0" smtClean="0"/>
              <a:t>0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0000110	                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+6	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/>
              <a:t>0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0000110</a:t>
            </a:r>
          </a:p>
          <a:p>
            <a:pPr marL="384048" lvl="2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+3		</a:t>
            </a:r>
            <a:r>
              <a:rPr lang="en-US" sz="2400" b="1" dirty="0" smtClean="0"/>
              <a:t>0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0000011		       -3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/>
              <a:t>1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1111101</a:t>
            </a:r>
          </a:p>
          <a:p>
            <a:pPr marL="384048" lvl="2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= +9		00001001	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= +3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00000011</a:t>
            </a:r>
          </a:p>
          <a:p>
            <a:pPr marL="384048" lvl="2" indent="0">
              <a:buNone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-6 + (-3)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-6 + 3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 + 13</a:t>
            </a:r>
          </a:p>
          <a:p>
            <a:pPr marL="841248" lvl="2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4048" lvl="2" indent="0">
              <a:buNone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280" y="3416300"/>
            <a:ext cx="442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80480" y="3403600"/>
            <a:ext cx="442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</a:t>
            </a:r>
            <a:r>
              <a:rPr lang="en-US" b="1" dirty="0"/>
              <a:t>Signed-2’s complement </a:t>
            </a:r>
            <a:r>
              <a:rPr lang="en-US" dirty="0" smtClean="0"/>
              <a:t>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3200" b="1" dirty="0" smtClean="0"/>
              <a:t>Overflow</a:t>
            </a:r>
          </a:p>
          <a:p>
            <a:pPr marL="640080" lvl="2" indent="-4572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b="1" dirty="0" smtClean="0"/>
              <a:t>Occurs when sum of two n digits result in an n+1 digits number.</a:t>
            </a:r>
          </a:p>
          <a:p>
            <a:pPr marL="640080" lvl="2" indent="-4572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b="1" dirty="0" err="1" smtClean="0"/>
              <a:t>E.g</a:t>
            </a:r>
            <a:r>
              <a:rPr lang="en-US" sz="2800" b="1" dirty="0" smtClean="0"/>
              <a:t> </a:t>
            </a:r>
          </a:p>
          <a:p>
            <a:pPr marL="640080" lvl="2" indent="-45720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	</a:t>
            </a:r>
            <a:r>
              <a:rPr lang="en-US" sz="2400" b="1" dirty="0"/>
              <a:t>carries:      0	1			carries:                 1 	0</a:t>
            </a:r>
          </a:p>
          <a:p>
            <a:pPr marL="1005840" lvl="4" indent="-45720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800" b="1" dirty="0"/>
              <a:t>(a)	   +</a:t>
            </a:r>
            <a:r>
              <a:rPr lang="en-US" sz="2400" b="1" dirty="0"/>
              <a:t>70		0 1000110	          (b)     -70			1 0111010</a:t>
            </a:r>
          </a:p>
          <a:p>
            <a:pPr marL="1005840" lvl="4" indent="-45720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b="1" dirty="0"/>
              <a:t>	   +80		0 1010000		       -80			1 0110000	</a:t>
            </a:r>
          </a:p>
          <a:p>
            <a:pPr marL="1005840" lvl="4" indent="-45720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b="1" dirty="0"/>
              <a:t>	   +150	             1 0010110		       -150		0 1101010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37359" y="5107577"/>
            <a:ext cx="158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5166" y="5120641"/>
            <a:ext cx="158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92685" y="5120640"/>
            <a:ext cx="1332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052560" y="5159829"/>
            <a:ext cx="17242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of </a:t>
            </a:r>
            <a:r>
              <a:rPr lang="en-US" b="1" dirty="0"/>
              <a:t>Signed-2’s complement </a:t>
            </a:r>
            <a:r>
              <a:rPr lang="en-US" dirty="0" smtClean="0"/>
              <a:t>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Procedure for </a:t>
            </a:r>
            <a:r>
              <a:rPr lang="en-US" sz="3200" b="1" dirty="0" smtClean="0"/>
              <a:t>Subtraction: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Take the 2’s Complement of the Subtrahend and add it with the minuend (include sign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carry discard it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 of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 is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difference of the two numbers.</a:t>
            </a:r>
          </a:p>
          <a:p>
            <a:pPr marL="841248" lvl="2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</a:t>
            </a:r>
            <a:r>
              <a:rPr lang="en-US" dirty="0" smtClean="0"/>
              <a:t>of </a:t>
            </a:r>
            <a:r>
              <a:rPr lang="en-US" b="1" dirty="0"/>
              <a:t>Signed-2’s complement </a:t>
            </a:r>
            <a:r>
              <a:rPr lang="en-US" dirty="0" smtClean="0"/>
              <a:t>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200" b="1" dirty="0" err="1"/>
              <a:t>E.g</a:t>
            </a:r>
            <a:r>
              <a:rPr lang="en-US" sz="3200" b="1" dirty="0"/>
              <a:t>: </a:t>
            </a:r>
            <a:r>
              <a:rPr lang="en-US" sz="3200" b="1" dirty="0" smtClean="0"/>
              <a:t>Subtraction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					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2’s Complement of 3(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00000011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is (11111100+1)=11111101</a:t>
            </a:r>
          </a:p>
          <a:p>
            <a:pPr marL="384048" lvl="2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+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			</a:t>
            </a:r>
            <a:r>
              <a:rPr lang="en-US" sz="2400" b="1" dirty="0"/>
              <a:t>0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0000110</a:t>
            </a:r>
          </a:p>
          <a:p>
            <a:pPr marL="384048" lvl="2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-3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400" b="1" dirty="0" smtClean="0"/>
              <a:t>1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1111101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 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+3	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1</a:t>
            </a:r>
            <a:r>
              <a:rPr lang="en-US" sz="2400" b="1" dirty="0" smtClean="0"/>
              <a:t>0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0000011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024128" lvl="3" indent="-457200">
              <a:buFont typeface="+mj-lt"/>
              <a:buAutoNum type="arabicPeriod"/>
            </a:pP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9808" lvl="4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Discard the end carry we get 00000011 which is +3 in decimal.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41248" lvl="2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81480" y="3975100"/>
            <a:ext cx="442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of </a:t>
            </a:r>
            <a:r>
              <a:rPr lang="en-US" b="1" dirty="0"/>
              <a:t>Signed-2’s complement </a:t>
            </a:r>
            <a:r>
              <a:rPr lang="en-US" dirty="0" smtClean="0"/>
              <a:t>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4048" lvl="2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2.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6 - (-3)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2’s Complement of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-3(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11111101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(00000010+1)=00000011</a:t>
            </a:r>
          </a:p>
          <a:p>
            <a:pPr marL="384048" lvl="2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		</a:t>
            </a:r>
            <a:r>
              <a:rPr lang="en-US" sz="2400" b="1" dirty="0"/>
              <a:t>0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0000110	</a:t>
            </a:r>
          </a:p>
          <a:p>
            <a:pPr marL="384048" lvl="2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+3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400" b="1" dirty="0" smtClean="0"/>
              <a:t>0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0000011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+9		</a:t>
            </a:r>
            <a:r>
              <a:rPr lang="en-US" sz="2400" b="1" dirty="0" smtClean="0"/>
              <a:t>0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0001001</a:t>
            </a:r>
          </a:p>
          <a:p>
            <a:pPr marL="384048" lvl="2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84048" lvl="2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-6 - (-3)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- 3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-6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3302000"/>
            <a:ext cx="442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4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Book:</a:t>
            </a:r>
          </a:p>
          <a:p>
            <a:pPr lvl="1"/>
            <a:r>
              <a:rPr lang="en-US" sz="2400" dirty="0" smtClean="0"/>
              <a:t>Computer System Architecture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EDITION by M. Morris Mano.</a:t>
            </a:r>
          </a:p>
          <a:p>
            <a:pPr lvl="2"/>
            <a:r>
              <a:rPr lang="en-US" sz="2000" dirty="0" smtClean="0"/>
              <a:t>Pages 85-99.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790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b="1" dirty="0" smtClean="0"/>
              <a:t>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b="1" dirty="0"/>
              <a:t>Fixed Point </a:t>
            </a:r>
            <a:r>
              <a:rPr lang="en-US" sz="3200" b="1" dirty="0" smtClean="0"/>
              <a:t>Representation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b="1" dirty="0" smtClean="0"/>
              <a:t>Addition </a:t>
            </a:r>
            <a:r>
              <a:rPr lang="en-US" sz="3200" b="1" dirty="0"/>
              <a:t>of signed 2’s complement </a:t>
            </a:r>
            <a:r>
              <a:rPr lang="en-US" sz="3200" b="1" dirty="0" smtClean="0"/>
              <a:t>numbers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b="1" dirty="0" smtClean="0"/>
              <a:t>Subtraction </a:t>
            </a:r>
            <a:r>
              <a:rPr lang="en-US" sz="3200" b="1" dirty="0"/>
              <a:t>of signed 2’s complement numbers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3200" b="1" dirty="0" smtClean="0"/>
              <a:t> </a:t>
            </a:r>
            <a:r>
              <a:rPr lang="en-US" sz="3200" b="1" u="sng" dirty="0" smtClean="0"/>
              <a:t>Number </a:t>
            </a:r>
            <a:r>
              <a:rPr lang="en-US" sz="3200" b="1" u="sng" dirty="0"/>
              <a:t>Systems</a:t>
            </a:r>
            <a:endParaRPr lang="en-US" sz="1400" b="1" u="sng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b="1" dirty="0"/>
              <a:t>Decimal Number System (0-9)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b="1" dirty="0"/>
              <a:t>Binary Number System (0 and 1)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Octal Number System (0-7)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b="1" dirty="0"/>
              <a:t>Hexadecimal</a:t>
            </a:r>
            <a:r>
              <a:rPr lang="en-US" sz="3200" dirty="0"/>
              <a:t> </a:t>
            </a:r>
            <a:r>
              <a:rPr lang="en-US" sz="3200" b="1" dirty="0"/>
              <a:t>Number System (0-9,A-F)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Binary-Coded Octal Numbers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95569"/>
              </p:ext>
            </p:extLst>
          </p:nvPr>
        </p:nvGraphicFramePr>
        <p:xfrm>
          <a:off x="2138362" y="1851658"/>
          <a:ext cx="7018337" cy="440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72"/>
                <a:gridCol w="2512715"/>
                <a:gridCol w="2424550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Binary-coded Octal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equivalent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</a:t>
                      </a:r>
                      <a:r>
                        <a:rPr lang="en-US" baseline="0" dirty="0" smtClean="0"/>
                        <a:t> 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66557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010 100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Binary-Coded </a:t>
            </a:r>
            <a:r>
              <a:rPr lang="en-US" dirty="0" smtClean="0"/>
              <a:t>Hexadecimal </a:t>
            </a:r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151554"/>
              </p:ext>
            </p:extLst>
          </p:nvPr>
        </p:nvGraphicFramePr>
        <p:xfrm>
          <a:off x="1866121" y="1845734"/>
          <a:ext cx="803433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030"/>
                <a:gridCol w="2801185"/>
                <a:gridCol w="20121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HEXADECIMAL </a:t>
                      </a:r>
                      <a:r>
                        <a:rPr lang="en-US" baseline="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Binary-coded Hexadecimal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equivalent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   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307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0011 0010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57883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1111 1000</a:t>
                      </a:r>
                      <a:endParaRPr lang="en-US" dirty="0" smtClean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Representation: BCD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3200" b="1" dirty="0" smtClean="0"/>
              <a:t>BCD Binary Coded Decimal</a:t>
            </a:r>
          </a:p>
          <a:p>
            <a:pPr marL="697230" lvl="2" indent="-5143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b="1" dirty="0" smtClean="0"/>
              <a:t>Uses 4-bit to represent decimal numbers (0-9)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6378"/>
              </p:ext>
            </p:extLst>
          </p:nvPr>
        </p:nvGraphicFramePr>
        <p:xfrm>
          <a:off x="1097280" y="1850436"/>
          <a:ext cx="8128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BCD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0001</a:t>
                      </a:r>
                      <a:r>
                        <a:rPr lang="en-US" baseline="0" dirty="0" smtClean="0"/>
                        <a:t>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</a:t>
                      </a:r>
                    </a:p>
                    <a:p>
                      <a:pPr algn="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0010 0000</a:t>
                      </a:r>
                    </a:p>
                    <a:p>
                      <a:pPr algn="r"/>
                      <a:r>
                        <a:rPr lang="en-US" dirty="0" smtClean="0"/>
                        <a:t>0101 0001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8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380" y="1775460"/>
            <a:ext cx="10058400" cy="453644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 smtClean="0"/>
              <a:t>How are fractions represented in Registers?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: (0100.1010) </a:t>
            </a:r>
            <a:endParaRPr lang="en-US" sz="28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 smtClean="0"/>
              <a:t> Binary point (.)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 smtClean="0"/>
              <a:t> Two ways to specify the position of the binary point.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b="1" dirty="0" smtClean="0"/>
              <a:t> Fixed-point </a:t>
            </a:r>
            <a:r>
              <a:rPr lang="en-US" sz="2800" b="1" dirty="0"/>
              <a:t>representation </a:t>
            </a:r>
            <a:endParaRPr lang="en-US" sz="2800" b="1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b="1" dirty="0" smtClean="0"/>
              <a:t> Floating-point representation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(Group 6)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4000" b="1" dirty="0"/>
              <a:t>Fixed-point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b="1" dirty="0" smtClean="0"/>
              <a:t> Binary </a:t>
            </a:r>
            <a:r>
              <a:rPr lang="en-US" sz="2600" b="1" dirty="0"/>
              <a:t>point </a:t>
            </a:r>
            <a:r>
              <a:rPr lang="en-US" sz="2600" b="1" dirty="0" smtClean="0"/>
              <a:t>is assumed to be </a:t>
            </a:r>
            <a:r>
              <a:rPr lang="en-US" sz="2600" b="1" dirty="0"/>
              <a:t>fixed in one position</a:t>
            </a:r>
            <a:r>
              <a:rPr lang="en-US" sz="2600" b="1" dirty="0" smtClean="0"/>
              <a:t>:</a:t>
            </a:r>
            <a:r>
              <a:rPr lang="en-US" sz="2100" b="1" dirty="0"/>
              <a:t>	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900" b="1" dirty="0"/>
              <a:t> </a:t>
            </a:r>
            <a:r>
              <a:rPr lang="en-US" sz="2900" b="1" u="sng" dirty="0" smtClean="0"/>
              <a:t>Extreme left of Register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900" dirty="0" smtClean="0"/>
              <a:t> Binary Number is interpreted as a Fraction </a:t>
            </a:r>
            <a:r>
              <a:rPr lang="en-US" sz="2900" dirty="0"/>
              <a:t>binary number</a:t>
            </a:r>
            <a:endParaRPr lang="en-US" sz="2900" dirty="0" smtClean="0"/>
          </a:p>
          <a:p>
            <a:pPr lvl="6">
              <a:buFont typeface="Wingdings" panose="05000000000000000000" pitchFamily="2" charset="2"/>
              <a:buChar char="v"/>
            </a:pPr>
            <a:r>
              <a:rPr lang="en-US" sz="2600" b="1" dirty="0" smtClean="0"/>
              <a:t> </a:t>
            </a:r>
            <a:r>
              <a:rPr lang="en-US" sz="2600" dirty="0" smtClean="0"/>
              <a:t>.0100101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900" b="1" dirty="0" smtClean="0"/>
              <a:t> </a:t>
            </a:r>
            <a:r>
              <a:rPr lang="en-US" sz="2900" b="1" u="sng" dirty="0"/>
              <a:t>Extreme </a:t>
            </a:r>
            <a:r>
              <a:rPr lang="en-US" sz="2900" b="1" u="sng" dirty="0" smtClean="0"/>
              <a:t>Right of Register</a:t>
            </a:r>
            <a:r>
              <a:rPr lang="en-US" sz="2900" b="1" dirty="0" smtClean="0"/>
              <a:t>	</a:t>
            </a:r>
            <a:endParaRPr lang="en-US" sz="2900" b="1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900" b="1" dirty="0" smtClean="0"/>
              <a:t> </a:t>
            </a:r>
            <a:r>
              <a:rPr lang="en-US" sz="2900" dirty="0" smtClean="0"/>
              <a:t>Binary </a:t>
            </a:r>
            <a:r>
              <a:rPr lang="en-US" sz="2900" dirty="0"/>
              <a:t>Number is interpreted as </a:t>
            </a:r>
            <a:r>
              <a:rPr lang="en-US" sz="2900" dirty="0" smtClean="0"/>
              <a:t>an </a:t>
            </a:r>
            <a:r>
              <a:rPr lang="en-US" sz="2900" b="1" dirty="0" smtClean="0"/>
              <a:t>Integer binary number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en-US" sz="2600" dirty="0" smtClean="0"/>
              <a:t> 0100101.</a:t>
            </a:r>
            <a:endParaRPr lang="en-US" sz="2200" dirty="0" smtClean="0"/>
          </a:p>
          <a:p>
            <a:pPr lvl="4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smtClean="0"/>
              <a:t>Representation 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Signed and Unsigned Binary Numbers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For 8-bit Register the Range is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Signed (-128 to +127)  i.e. (10000000 to 01111111)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Unsigned (0 to 255) i.e. (00000000 to 11111111)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 smtClean="0"/>
              <a:t> </a:t>
            </a:r>
            <a:r>
              <a:rPr lang="en-US" sz="3200" b="1" u="sng" dirty="0" smtClean="0"/>
              <a:t>Signed </a:t>
            </a:r>
            <a:r>
              <a:rPr lang="en-US" sz="3200" b="1" u="sng" dirty="0"/>
              <a:t>Binary Number : </a:t>
            </a:r>
            <a:r>
              <a:rPr lang="en-US" sz="3200" b="1" u="sng" dirty="0" smtClean="0"/>
              <a:t>Positive Number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b="1" dirty="0" smtClean="0"/>
              <a:t> Sign bit : 0 </a:t>
            </a:r>
            <a:r>
              <a:rPr lang="en-US" sz="2400" b="1" dirty="0" smtClean="0"/>
              <a:t>(leftmost bit)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b="1" dirty="0" smtClean="0"/>
              <a:t> Magnitude: is the binary number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: +6 is represented as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0000110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8-bit register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649</Words>
  <Application>Microsoft Office PowerPoint</Application>
  <PresentationFormat>Custom</PresentationFormat>
  <Paragraphs>263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Representation of Numbers </vt:lpstr>
      <vt:lpstr>Contents</vt:lpstr>
      <vt:lpstr>Representation of Numbers </vt:lpstr>
      <vt:lpstr>Binary-Coded Octal Numbers</vt:lpstr>
      <vt:lpstr>Binary-Coded Hexadecimal Numbers</vt:lpstr>
      <vt:lpstr>Decimal Representation: BCD</vt:lpstr>
      <vt:lpstr>Fixed-Point Representation</vt:lpstr>
      <vt:lpstr>Fixed-Point Representation</vt:lpstr>
      <vt:lpstr>Integer Representation :  Binary Numbers</vt:lpstr>
      <vt:lpstr>Integer Representation :  Binary Numbers</vt:lpstr>
      <vt:lpstr>Addition of Signed-2’s complement numbers </vt:lpstr>
      <vt:lpstr>Addition of Signed-2’s complement numbers </vt:lpstr>
      <vt:lpstr>Addition of Signed-2’s complement numbers </vt:lpstr>
      <vt:lpstr>Subtraction of Signed-2’s complement numbers </vt:lpstr>
      <vt:lpstr>Subtraction of Signed-2’s complement numbers </vt:lpstr>
      <vt:lpstr>Subtraction of Signed-2’s complement numbers </vt:lpstr>
      <vt:lpstr>Bibliography 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Numbers </dc:title>
  <dc:creator>Peace</dc:creator>
  <cp:lastModifiedBy>melvi02</cp:lastModifiedBy>
  <cp:revision>154</cp:revision>
  <dcterms:created xsi:type="dcterms:W3CDTF">2016-04-27T13:50:14Z</dcterms:created>
  <dcterms:modified xsi:type="dcterms:W3CDTF">2016-05-02T03:50:11Z</dcterms:modified>
</cp:coreProperties>
</file>