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EA66-4927-429E-AB56-BE0E7162FA7B}" type="datetimeFigureOut">
              <a:rPr lang="en-US" smtClean="0"/>
              <a:t>03/11/2014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73DC-1BAC-4286-ABE5-8D6057BF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6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EA66-4927-429E-AB56-BE0E7162FA7B}" type="datetimeFigureOut">
              <a:rPr lang="en-US" smtClean="0"/>
              <a:t>03/11/2014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73DC-1BAC-4286-ABE5-8D6057BF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3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EA66-4927-429E-AB56-BE0E7162FA7B}" type="datetimeFigureOut">
              <a:rPr lang="en-US" smtClean="0"/>
              <a:t>03/11/2014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73DC-1BAC-4286-ABE5-8D6057BF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EA66-4927-429E-AB56-BE0E7162FA7B}" type="datetimeFigureOut">
              <a:rPr lang="en-US" smtClean="0"/>
              <a:t>03/11/2014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73DC-1BAC-4286-ABE5-8D6057BF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3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EA66-4927-429E-AB56-BE0E7162FA7B}" type="datetimeFigureOut">
              <a:rPr lang="en-US" smtClean="0"/>
              <a:t>03/11/2014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73DC-1BAC-4286-ABE5-8D6057BF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8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EA66-4927-429E-AB56-BE0E7162FA7B}" type="datetimeFigureOut">
              <a:rPr lang="en-US" smtClean="0"/>
              <a:t>03/11/2014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73DC-1BAC-4286-ABE5-8D6057BF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1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EA66-4927-429E-AB56-BE0E7162FA7B}" type="datetimeFigureOut">
              <a:rPr lang="en-US" smtClean="0"/>
              <a:t>03/11/2014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73DC-1BAC-4286-ABE5-8D6057BF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9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EA66-4927-429E-AB56-BE0E7162FA7B}" type="datetimeFigureOut">
              <a:rPr lang="en-US" smtClean="0"/>
              <a:t>03/11/2014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73DC-1BAC-4286-ABE5-8D6057BF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EA66-4927-429E-AB56-BE0E7162FA7B}" type="datetimeFigureOut">
              <a:rPr lang="en-US" smtClean="0"/>
              <a:t>03/11/2014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73DC-1BAC-4286-ABE5-8D6057BF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7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EA66-4927-429E-AB56-BE0E7162FA7B}" type="datetimeFigureOut">
              <a:rPr lang="en-US" smtClean="0"/>
              <a:t>03/11/2014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73DC-1BAC-4286-ABE5-8D6057BF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9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EA66-4927-429E-AB56-BE0E7162FA7B}" type="datetimeFigureOut">
              <a:rPr lang="en-US" smtClean="0"/>
              <a:t>03/11/2014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73DC-1BAC-4286-ABE5-8D6057BF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0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3EA66-4927-429E-AB56-BE0E7162FA7B}" type="datetimeFigureOut">
              <a:rPr lang="en-US" smtClean="0"/>
              <a:t>03/11/2014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273DC-1BAC-4286-ABE5-8D6057BF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 Programming in Linux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529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Waiting for 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8392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When we start a child process with fork,</a:t>
            </a:r>
          </a:p>
          <a:p>
            <a:pPr lvl="1"/>
            <a:r>
              <a:rPr lang="en-US" dirty="0" smtClean="0"/>
              <a:t>It takes on a life of its own and runs independently.</a:t>
            </a:r>
          </a:p>
          <a:p>
            <a:r>
              <a:rPr lang="en-US" dirty="0" smtClean="0"/>
              <a:t>Sometimes, we would like to find out when a child process has finished.</a:t>
            </a:r>
          </a:p>
          <a:p>
            <a:r>
              <a:rPr lang="en-US" dirty="0" smtClean="0"/>
              <a:t>We can arrange for the parent process to wait until child finishes before continuing by calling wait.</a:t>
            </a:r>
          </a:p>
          <a:p>
            <a:pPr marL="400050" lvl="1" indent="0">
              <a:buNone/>
            </a:pPr>
            <a:r>
              <a:rPr lang="en-US" dirty="0" smtClean="0"/>
              <a:t>#include&lt;sys/</a:t>
            </a:r>
            <a:r>
              <a:rPr lang="en-US" dirty="0" err="1" smtClean="0"/>
              <a:t>types.h</a:t>
            </a:r>
            <a:r>
              <a:rPr lang="en-US" dirty="0" smtClean="0"/>
              <a:t>&gt;</a:t>
            </a:r>
          </a:p>
          <a:p>
            <a:pPr marL="400050" lvl="1" indent="0">
              <a:buNone/>
            </a:pPr>
            <a:r>
              <a:rPr lang="en-US" dirty="0" smtClean="0"/>
              <a:t>#include&lt;sys/</a:t>
            </a:r>
            <a:r>
              <a:rPr lang="en-US" dirty="0" err="1" smtClean="0"/>
              <a:t>wait.h</a:t>
            </a:r>
            <a:r>
              <a:rPr lang="en-US" dirty="0" smtClean="0"/>
              <a:t>&gt;</a:t>
            </a:r>
          </a:p>
          <a:p>
            <a:pPr marL="400050" lvl="1" indent="0">
              <a:buNone/>
            </a:pPr>
            <a:r>
              <a:rPr lang="en-US" dirty="0" err="1" smtClean="0"/>
              <a:t>pid_t</a:t>
            </a:r>
            <a:r>
              <a:rPr lang="en-US" dirty="0" smtClean="0"/>
              <a:t> wait(</a:t>
            </a: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stat_loc</a:t>
            </a:r>
            <a:r>
              <a:rPr lang="en-US" dirty="0" smtClean="0"/>
              <a:t>);</a:t>
            </a:r>
          </a:p>
          <a:p>
            <a:r>
              <a:rPr lang="en-US" dirty="0" smtClean="0"/>
              <a:t>The wait system call causes a parent process to pause until one of its child processes is stopped.</a:t>
            </a:r>
          </a:p>
          <a:p>
            <a:r>
              <a:rPr lang="en-US" dirty="0" smtClean="0"/>
              <a:t>The call returns the PID of the child process.</a:t>
            </a:r>
          </a:p>
          <a:p>
            <a:pPr lvl="1"/>
            <a:r>
              <a:rPr lang="en-US" dirty="0" smtClean="0"/>
              <a:t>This will normally be a child process that has terminated.</a:t>
            </a:r>
          </a:p>
          <a:p>
            <a:r>
              <a:rPr lang="en-US" dirty="0" smtClean="0"/>
              <a:t>The status information allows the parent process to determine the exit status of the child process</a:t>
            </a:r>
          </a:p>
          <a:p>
            <a:pPr lvl="1"/>
            <a:r>
              <a:rPr lang="en-US" dirty="0" smtClean="0"/>
              <a:t>That is the value returned from main or passed to exit.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stat_loc</a:t>
            </a:r>
            <a:r>
              <a:rPr lang="en-US" dirty="0" smtClean="0"/>
              <a:t> is not a null pointer, the status information will be written to the location to which it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1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 can interpret the status information using macros defined in sys/</a:t>
            </a:r>
            <a:r>
              <a:rPr lang="en-US" sz="2800" dirty="0" err="1" smtClean="0"/>
              <a:t>wait.h</a:t>
            </a:r>
            <a:r>
              <a:rPr lang="en-US" sz="2800" dirty="0" smtClean="0"/>
              <a:t>. These include:</a:t>
            </a:r>
            <a:endParaRPr lang="en-US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Waiting for a Process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982518"/>
              </p:ext>
            </p:extLst>
          </p:nvPr>
        </p:nvGraphicFramePr>
        <p:xfrm>
          <a:off x="533400" y="2209798"/>
          <a:ext cx="8382000" cy="4272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250"/>
                <a:gridCol w="5238750"/>
              </a:tblGrid>
              <a:tr h="489358">
                <a:tc>
                  <a:txBody>
                    <a:bodyPr/>
                    <a:lstStyle/>
                    <a:p>
                      <a:r>
                        <a:rPr lang="en-US" dirty="0" smtClean="0"/>
                        <a:t>Macro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</a:tr>
              <a:tr h="48935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WIFEXITED(</a:t>
                      </a:r>
                      <a:r>
                        <a:rPr lang="en-US" sz="2000" dirty="0" err="1" smtClean="0"/>
                        <a:t>stat_val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Nonzero if child is terminated normally</a:t>
                      </a:r>
                      <a:endParaRPr lang="en-US" sz="2000" dirty="0"/>
                    </a:p>
                  </a:txBody>
                  <a:tcPr/>
                </a:tc>
              </a:tr>
              <a:tr h="48935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WEXITSTATUS(</a:t>
                      </a:r>
                      <a:r>
                        <a:rPr lang="en-US" sz="2000" dirty="0" err="1" smtClean="0"/>
                        <a:t>stat_val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If WIFEXITED is nonzero, this returns child exit code</a:t>
                      </a:r>
                      <a:endParaRPr lang="en-US" sz="2000" dirty="0"/>
                    </a:p>
                  </a:txBody>
                  <a:tcPr/>
                </a:tc>
              </a:tr>
              <a:tr h="6539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WIFSIGNALED(</a:t>
                      </a:r>
                      <a:r>
                        <a:rPr lang="en-US" sz="2000" dirty="0" err="1" smtClean="0"/>
                        <a:t>stat_val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Nonzero if child is terminated on an uncaught</a:t>
                      </a:r>
                      <a:r>
                        <a:rPr lang="en-US" sz="2000" baseline="0" dirty="0" smtClean="0"/>
                        <a:t> signal</a:t>
                      </a:r>
                      <a:endParaRPr lang="en-US" sz="2000" dirty="0"/>
                    </a:p>
                  </a:txBody>
                  <a:tcPr/>
                </a:tc>
              </a:tr>
              <a:tr h="48935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WTERMSIG(</a:t>
                      </a:r>
                      <a:r>
                        <a:rPr lang="en-US" sz="2000" dirty="0" err="1" smtClean="0"/>
                        <a:t>stat_val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If WIFSIGNALED is nonzero, this returns</a:t>
                      </a:r>
                      <a:r>
                        <a:rPr lang="en-US" sz="2000" baseline="0" dirty="0" smtClean="0"/>
                        <a:t> a signal number</a:t>
                      </a:r>
                      <a:endParaRPr lang="en-US" sz="2000" dirty="0"/>
                    </a:p>
                  </a:txBody>
                  <a:tcPr/>
                </a:tc>
              </a:tr>
              <a:tr h="48935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WIFSTOPPED(</a:t>
                      </a:r>
                      <a:r>
                        <a:rPr lang="en-US" sz="2000" dirty="0" err="1" smtClean="0"/>
                        <a:t>stat_val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Nonzero</a:t>
                      </a:r>
                      <a:r>
                        <a:rPr lang="en-US" sz="2000" baseline="0" dirty="0" smtClean="0"/>
                        <a:t> if child has stopped</a:t>
                      </a:r>
                      <a:endParaRPr lang="en-US" sz="2000" dirty="0"/>
                    </a:p>
                  </a:txBody>
                  <a:tcPr/>
                </a:tc>
              </a:tr>
              <a:tr h="48935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WSTOPSIG(</a:t>
                      </a:r>
                      <a:r>
                        <a:rPr lang="en-US" sz="2000" dirty="0" err="1" smtClean="0"/>
                        <a:t>stat_val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IF WIFSTOPPED is nonzero, this returns</a:t>
                      </a:r>
                      <a:r>
                        <a:rPr lang="en-US" sz="2000" baseline="0" dirty="0" smtClean="0"/>
                        <a:t> a signal number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00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229600" cy="4525963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2000" dirty="0"/>
              <a:t>#include &lt;sys/</a:t>
            </a:r>
            <a:r>
              <a:rPr lang="en-US" sz="2000" dirty="0" err="1"/>
              <a:t>types.h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#include&lt;</a:t>
            </a:r>
            <a:r>
              <a:rPr lang="en-US" sz="2000" dirty="0" err="1"/>
              <a:t>stdio.h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#include&lt;sys/</a:t>
            </a:r>
            <a:r>
              <a:rPr lang="en-US" sz="2000" dirty="0" err="1" smtClean="0"/>
              <a:t>wait.h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exit_code</a:t>
            </a:r>
            <a:r>
              <a:rPr lang="en-US" sz="2000" dirty="0" smtClean="0"/>
              <a:t>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main()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 err="1"/>
              <a:t>pid_t</a:t>
            </a:r>
            <a:r>
              <a:rPr lang="en-US" sz="2000" dirty="0"/>
              <a:t> </a:t>
            </a:r>
            <a:r>
              <a:rPr lang="en-US" sz="2000" dirty="0" err="1"/>
              <a:t>pid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char *message;</a:t>
            </a:r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n;</a:t>
            </a:r>
          </a:p>
          <a:p>
            <a:pPr marL="0" indent="0">
              <a:buNone/>
            </a:pPr>
            <a:r>
              <a:rPr lang="en-US" sz="2000" dirty="0" err="1"/>
              <a:t>printf</a:t>
            </a:r>
            <a:r>
              <a:rPr lang="en-US" sz="2000" dirty="0"/>
              <a:t>(“fork program starting\n”);</a:t>
            </a:r>
          </a:p>
          <a:p>
            <a:pPr marL="0" indent="0">
              <a:buNone/>
            </a:pPr>
            <a:r>
              <a:rPr lang="en-US" sz="2000" dirty="0" err="1"/>
              <a:t>pid</a:t>
            </a:r>
            <a:r>
              <a:rPr lang="en-US" sz="2000" dirty="0"/>
              <a:t>=fork();</a:t>
            </a:r>
          </a:p>
          <a:p>
            <a:pPr marL="0" indent="0">
              <a:buNone/>
            </a:pPr>
            <a:r>
              <a:rPr lang="en-US" sz="2000" dirty="0"/>
              <a:t>switch(</a:t>
            </a:r>
            <a:r>
              <a:rPr lang="en-US" sz="2000" dirty="0" err="1"/>
              <a:t>pid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   case -1: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perror</a:t>
            </a:r>
            <a:r>
              <a:rPr lang="en-US" sz="2000" dirty="0"/>
              <a:t>(“fork failed”);</a:t>
            </a:r>
          </a:p>
          <a:p>
            <a:pPr marL="0" indent="0">
              <a:buNone/>
            </a:pPr>
            <a:r>
              <a:rPr lang="en-US" sz="2000" dirty="0"/>
              <a:t>		exit(1);</a:t>
            </a:r>
          </a:p>
          <a:p>
            <a:pPr marL="0" indent="0">
              <a:buNone/>
            </a:pPr>
            <a:r>
              <a:rPr lang="en-US" sz="2000" dirty="0"/>
              <a:t>     case 0:</a:t>
            </a:r>
          </a:p>
          <a:p>
            <a:pPr marL="0" indent="0">
              <a:buNone/>
            </a:pPr>
            <a:r>
              <a:rPr lang="en-US" sz="2000" dirty="0"/>
              <a:t>			message=“This is child”;</a:t>
            </a:r>
          </a:p>
          <a:p>
            <a:pPr marL="0" indent="0">
              <a:buNone/>
            </a:pPr>
            <a:r>
              <a:rPr lang="en-US" sz="2000" dirty="0"/>
              <a:t>	n=5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exit_code</a:t>
            </a:r>
            <a:r>
              <a:rPr lang="en-US" sz="2000" dirty="0" smtClean="0"/>
              <a:t>=37;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break;</a:t>
            </a:r>
          </a:p>
          <a:p>
            <a:pPr marL="0" indent="0">
              <a:buNone/>
            </a:pPr>
            <a:r>
              <a:rPr lang="en-US" sz="2000" dirty="0"/>
              <a:t>default:</a:t>
            </a:r>
          </a:p>
          <a:p>
            <a:pPr marL="0" indent="0">
              <a:buNone/>
            </a:pPr>
            <a:r>
              <a:rPr lang="en-US" sz="2000" dirty="0"/>
              <a:t>	 message=“This is parent”;</a:t>
            </a:r>
          </a:p>
          <a:p>
            <a:pPr marL="0" indent="0">
              <a:buNone/>
            </a:pPr>
            <a:r>
              <a:rPr lang="en-US" sz="2000" dirty="0"/>
              <a:t>	 n=3;</a:t>
            </a:r>
          </a:p>
          <a:p>
            <a:pPr marL="0" indent="0">
              <a:buNone/>
            </a:pPr>
            <a:r>
              <a:rPr lang="en-US" sz="2000" dirty="0"/>
              <a:t>	break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exit_code</a:t>
            </a:r>
            <a:r>
              <a:rPr lang="en-US" sz="2000" dirty="0" smtClean="0"/>
              <a:t>=0;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for (;n&gt;0;n--)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		puts(message);</a:t>
            </a:r>
          </a:p>
          <a:p>
            <a:pPr marL="0" indent="0">
              <a:buNone/>
            </a:pPr>
            <a:r>
              <a:rPr lang="en-US" sz="2000" dirty="0"/>
              <a:t>		sleep(1);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890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if (</a:t>
            </a:r>
            <a:r>
              <a:rPr lang="en-US" dirty="0" err="1" smtClean="0"/>
              <a:t>pid</a:t>
            </a:r>
            <a:r>
              <a:rPr lang="en-US" dirty="0" smtClean="0"/>
              <a:t>!=0)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stat_val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pid_t</a:t>
            </a:r>
            <a:r>
              <a:rPr lang="en-US" dirty="0" smtClean="0"/>
              <a:t> </a:t>
            </a:r>
            <a:r>
              <a:rPr lang="en-US" dirty="0" err="1" smtClean="0"/>
              <a:t>child_pid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child_pid</a:t>
            </a:r>
            <a:r>
              <a:rPr lang="en-US" dirty="0" smtClean="0"/>
              <a:t>=wait(&amp;</a:t>
            </a:r>
            <a:r>
              <a:rPr lang="en-US" dirty="0" err="1" smtClean="0"/>
              <a:t>stat_val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(“Child has finished: PID=%d\n”,</a:t>
            </a:r>
            <a:r>
              <a:rPr lang="en-US" dirty="0" err="1" smtClean="0"/>
              <a:t>child_pid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if (WIFEXITED(stat-</a:t>
            </a:r>
            <a:r>
              <a:rPr lang="en-US" dirty="0" err="1" smtClean="0"/>
              <a:t>val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(“Child exited with code 				%d\</a:t>
            </a:r>
            <a:r>
              <a:rPr lang="en-US" dirty="0" err="1" smtClean="0"/>
              <a:t>n”,WEXITSTATUS</a:t>
            </a:r>
            <a:r>
              <a:rPr lang="en-US" dirty="0" smtClean="0"/>
              <a:t>(</a:t>
            </a:r>
            <a:r>
              <a:rPr lang="en-US" dirty="0" err="1" smtClean="0"/>
              <a:t>stat_val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(“Child terminated abnormally\n”);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	exit(</a:t>
            </a:r>
            <a:r>
              <a:rPr lang="en-US" dirty="0" err="1" smtClean="0"/>
              <a:t>exit_code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057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The parent process which got a nonzero return from fork call, </a:t>
            </a:r>
          </a:p>
          <a:p>
            <a:pPr lvl="1" algn="just"/>
            <a:r>
              <a:rPr lang="en-US" dirty="0" smtClean="0"/>
              <a:t>uses the wait system call to suspend its own execution until status information becomes available for child process.</a:t>
            </a:r>
          </a:p>
          <a:p>
            <a:pPr lvl="1" algn="just"/>
            <a:r>
              <a:rPr lang="en-US" dirty="0" smtClean="0"/>
              <a:t>This happens when child calls exit (we gave it code 37).</a:t>
            </a:r>
          </a:p>
          <a:p>
            <a:pPr algn="just"/>
            <a:r>
              <a:rPr lang="en-US" dirty="0" smtClean="0"/>
              <a:t>Then the parent continues</a:t>
            </a:r>
          </a:p>
          <a:p>
            <a:pPr lvl="1" algn="just"/>
            <a:r>
              <a:rPr lang="en-US" dirty="0" smtClean="0"/>
              <a:t>Determines that child terminated normally by testing return value of wait call and extracts the exit code from the status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5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a Process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There is a whole family of related functions under the </a:t>
            </a:r>
            <a:r>
              <a:rPr lang="en-US" i="1" dirty="0" smtClean="0"/>
              <a:t>exec</a:t>
            </a:r>
            <a:r>
              <a:rPr lang="en-US" dirty="0" smtClean="0"/>
              <a:t> heading.</a:t>
            </a:r>
          </a:p>
          <a:p>
            <a:r>
              <a:rPr lang="en-US" dirty="0" smtClean="0"/>
              <a:t>An </a:t>
            </a:r>
            <a:r>
              <a:rPr lang="en-US" i="1" dirty="0" smtClean="0"/>
              <a:t>exec</a:t>
            </a:r>
            <a:r>
              <a:rPr lang="en-US" dirty="0" smtClean="0"/>
              <a:t> function replaces the current process with a new process specified by the path or file argument.</a:t>
            </a:r>
          </a:p>
          <a:p>
            <a:r>
              <a:rPr lang="en-US" dirty="0" smtClean="0"/>
              <a:t>These functions belong to two types:</a:t>
            </a:r>
          </a:p>
          <a:p>
            <a:pPr lvl="1"/>
            <a:r>
              <a:rPr lang="en-US" i="1" dirty="0" err="1" smtClean="0"/>
              <a:t>Execl</a:t>
            </a:r>
            <a:r>
              <a:rPr lang="en-US" i="1" dirty="0" smtClean="0"/>
              <a:t>, </a:t>
            </a:r>
            <a:r>
              <a:rPr lang="en-US" i="1" dirty="0" err="1" smtClean="0"/>
              <a:t>execlp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err="1" smtClean="0"/>
              <a:t>execle</a:t>
            </a:r>
            <a:r>
              <a:rPr lang="en-US" dirty="0" smtClean="0"/>
              <a:t> take a variable number of arguments ending with a null pointer.</a:t>
            </a:r>
          </a:p>
          <a:p>
            <a:pPr lvl="1"/>
            <a:r>
              <a:rPr lang="en-US" i="1" dirty="0" err="1" smtClean="0"/>
              <a:t>Execv</a:t>
            </a:r>
            <a:r>
              <a:rPr lang="en-US" dirty="0" smtClean="0"/>
              <a:t> and </a:t>
            </a:r>
            <a:r>
              <a:rPr lang="en-US" i="1" dirty="0" err="1" smtClean="0"/>
              <a:t>execvp</a:t>
            </a:r>
            <a:r>
              <a:rPr lang="en-US" dirty="0" smtClean="0"/>
              <a:t> have their second argument an array of strings.</a:t>
            </a:r>
          </a:p>
          <a:p>
            <a:r>
              <a:rPr lang="en-US" dirty="0" smtClean="0"/>
              <a:t>In both cases, the new program starts with the given arguments appearing in the </a:t>
            </a:r>
            <a:r>
              <a:rPr lang="en-US" i="1" dirty="0" err="1" smtClean="0"/>
              <a:t>argv</a:t>
            </a:r>
            <a:r>
              <a:rPr lang="en-US" dirty="0" smtClean="0"/>
              <a:t> array passed to </a:t>
            </a:r>
            <a:r>
              <a:rPr lang="en-US" i="1" dirty="0" smtClean="0"/>
              <a:t>main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5243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functions with names suffixed with a </a:t>
            </a:r>
            <a:r>
              <a:rPr lang="en-US" i="1" dirty="0" smtClean="0"/>
              <a:t>p</a:t>
            </a:r>
            <a:r>
              <a:rPr lang="en-US" b="1" i="1" dirty="0" smtClean="0"/>
              <a:t> </a:t>
            </a:r>
            <a:r>
              <a:rPr lang="en-US" dirty="0" smtClean="0"/>
              <a:t>differ in that they will search the PATH environment variable to find the new program executable file.</a:t>
            </a:r>
          </a:p>
          <a:p>
            <a:pPr lvl="1"/>
            <a:r>
              <a:rPr lang="en-US" dirty="0" smtClean="0"/>
              <a:t>If not found, an absolute file name including directories will need to be passed to the function as a parameter.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a Process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Syntaxes of exec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 to supporting Word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378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exec using </a:t>
            </a:r>
            <a:r>
              <a:rPr lang="en-US" dirty="0" err="1" smtClean="0"/>
              <a:t>execlp</a:t>
            </a:r>
            <a:r>
              <a:rPr lang="en-US" dirty="0" smtClean="0"/>
              <a:t>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stdlib.h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(“Running </a:t>
            </a:r>
            <a:r>
              <a:rPr lang="en-US" dirty="0" err="1" smtClean="0"/>
              <a:t>ps</a:t>
            </a:r>
            <a:r>
              <a:rPr lang="en-US" dirty="0" smtClean="0"/>
              <a:t> with </a:t>
            </a:r>
            <a:r>
              <a:rPr lang="en-US" dirty="0" err="1" smtClean="0"/>
              <a:t>execlp</a:t>
            </a:r>
            <a:r>
              <a:rPr lang="en-US" dirty="0" smtClean="0"/>
              <a:t>\n”);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execlp</a:t>
            </a:r>
            <a:r>
              <a:rPr lang="en-US" dirty="0" smtClean="0"/>
              <a:t>(“ps”,”ps”,”-ax”,0);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(“Done….\n”);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exit(0);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306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program prints the first message</a:t>
            </a:r>
          </a:p>
          <a:p>
            <a:r>
              <a:rPr lang="en-US" dirty="0" smtClean="0"/>
              <a:t>Then calls </a:t>
            </a:r>
            <a:r>
              <a:rPr lang="en-US" dirty="0" err="1" smtClean="0"/>
              <a:t>execlp</a:t>
            </a:r>
            <a:endParaRPr lang="en-US" dirty="0" smtClean="0"/>
          </a:p>
          <a:p>
            <a:pPr lvl="1"/>
            <a:r>
              <a:rPr lang="en-US" dirty="0" smtClean="0"/>
              <a:t>Which searches the directories given by the PATH environment variable for a program called </a:t>
            </a:r>
            <a:r>
              <a:rPr lang="en-US" dirty="0" err="1" smtClean="0"/>
              <a:t>ps</a:t>
            </a:r>
            <a:r>
              <a:rPr lang="en-US" dirty="0" smtClean="0"/>
              <a:t> (first </a:t>
            </a:r>
            <a:r>
              <a:rPr lang="en-US" dirty="0" err="1" smtClean="0"/>
              <a:t>arg</a:t>
            </a:r>
            <a:r>
              <a:rPr lang="en-US" dirty="0" smtClean="0"/>
              <a:t>)</a:t>
            </a:r>
          </a:p>
          <a:p>
            <a:r>
              <a:rPr lang="en-US" dirty="0" smtClean="0"/>
              <a:t>It then executes this program in place of our </a:t>
            </a:r>
            <a:r>
              <a:rPr lang="en-US" dirty="0" err="1" smtClean="0"/>
              <a:t>pexec</a:t>
            </a:r>
            <a:r>
              <a:rPr lang="en-US" dirty="0" smtClean="0"/>
              <a:t> program</a:t>
            </a:r>
          </a:p>
          <a:p>
            <a:pPr lvl="1"/>
            <a:r>
              <a:rPr lang="en-US" dirty="0" smtClean="0"/>
              <a:t>Starting it as if we had given the shell command: </a:t>
            </a:r>
            <a:r>
              <a:rPr lang="en-US" dirty="0" err="1" smtClean="0"/>
              <a:t>ps</a:t>
            </a:r>
            <a:r>
              <a:rPr lang="en-US" dirty="0" smtClean="0"/>
              <a:t> –ax</a:t>
            </a:r>
          </a:p>
          <a:p>
            <a:r>
              <a:rPr lang="en-US" dirty="0" smtClean="0"/>
              <a:t>When </a:t>
            </a:r>
            <a:r>
              <a:rPr lang="en-US" dirty="0" err="1" smtClean="0"/>
              <a:t>ps</a:t>
            </a:r>
            <a:r>
              <a:rPr lang="en-US" dirty="0" smtClean="0"/>
              <a:t> finishes, we get a new shell prompt</a:t>
            </a:r>
          </a:p>
          <a:p>
            <a:pPr lvl="1"/>
            <a:r>
              <a:rPr lang="en-US" dirty="0" smtClean="0"/>
              <a:t>We don’t return to </a:t>
            </a:r>
            <a:r>
              <a:rPr lang="en-US" dirty="0" err="1" smtClean="0"/>
              <a:t>pexec</a:t>
            </a:r>
            <a:r>
              <a:rPr lang="en-US" dirty="0" smtClean="0"/>
              <a:t>, so the second message doesn’t </a:t>
            </a:r>
            <a:r>
              <a:rPr lang="en-US" smtClean="0"/>
              <a:t>get printed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61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Duplicating a Process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12837"/>
            <a:ext cx="8382000" cy="51355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To use processes to perform more than one function at a time, we can either use</a:t>
            </a:r>
          </a:p>
          <a:p>
            <a:pPr lvl="1"/>
            <a:r>
              <a:rPr lang="en-US" dirty="0" smtClean="0"/>
              <a:t>Threads (covered later)</a:t>
            </a:r>
          </a:p>
          <a:p>
            <a:pPr lvl="1"/>
            <a:r>
              <a:rPr lang="en-US" dirty="0" smtClean="0"/>
              <a:t>Create an entirely separate process from within a program rather than replace the current thread of execution as seen with exec.</a:t>
            </a:r>
          </a:p>
          <a:p>
            <a:r>
              <a:rPr lang="en-US" dirty="0" smtClean="0"/>
              <a:t>We can create a new process calling fork.</a:t>
            </a:r>
          </a:p>
          <a:p>
            <a:pPr lvl="1"/>
            <a:r>
              <a:rPr lang="en-US" dirty="0" smtClean="0"/>
              <a:t>This system call duplicates the current process</a:t>
            </a:r>
          </a:p>
          <a:p>
            <a:pPr lvl="1"/>
            <a:r>
              <a:rPr lang="en-US" dirty="0" smtClean="0"/>
              <a:t>Creating a new entry in the process table with many of the same attributes as the current process.</a:t>
            </a:r>
          </a:p>
          <a:p>
            <a:pPr lvl="1"/>
            <a:r>
              <a:rPr lang="en-US" dirty="0" smtClean="0"/>
              <a:t>The new process is almost identical to the original but with its own data space, environment and file descriptors.</a:t>
            </a:r>
          </a:p>
          <a:p>
            <a:r>
              <a:rPr lang="en-US" dirty="0" smtClean="0"/>
              <a:t>The call to fork in the parent returns</a:t>
            </a:r>
          </a:p>
          <a:p>
            <a:pPr lvl="1"/>
            <a:r>
              <a:rPr lang="en-US" dirty="0" smtClean="0"/>
              <a:t>The PID of the new child process.</a:t>
            </a:r>
          </a:p>
          <a:p>
            <a:pPr lvl="1"/>
            <a:r>
              <a:rPr lang="en-US" dirty="0" smtClean="0"/>
              <a:t>The new process continues to execute like the original with the exception that in the child process the call to fork returns 0.</a:t>
            </a:r>
          </a:p>
          <a:p>
            <a:pPr lvl="1"/>
            <a:r>
              <a:rPr lang="en-US" dirty="0" smtClean="0"/>
              <a:t>This allows both parent and child to determine which is which.</a:t>
            </a:r>
          </a:p>
          <a:p>
            <a:pPr lvl="1"/>
            <a:r>
              <a:rPr lang="en-US" dirty="0" smtClean="0"/>
              <a:t>If fork fails, it returns -1.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Typical code fragment using fork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906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 &lt;sys/</a:t>
            </a:r>
            <a:r>
              <a:rPr lang="en-US" dirty="0" err="1" smtClean="0"/>
              <a:t>types.h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err="1" smtClean="0"/>
              <a:t>pid_t</a:t>
            </a:r>
            <a:r>
              <a:rPr lang="en-US" dirty="0" smtClean="0"/>
              <a:t> </a:t>
            </a:r>
            <a:r>
              <a:rPr lang="en-US" dirty="0" err="1" smtClean="0"/>
              <a:t>new_pid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new_pid</a:t>
            </a:r>
            <a:r>
              <a:rPr lang="en-US" dirty="0" smtClean="0"/>
              <a:t>=fork();</a:t>
            </a:r>
          </a:p>
          <a:p>
            <a:pPr marL="0" indent="0">
              <a:buNone/>
            </a:pPr>
            <a:r>
              <a:rPr lang="en-US" dirty="0" smtClean="0"/>
              <a:t>switch(</a:t>
            </a:r>
            <a:r>
              <a:rPr lang="en-US" dirty="0" err="1" smtClean="0"/>
              <a:t>new_pid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case -1: /*error*/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break;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case 0: /*Child*/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break;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default: /*Parent*/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break;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32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of fork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410200"/>
          </a:xfrm>
        </p:spPr>
        <p:txBody>
          <a:bodyPr numCol="2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 &lt;sys/</a:t>
            </a:r>
            <a:r>
              <a:rPr lang="en-US" dirty="0" err="1" smtClean="0"/>
              <a:t>types.h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err="1" smtClean="0"/>
              <a:t>pid_t</a:t>
            </a:r>
            <a:r>
              <a:rPr lang="en-US" dirty="0" smtClean="0"/>
              <a:t> </a:t>
            </a:r>
            <a:r>
              <a:rPr lang="en-US" dirty="0" err="1" smtClean="0"/>
              <a:t>pid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char *message;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n;</a:t>
            </a:r>
          </a:p>
          <a:p>
            <a:pPr marL="0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(“fork program starting\n”);</a:t>
            </a:r>
          </a:p>
          <a:p>
            <a:pPr marL="0" indent="0">
              <a:buNone/>
            </a:pPr>
            <a:r>
              <a:rPr lang="en-US" dirty="0" err="1" smtClean="0"/>
              <a:t>pid</a:t>
            </a:r>
            <a:r>
              <a:rPr lang="en-US" dirty="0" smtClean="0"/>
              <a:t>=fork();</a:t>
            </a:r>
          </a:p>
          <a:p>
            <a:pPr marL="0" indent="0">
              <a:buNone/>
            </a:pPr>
            <a:r>
              <a:rPr lang="en-US" dirty="0" smtClean="0"/>
              <a:t>switch(</a:t>
            </a:r>
            <a:r>
              <a:rPr lang="en-US" dirty="0" err="1" smtClean="0"/>
              <a:t>pid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 case -1: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perror</a:t>
            </a:r>
            <a:r>
              <a:rPr lang="en-US" dirty="0" smtClean="0"/>
              <a:t>(“fork failed”);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exit(1);</a:t>
            </a:r>
          </a:p>
          <a:p>
            <a:pPr marL="0" indent="0">
              <a:buNone/>
            </a:pPr>
            <a:r>
              <a:rPr lang="en-US" dirty="0" smtClean="0"/>
              <a:t>     case 0: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message=“This is child”;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n=5;</a:t>
            </a:r>
          </a:p>
          <a:p>
            <a:pPr marL="0" indent="0">
              <a:buNone/>
            </a:pPr>
            <a:r>
              <a:rPr lang="en-US" dirty="0" smtClean="0"/>
              <a:t>break;</a:t>
            </a:r>
          </a:p>
          <a:p>
            <a:pPr marL="0" indent="0">
              <a:buNone/>
            </a:pPr>
            <a:r>
              <a:rPr lang="en-US" dirty="0" smtClean="0"/>
              <a:t>default: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message=“This is parent”;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n=3;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break;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for (;n&gt;0;n--)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puts(message);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sleep(1);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exit(0);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419600" y="838200"/>
            <a:ext cx="76200" cy="601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63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842</Words>
  <Application>Microsoft Office PowerPoint</Application>
  <PresentationFormat>On-screen Show (4:3)</PresentationFormat>
  <Paragraphs>172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Process Programming in Linux</vt:lpstr>
      <vt:lpstr>Replacing a Process Image</vt:lpstr>
      <vt:lpstr>Replacing a Process Image</vt:lpstr>
      <vt:lpstr>Syntaxes of exec function</vt:lpstr>
      <vt:lpstr>Example of exec using execlp call</vt:lpstr>
      <vt:lpstr>How it works</vt:lpstr>
      <vt:lpstr>Duplicating a Process Image</vt:lpstr>
      <vt:lpstr>Typical code fragment using fork</vt:lpstr>
      <vt:lpstr>Example of fork</vt:lpstr>
      <vt:lpstr>Waiting for a Process</vt:lpstr>
      <vt:lpstr>Waiting for a Process</vt:lpstr>
      <vt:lpstr>PowerPoint Presentation</vt:lpstr>
      <vt:lpstr>PowerPoint Presentation</vt:lpstr>
      <vt:lpstr>How it works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Programming in Linux</dc:title>
  <dc:creator>kester</dc:creator>
  <cp:lastModifiedBy>kester</cp:lastModifiedBy>
  <cp:revision>19</cp:revision>
  <dcterms:created xsi:type="dcterms:W3CDTF">2014-10-21T08:37:52Z</dcterms:created>
  <dcterms:modified xsi:type="dcterms:W3CDTF">2014-11-03T05:56:06Z</dcterms:modified>
</cp:coreProperties>
</file>