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98C-7C7E-431A-9F94-5B66798BD3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59AA-FE23-4E3F-947A-93504B2B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1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98C-7C7E-431A-9F94-5B66798BD3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59AA-FE23-4E3F-947A-93504B2B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5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98C-7C7E-431A-9F94-5B66798BD3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59AA-FE23-4E3F-947A-93504B2B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6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98C-7C7E-431A-9F94-5B66798BD3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59AA-FE23-4E3F-947A-93504B2B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6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98C-7C7E-431A-9F94-5B66798BD3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59AA-FE23-4E3F-947A-93504B2B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98C-7C7E-431A-9F94-5B66798BD3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59AA-FE23-4E3F-947A-93504B2B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98C-7C7E-431A-9F94-5B66798BD3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59AA-FE23-4E3F-947A-93504B2B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6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98C-7C7E-431A-9F94-5B66798BD3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59AA-FE23-4E3F-947A-93504B2B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98C-7C7E-431A-9F94-5B66798BD3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59AA-FE23-4E3F-947A-93504B2B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98C-7C7E-431A-9F94-5B66798BD3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59AA-FE23-4E3F-947A-93504B2B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1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98C-7C7E-431A-9F94-5B66798BD3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59AA-FE23-4E3F-947A-93504B2B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5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D098C-7C7E-431A-9F94-5B66798BD3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859AA-FE23-4E3F-947A-93504B2B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48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Threads’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3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4864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We declare a prototype for the function that the thread will call when we create it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As required by </a:t>
            </a:r>
            <a:r>
              <a:rPr lang="en-US" dirty="0" err="1"/>
              <a:t>pthread_create</a:t>
            </a:r>
            <a:r>
              <a:rPr lang="en-US" dirty="0"/>
              <a:t>, it takes a pointer to void as its only argument and returns a pointer to void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main, we declare some variables, then call </a:t>
            </a:r>
            <a:r>
              <a:rPr lang="en-US" dirty="0" err="1"/>
              <a:t>pthread_create</a:t>
            </a:r>
            <a:r>
              <a:rPr lang="en-US" dirty="0"/>
              <a:t> to cause our new thread to start running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We pass the address of a </a:t>
            </a:r>
            <a:r>
              <a:rPr lang="en-US" dirty="0" err="1"/>
              <a:t>pthread_t</a:t>
            </a:r>
            <a:r>
              <a:rPr lang="en-US" dirty="0"/>
              <a:t> object, that we can use to refer to the thread afterwards.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don't wish </a:t>
            </a:r>
            <a:r>
              <a:rPr lang="en-US" dirty="0" smtClean="0"/>
              <a:t>to modify </a:t>
            </a:r>
            <a:r>
              <a:rPr lang="en-US" dirty="0"/>
              <a:t>the default thread attributes, so we pass NULL as the second parameter.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final two parameters </a:t>
            </a:r>
            <a:r>
              <a:rPr lang="en-US" dirty="0" smtClean="0"/>
              <a:t>are the </a:t>
            </a:r>
            <a:r>
              <a:rPr lang="en-US" dirty="0"/>
              <a:t>function to call and a parameter to pass to it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If the call succeeds, two threads are now running. The original thread (main) continues and executes the </a:t>
            </a:r>
            <a:r>
              <a:rPr lang="en-US" dirty="0" smtClean="0"/>
              <a:t>code after </a:t>
            </a:r>
            <a:r>
              <a:rPr lang="en-US" dirty="0" err="1"/>
              <a:t>pthread_create</a:t>
            </a:r>
            <a:r>
              <a:rPr lang="en-US" dirty="0"/>
              <a:t>, and a new thread starts executing in our imaginatively named </a:t>
            </a:r>
            <a:r>
              <a:rPr lang="en-US" dirty="0" err="1"/>
              <a:t>thread_function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original thread checks that the new thread has started and then calls </a:t>
            </a:r>
            <a:r>
              <a:rPr lang="en-US" dirty="0" err="1"/>
              <a:t>pthread_join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561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Here we pass the identifier of the thread that we are waiting to join and a pointer to a result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This function </a:t>
            </a:r>
            <a:r>
              <a:rPr lang="en-US" dirty="0" smtClean="0"/>
              <a:t>will wait </a:t>
            </a:r>
            <a:r>
              <a:rPr lang="en-US" dirty="0"/>
              <a:t>until the other thread terminates before it returns.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then prints the return value from the thread, </a:t>
            </a:r>
            <a:r>
              <a:rPr lang="en-US" dirty="0" smtClean="0"/>
              <a:t>the contents </a:t>
            </a:r>
            <a:r>
              <a:rPr lang="en-US" dirty="0"/>
              <a:t>of a variable, and exits.</a:t>
            </a:r>
          </a:p>
          <a:p>
            <a:pPr algn="just"/>
            <a:r>
              <a:rPr lang="en-US" dirty="0"/>
              <a:t>The new thread starts executing in </a:t>
            </a:r>
            <a:r>
              <a:rPr lang="en-US" dirty="0" err="1"/>
              <a:t>thread_function</a:t>
            </a:r>
            <a:r>
              <a:rPr lang="en-US" dirty="0"/>
              <a:t>, prints out its arguments, sleeps for a short period, </a:t>
            </a:r>
            <a:r>
              <a:rPr lang="en-US" dirty="0" smtClean="0"/>
              <a:t>updates global </a:t>
            </a:r>
            <a:r>
              <a:rPr lang="en-US" dirty="0"/>
              <a:t>variables and then exits returning a string to the main thread.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new thread writes to the same </a:t>
            </a:r>
            <a:r>
              <a:rPr lang="en-US" dirty="0" smtClean="0"/>
              <a:t>array, message</a:t>
            </a:r>
            <a:r>
              <a:rPr lang="en-US" dirty="0"/>
              <a:t>, to which the original thread has access. This would not be so if we had called fork rather </a:t>
            </a:r>
            <a:r>
              <a:rPr lang="en-US" dirty="0" smtClean="0"/>
              <a:t>than </a:t>
            </a:r>
            <a:r>
              <a:rPr lang="en-US" dirty="0" err="1" smtClean="0"/>
              <a:t>pthread_create</a:t>
            </a:r>
            <a:r>
              <a:rPr lang="en-US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2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Simultaneous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Next, we are going to write a program that checks that the execution of two threads occurs </a:t>
            </a:r>
            <a:r>
              <a:rPr lang="en-US" dirty="0" smtClean="0"/>
              <a:t>simultaneously (still</a:t>
            </a:r>
            <a:r>
              <a:rPr lang="en-US" dirty="0"/>
              <a:t>, of course, on a single processor system, because the CPU is being cleverly switched between </a:t>
            </a:r>
            <a:r>
              <a:rPr lang="en-US" dirty="0" smtClean="0"/>
              <a:t>the threads</a:t>
            </a:r>
            <a:r>
              <a:rPr lang="en-US" dirty="0"/>
              <a:t>). </a:t>
            </a:r>
            <a:endParaRPr lang="en-US" dirty="0" smtClean="0"/>
          </a:p>
          <a:p>
            <a:pPr algn="just"/>
            <a:r>
              <a:rPr lang="en-US" dirty="0" smtClean="0"/>
              <a:t>Since </a:t>
            </a:r>
            <a:r>
              <a:rPr lang="en-US" dirty="0"/>
              <a:t>we haven't yet met any of the thread synchronization functions we need to do this efficiently, </a:t>
            </a:r>
            <a:r>
              <a:rPr lang="en-US" dirty="0" smtClean="0"/>
              <a:t>it will </a:t>
            </a:r>
            <a:r>
              <a:rPr lang="en-US" dirty="0"/>
              <a:t>be a very inefficient program, that does what is known as a </a:t>
            </a:r>
            <a:r>
              <a:rPr lang="en-US" b="1" dirty="0"/>
              <a:t>polling </a:t>
            </a:r>
            <a:r>
              <a:rPr lang="en-US" dirty="0"/>
              <a:t>between the two threads</a:t>
            </a:r>
          </a:p>
        </p:txBody>
      </p:sp>
    </p:spTree>
    <p:extLst>
      <p:ext uri="{BB962C8B-B14F-4D97-AF65-F5344CB8AC3E}">
        <p14:creationId xmlns:p14="http://schemas.microsoft.com/office/powerpoint/2010/main" val="49310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Simultaneous execution of two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457200"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We add an extra file scope variable to test which thread </a:t>
            </a:r>
            <a:r>
              <a:rPr lang="en-US" dirty="0" smtClean="0"/>
              <a:t>is running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run_now</a:t>
            </a:r>
            <a:r>
              <a:rPr lang="en-US" dirty="0"/>
              <a:t> = 1;</a:t>
            </a:r>
          </a:p>
          <a:p>
            <a:pPr marL="0" indent="0" algn="just">
              <a:buNone/>
            </a:pPr>
            <a:r>
              <a:rPr lang="en-US" dirty="0"/>
              <a:t>We will set </a:t>
            </a:r>
            <a:r>
              <a:rPr lang="en-US" dirty="0" err="1"/>
              <a:t>run_now</a:t>
            </a:r>
            <a:r>
              <a:rPr lang="en-US" dirty="0"/>
              <a:t> to 1 when the main function is executing, and 2 when our new thread is executing.</a:t>
            </a:r>
          </a:p>
          <a:p>
            <a:pPr marL="0" indent="0" algn="just">
              <a:buNone/>
            </a:pPr>
            <a:r>
              <a:rPr lang="en-US" dirty="0"/>
              <a:t>In the main function, after the creation of the new thread, we add the following code.</a:t>
            </a:r>
          </a:p>
          <a:p>
            <a:pPr marL="0" indent="0" algn="just">
              <a:buNone/>
            </a:pPr>
            <a:r>
              <a:rPr lang="en-US" dirty="0" err="1"/>
              <a:t>int</a:t>
            </a:r>
            <a:r>
              <a:rPr lang="en-US" dirty="0"/>
              <a:t> print_count1 = 0;</a:t>
            </a:r>
          </a:p>
          <a:p>
            <a:pPr marL="0" indent="0" algn="just">
              <a:buNone/>
            </a:pPr>
            <a:r>
              <a:rPr lang="en-US" dirty="0"/>
              <a:t>while(print_count1++ &lt; 20) {</a:t>
            </a:r>
          </a:p>
          <a:p>
            <a:pPr marL="0" indent="0" algn="just">
              <a:buNone/>
            </a:pPr>
            <a:r>
              <a:rPr lang="en-US" dirty="0"/>
              <a:t>if (</a:t>
            </a:r>
            <a:r>
              <a:rPr lang="en-US" dirty="0" err="1"/>
              <a:t>run_now</a:t>
            </a:r>
            <a:r>
              <a:rPr lang="en-US" dirty="0"/>
              <a:t> == 1) {</a:t>
            </a:r>
          </a:p>
          <a:p>
            <a:pPr marL="0" indent="0" algn="just">
              <a:buNone/>
            </a:pPr>
            <a:r>
              <a:rPr lang="en-US" dirty="0" err="1"/>
              <a:t>printf</a:t>
            </a:r>
            <a:r>
              <a:rPr lang="en-US" dirty="0"/>
              <a:t>("1");</a:t>
            </a:r>
          </a:p>
          <a:p>
            <a:pPr marL="0" indent="0" algn="just">
              <a:buNone/>
            </a:pPr>
            <a:r>
              <a:rPr lang="en-US" dirty="0" err="1"/>
              <a:t>run_now</a:t>
            </a:r>
            <a:r>
              <a:rPr lang="en-US" dirty="0"/>
              <a:t> = 2;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/>
              <a:t>else {</a:t>
            </a:r>
          </a:p>
          <a:p>
            <a:pPr marL="0" indent="0" algn="just">
              <a:buNone/>
            </a:pPr>
            <a:r>
              <a:rPr lang="en-US" dirty="0"/>
              <a:t>sleep(1);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684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457200">
            <a:noAutofit/>
          </a:bodyPr>
          <a:lstStyle/>
          <a:p>
            <a:pPr marL="0" indent="0" algn="just">
              <a:buNone/>
            </a:pPr>
            <a:r>
              <a:rPr lang="en-US" sz="2600" dirty="0"/>
              <a:t>In </a:t>
            </a:r>
            <a:r>
              <a:rPr lang="en-US" sz="2600" dirty="0" err="1"/>
              <a:t>thread_function</a:t>
            </a:r>
            <a:r>
              <a:rPr lang="en-US" sz="2600" dirty="0"/>
              <a:t>, where our new thread is executing, we do much the same but with the values reversed.</a:t>
            </a:r>
          </a:p>
          <a:p>
            <a:pPr marL="0" indent="0" algn="just">
              <a:buNone/>
            </a:pPr>
            <a:r>
              <a:rPr lang="en-US" sz="2600" dirty="0" err="1"/>
              <a:t>int</a:t>
            </a:r>
            <a:r>
              <a:rPr lang="en-US" sz="2600" dirty="0"/>
              <a:t> print_count2 = 0;</a:t>
            </a:r>
          </a:p>
          <a:p>
            <a:pPr marL="0" indent="0" algn="just">
              <a:buNone/>
            </a:pPr>
            <a:r>
              <a:rPr lang="en-US" sz="2600" dirty="0"/>
              <a:t>while(print_count2++ &lt; 20) {</a:t>
            </a:r>
          </a:p>
          <a:p>
            <a:pPr marL="0" indent="0" algn="just">
              <a:buNone/>
            </a:pPr>
            <a:r>
              <a:rPr lang="en-US" sz="2600" dirty="0"/>
              <a:t>if (</a:t>
            </a:r>
            <a:r>
              <a:rPr lang="en-US" sz="2600" dirty="0" err="1"/>
              <a:t>run_now</a:t>
            </a:r>
            <a:r>
              <a:rPr lang="en-US" sz="2600" dirty="0"/>
              <a:t> == 2) {</a:t>
            </a:r>
          </a:p>
          <a:p>
            <a:pPr marL="0" indent="0" algn="just">
              <a:buNone/>
            </a:pPr>
            <a:r>
              <a:rPr lang="en-US" sz="2600" dirty="0" err="1"/>
              <a:t>printf</a:t>
            </a:r>
            <a:r>
              <a:rPr lang="en-US" sz="2600" dirty="0"/>
              <a:t>("2");</a:t>
            </a:r>
          </a:p>
          <a:p>
            <a:pPr marL="0" indent="0" algn="just">
              <a:buNone/>
            </a:pPr>
            <a:r>
              <a:rPr lang="en-US" sz="2600" dirty="0" err="1"/>
              <a:t>run_now</a:t>
            </a:r>
            <a:r>
              <a:rPr lang="en-US" sz="2600" dirty="0"/>
              <a:t> = 1;</a:t>
            </a:r>
          </a:p>
          <a:p>
            <a:pPr marL="0" indent="0" algn="just">
              <a:buNone/>
            </a:pPr>
            <a:r>
              <a:rPr lang="en-US" sz="2600" dirty="0"/>
              <a:t>}</a:t>
            </a:r>
          </a:p>
          <a:p>
            <a:pPr marL="0" indent="0" algn="just">
              <a:buNone/>
            </a:pPr>
            <a:r>
              <a:rPr lang="en-US" sz="2600" dirty="0"/>
              <a:t>else {</a:t>
            </a:r>
          </a:p>
          <a:p>
            <a:pPr marL="0" indent="0" algn="just">
              <a:buNone/>
            </a:pPr>
            <a:r>
              <a:rPr lang="en-US" sz="2600" dirty="0"/>
              <a:t>sleep(1);</a:t>
            </a:r>
          </a:p>
          <a:p>
            <a:pPr marL="0" indent="0" algn="just">
              <a:buNone/>
            </a:pPr>
            <a:r>
              <a:rPr lang="en-US" sz="2600" dirty="0"/>
              <a:t>}</a:t>
            </a:r>
          </a:p>
          <a:p>
            <a:pPr marL="0" indent="0" algn="just">
              <a:buNone/>
            </a:pPr>
            <a:r>
              <a:rPr lang="en-US" sz="2600" dirty="0"/>
              <a:t>}</a:t>
            </a:r>
          </a:p>
          <a:p>
            <a:pPr marL="0" indent="0" algn="just">
              <a:buNone/>
            </a:pPr>
            <a:r>
              <a:rPr lang="en-US" sz="2600" dirty="0"/>
              <a:t>We have also removed the parameter passing and return value passing, since we are no longer interested </a:t>
            </a:r>
            <a:r>
              <a:rPr lang="en-US" sz="2600" dirty="0" smtClean="0"/>
              <a:t>in them</a:t>
            </a:r>
            <a:r>
              <a:rPr lang="en-US" sz="2600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Simultaneous execution of two threads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901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Multiple strands of execution in a single program are called </a:t>
            </a:r>
            <a:r>
              <a:rPr lang="en-US" b="1" dirty="0"/>
              <a:t>threads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more precise definition would be </a:t>
            </a:r>
            <a:r>
              <a:rPr lang="en-US" dirty="0" smtClean="0"/>
              <a:t>that a </a:t>
            </a:r>
            <a:r>
              <a:rPr lang="en-US" dirty="0"/>
              <a:t>thread is 'a sequence of control within a </a:t>
            </a:r>
            <a:r>
              <a:rPr lang="en-US" dirty="0" smtClean="0"/>
              <a:t>process</a:t>
            </a:r>
          </a:p>
          <a:p>
            <a:r>
              <a:rPr lang="en-US" dirty="0"/>
              <a:t>All the processes that </a:t>
            </a:r>
            <a:r>
              <a:rPr lang="en-US" dirty="0" smtClean="0"/>
              <a:t>we have </a:t>
            </a:r>
            <a:r>
              <a:rPr lang="en-US" dirty="0"/>
              <a:t>seen so far have had just one thread of execution.</a:t>
            </a:r>
          </a:p>
        </p:txBody>
      </p:sp>
    </p:spTree>
    <p:extLst>
      <p:ext uri="{BB962C8B-B14F-4D97-AF65-F5344CB8AC3E}">
        <p14:creationId xmlns:p14="http://schemas.microsoft.com/office/powerpoint/2010/main" val="38628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It's important to be clear about the difference between the fork system call and the creation of new threads.</a:t>
            </a:r>
          </a:p>
          <a:p>
            <a:r>
              <a:rPr lang="en-US" dirty="0"/>
              <a:t>When a process executes a fork call, a new copy of the process is created with its own variables and its own</a:t>
            </a:r>
          </a:p>
          <a:p>
            <a:r>
              <a:rPr lang="en-US" dirty="0"/>
              <a:t>PID.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new process is scheduled independently, and (in general) executes almost completely </a:t>
            </a:r>
            <a:r>
              <a:rPr lang="en-US" dirty="0" smtClean="0"/>
              <a:t>independently of </a:t>
            </a:r>
            <a:r>
              <a:rPr lang="en-US" dirty="0"/>
              <a:t>the process that created it.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we create a new thread in a process, the new thread of execution gets </a:t>
            </a:r>
            <a:r>
              <a:rPr lang="en-US" dirty="0" smtClean="0"/>
              <a:t>its own </a:t>
            </a:r>
            <a:r>
              <a:rPr lang="en-US" dirty="0"/>
              <a:t>stack (and hence local variables) but shares global variables, file descriptors, signal handlers and </a:t>
            </a:r>
            <a:r>
              <a:rPr lang="en-US" dirty="0" smtClean="0"/>
              <a:t>its current </a:t>
            </a:r>
            <a:r>
              <a:rPr lang="en-US" dirty="0"/>
              <a:t>directory state with its creator.</a:t>
            </a:r>
          </a:p>
        </p:txBody>
      </p:sp>
    </p:spTree>
    <p:extLst>
      <p:ext uri="{BB962C8B-B14F-4D97-AF65-F5344CB8AC3E}">
        <p14:creationId xmlns:p14="http://schemas.microsoft.com/office/powerpoint/2010/main" val="6675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/>
              <a:t>A First Threads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is a whole set of library calls associated with threads, most of whose names start with </a:t>
            </a:r>
            <a:r>
              <a:rPr lang="en-US" dirty="0" err="1"/>
              <a:t>pthread</a:t>
            </a:r>
            <a:r>
              <a:rPr lang="en-US" dirty="0"/>
              <a:t>_. </a:t>
            </a:r>
            <a:endParaRPr lang="en-US" dirty="0" smtClean="0"/>
          </a:p>
          <a:p>
            <a:r>
              <a:rPr lang="en-US" dirty="0" smtClean="0"/>
              <a:t>To use these </a:t>
            </a:r>
            <a:r>
              <a:rPr lang="en-US" dirty="0"/>
              <a:t>library calls we must define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macro _REENTRANT, </a:t>
            </a:r>
            <a:endParaRPr lang="en-US" dirty="0" smtClean="0"/>
          </a:p>
          <a:p>
            <a:pPr lvl="1"/>
            <a:r>
              <a:rPr lang="en-US" dirty="0" smtClean="0"/>
              <a:t>include </a:t>
            </a:r>
            <a:r>
              <a:rPr lang="en-US" dirty="0"/>
              <a:t>the file </a:t>
            </a:r>
            <a:r>
              <a:rPr lang="en-US" dirty="0" err="1"/>
              <a:t>pthread.h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link with </a:t>
            </a:r>
            <a:r>
              <a:rPr lang="en-US" dirty="0" smtClean="0"/>
              <a:t>the threads </a:t>
            </a:r>
            <a:r>
              <a:rPr lang="en-US" dirty="0"/>
              <a:t>library using −</a:t>
            </a:r>
            <a:r>
              <a:rPr lang="en-US" dirty="0" err="1"/>
              <a:t>lpthread</a:t>
            </a:r>
            <a:r>
              <a:rPr lang="en-US" dirty="0" smtClean="0"/>
              <a:t>.</a:t>
            </a:r>
          </a:p>
          <a:p>
            <a:r>
              <a:rPr lang="en-US" dirty="0"/>
              <a:t>When the original library routines were designed, it was assumed that there would only be a single thread </a:t>
            </a:r>
            <a:r>
              <a:rPr lang="en-US" dirty="0" smtClean="0"/>
              <a:t>of execution </a:t>
            </a:r>
            <a:r>
              <a:rPr lang="en-US" dirty="0"/>
              <a:t>in any process.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obvious example is </a:t>
            </a:r>
            <a:r>
              <a:rPr lang="en-US" dirty="0" err="1"/>
              <a:t>errno</a:t>
            </a:r>
            <a:r>
              <a:rPr lang="en-US" dirty="0"/>
              <a:t>, the variable used for retrieving error information </a:t>
            </a:r>
            <a:r>
              <a:rPr lang="en-US" dirty="0" smtClean="0"/>
              <a:t>after a </a:t>
            </a:r>
            <a:r>
              <a:rPr lang="en-US" dirty="0"/>
              <a:t>call fails.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multithreaded program there would by default only be a single </a:t>
            </a:r>
            <a:r>
              <a:rPr lang="en-US" dirty="0" err="1"/>
              <a:t>errno</a:t>
            </a:r>
            <a:r>
              <a:rPr lang="en-US" dirty="0"/>
              <a:t> variable shared </a:t>
            </a:r>
            <a:r>
              <a:rPr lang="en-US" dirty="0" smtClean="0"/>
              <a:t>between </a:t>
            </a:r>
            <a:r>
              <a:rPr lang="en-US" dirty="0"/>
              <a:t>all the threads.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variable could easily be updated by a call in one thread before a different thread has </a:t>
            </a:r>
            <a:r>
              <a:rPr lang="en-US" dirty="0" smtClean="0"/>
              <a:t>been able </a:t>
            </a:r>
            <a:r>
              <a:rPr lang="en-US" dirty="0"/>
              <a:t>to retrieve a previous error code.</a:t>
            </a:r>
          </a:p>
        </p:txBody>
      </p:sp>
    </p:spTree>
    <p:extLst>
      <p:ext uri="{BB962C8B-B14F-4D97-AF65-F5344CB8AC3E}">
        <p14:creationId xmlns:p14="http://schemas.microsoft.com/office/powerpoint/2010/main" val="284926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First Threads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need routines known as </a:t>
            </a:r>
            <a:r>
              <a:rPr lang="en-US" b="1" dirty="0"/>
              <a:t>re−entrant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Re</a:t>
            </a:r>
            <a:r>
              <a:rPr lang="en-US" dirty="0"/>
              <a:t>−entrant code can be called more than once, </a:t>
            </a:r>
            <a:endParaRPr lang="en-US" dirty="0" smtClean="0"/>
          </a:p>
          <a:p>
            <a:pPr lvl="1"/>
            <a:r>
              <a:rPr lang="en-US" dirty="0" smtClean="0"/>
              <a:t>either </a:t>
            </a:r>
            <a:r>
              <a:rPr lang="en-US" dirty="0"/>
              <a:t>by </a:t>
            </a:r>
            <a:r>
              <a:rPr lang="en-US" dirty="0" smtClean="0"/>
              <a:t>different threads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/>
              <a:t>called by nested invocations in some way, and still function correctly. </a:t>
            </a:r>
            <a:endParaRPr lang="en-US" dirty="0" smtClean="0"/>
          </a:p>
          <a:p>
            <a:r>
              <a:rPr lang="en-US" dirty="0" smtClean="0"/>
              <a:t>Thus </a:t>
            </a:r>
            <a:r>
              <a:rPr lang="en-US" dirty="0"/>
              <a:t>usually, the re−</a:t>
            </a:r>
            <a:r>
              <a:rPr lang="en-US" dirty="0" smtClean="0"/>
              <a:t>entrant section </a:t>
            </a:r>
            <a:r>
              <a:rPr lang="en-US" dirty="0"/>
              <a:t>of code must only use local variables, in such a way that each and every call to the code gets its </a:t>
            </a:r>
            <a:r>
              <a:rPr lang="en-US" dirty="0" smtClean="0"/>
              <a:t>own unique </a:t>
            </a:r>
            <a:r>
              <a:rPr lang="en-US" dirty="0"/>
              <a:t>copy of the data.</a:t>
            </a:r>
          </a:p>
        </p:txBody>
      </p:sp>
    </p:spTree>
    <p:extLst>
      <p:ext uri="{BB962C8B-B14F-4D97-AF65-F5344CB8AC3E}">
        <p14:creationId xmlns:p14="http://schemas.microsoft.com/office/powerpoint/2010/main" val="406676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 First Threads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pthread_create</a:t>
            </a:r>
            <a:r>
              <a:rPr lang="en-US" dirty="0"/>
              <a:t> creates a new thread much as fork creates a new process</a:t>
            </a:r>
            <a:r>
              <a:rPr lang="en-US" dirty="0" smtClean="0"/>
              <a:t>.</a:t>
            </a:r>
          </a:p>
          <a:p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pPr algn="just"/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pthread_create</a:t>
            </a:r>
            <a:r>
              <a:rPr lang="en-US" sz="2400" dirty="0"/>
              <a:t>(</a:t>
            </a:r>
            <a:r>
              <a:rPr lang="en-US" sz="2400" dirty="0" err="1"/>
              <a:t>pthread_t</a:t>
            </a:r>
            <a:r>
              <a:rPr lang="en-US" sz="2400" dirty="0"/>
              <a:t> *thread, </a:t>
            </a:r>
            <a:r>
              <a:rPr lang="en-US" sz="2400" dirty="0" err="1"/>
              <a:t>pthread_attr_t</a:t>
            </a:r>
            <a:r>
              <a:rPr lang="en-US" sz="2400" dirty="0"/>
              <a:t> *</a:t>
            </a:r>
            <a:r>
              <a:rPr lang="en-US" sz="2400" dirty="0" err="1"/>
              <a:t>attr</a:t>
            </a:r>
            <a:r>
              <a:rPr lang="en-US" sz="2400" dirty="0"/>
              <a:t>, void *(*</a:t>
            </a:r>
            <a:r>
              <a:rPr lang="en-US" sz="2400" dirty="0" err="1" smtClean="0"/>
              <a:t>start_routine</a:t>
            </a:r>
            <a:r>
              <a:rPr lang="en-US" sz="2400" dirty="0"/>
              <a:t>)(void *), </a:t>
            </a:r>
            <a:r>
              <a:rPr lang="en-US" sz="2400" dirty="0" smtClean="0"/>
              <a:t>void *</a:t>
            </a:r>
            <a:r>
              <a:rPr lang="en-US" sz="2400" dirty="0" err="1" smtClean="0"/>
              <a:t>arglist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This may look imposing, but it is actually quite easy to use. </a:t>
            </a:r>
            <a:endParaRPr lang="en-US" sz="24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first argument is a pointer to </a:t>
            </a:r>
            <a:r>
              <a:rPr lang="en-US" sz="2800" dirty="0" err="1"/>
              <a:t>pthread_t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When a </a:t>
            </a:r>
            <a:r>
              <a:rPr lang="en-US" sz="2800" dirty="0"/>
              <a:t>thread is created, an identifier is written to the variable to which this pointer points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This identifier </a:t>
            </a:r>
            <a:r>
              <a:rPr lang="en-US" sz="2800" dirty="0" smtClean="0"/>
              <a:t>enables us </a:t>
            </a:r>
            <a:r>
              <a:rPr lang="en-US" sz="2800" dirty="0"/>
              <a:t>to refer to the thread.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next argument sets the thread attributes. You do not usually need any </a:t>
            </a:r>
            <a:r>
              <a:rPr lang="en-US" sz="2800" dirty="0" smtClean="0"/>
              <a:t>special attributes</a:t>
            </a:r>
            <a:r>
              <a:rPr lang="en-US" sz="2800" dirty="0"/>
              <a:t>, and you can simply pass NULL as this </a:t>
            </a:r>
            <a:r>
              <a:rPr lang="en-US" sz="2800" dirty="0" smtClean="0"/>
              <a:t>argument.</a:t>
            </a:r>
          </a:p>
          <a:p>
            <a:r>
              <a:rPr lang="en-US" sz="2800" dirty="0"/>
              <a:t>The final two arguments tell the thread the function that it is to start executing and the </a:t>
            </a:r>
            <a:r>
              <a:rPr lang="en-US" sz="2800" dirty="0" smtClean="0"/>
              <a:t>arguments that </a:t>
            </a:r>
            <a:r>
              <a:rPr lang="en-US" sz="2800" dirty="0"/>
              <a:t>are to be passed to this </a:t>
            </a:r>
            <a:r>
              <a:rPr lang="en-US" sz="2800" dirty="0" smtClean="0"/>
              <a:t>function.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void *(*</a:t>
            </a:r>
            <a:r>
              <a:rPr lang="en-US" dirty="0" err="1"/>
              <a:t>start_routine</a:t>
            </a:r>
            <a:r>
              <a:rPr lang="en-US" dirty="0"/>
              <a:t>)(void *)</a:t>
            </a:r>
          </a:p>
          <a:p>
            <a:r>
              <a:rPr lang="en-US" dirty="0"/>
              <a:t>is simply saying we must pass the address of a function taking a pointer to void as a parameter, and </a:t>
            </a:r>
            <a:r>
              <a:rPr lang="en-US" dirty="0" smtClean="0"/>
              <a:t>returning a </a:t>
            </a:r>
            <a:r>
              <a:rPr lang="en-US" dirty="0"/>
              <a:t>pointer to void. </a:t>
            </a:r>
            <a:endParaRPr lang="en-US" dirty="0" smtClean="0"/>
          </a:p>
          <a:p>
            <a:r>
              <a:rPr lang="en-US" dirty="0" smtClean="0"/>
              <a:t>Thus </a:t>
            </a:r>
            <a:r>
              <a:rPr lang="en-US" dirty="0"/>
              <a:t>we can pass any type of single argument and return a pointer to any type. </a:t>
            </a:r>
            <a:endParaRPr lang="en-US" dirty="0" smtClean="0"/>
          </a:p>
          <a:p>
            <a:r>
              <a:rPr lang="en-US" dirty="0" smtClean="0"/>
              <a:t>Using fork causes </a:t>
            </a:r>
            <a:r>
              <a:rPr lang="en-US" dirty="0"/>
              <a:t>execution to continue in the same location with a different return code, whereas using a new </a:t>
            </a:r>
            <a:r>
              <a:rPr lang="en-US" dirty="0" smtClean="0"/>
              <a:t>thread explicitly </a:t>
            </a:r>
            <a:r>
              <a:rPr lang="en-US" dirty="0"/>
              <a:t>provides a pointer to a function where the new thread should start execution</a:t>
            </a:r>
            <a:r>
              <a:rPr lang="en-US" dirty="0" smtClean="0"/>
              <a:t>.</a:t>
            </a:r>
          </a:p>
          <a:p>
            <a:r>
              <a:rPr lang="en-US" dirty="0"/>
              <a:t>The return value is 0 for success, or an error number if anything goes wrong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 First Threads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A First Threads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When a thread terminates, it calls the </a:t>
            </a:r>
            <a:r>
              <a:rPr lang="en-US" dirty="0" err="1"/>
              <a:t>pthread_exit</a:t>
            </a:r>
            <a:r>
              <a:rPr lang="en-US" dirty="0"/>
              <a:t> function, much like a process calls exit when it terminates.</a:t>
            </a:r>
          </a:p>
          <a:p>
            <a:pPr algn="just"/>
            <a:r>
              <a:rPr lang="en-US" dirty="0"/>
              <a:t>This function terminates the calling thread, returning a pointer to an object. </a:t>
            </a:r>
            <a:endParaRPr lang="en-US" dirty="0" smtClean="0"/>
          </a:p>
          <a:p>
            <a:pPr algn="just"/>
            <a:r>
              <a:rPr lang="en-US" dirty="0" smtClean="0"/>
              <a:t>Never </a:t>
            </a:r>
            <a:r>
              <a:rPr lang="en-US" dirty="0"/>
              <a:t>use it to return a pointer </a:t>
            </a:r>
            <a:r>
              <a:rPr lang="en-US" dirty="0" smtClean="0"/>
              <a:t>to a </a:t>
            </a:r>
            <a:r>
              <a:rPr lang="en-US" dirty="0"/>
              <a:t>local variable, which will cease to exist when the thread does causing a serious bug. </a:t>
            </a:r>
            <a:r>
              <a:rPr lang="en-US" dirty="0" err="1"/>
              <a:t>pthread_exit</a:t>
            </a:r>
            <a:r>
              <a:rPr lang="en-US" dirty="0"/>
              <a:t> is </a:t>
            </a:r>
            <a:r>
              <a:rPr lang="en-US" dirty="0" smtClean="0"/>
              <a:t>declared </a:t>
            </a:r>
            <a:r>
              <a:rPr lang="en-US" dirty="0"/>
              <a:t>as </a:t>
            </a:r>
            <a:r>
              <a:rPr lang="en-US" dirty="0" smtClean="0"/>
              <a:t>follows: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pthread_exit</a:t>
            </a:r>
            <a:r>
              <a:rPr lang="en-US" dirty="0"/>
              <a:t>(void *</a:t>
            </a:r>
            <a:r>
              <a:rPr lang="en-US" dirty="0" err="1"/>
              <a:t>retval</a:t>
            </a:r>
            <a:r>
              <a:rPr lang="en-US" dirty="0" smtClean="0"/>
              <a:t>);</a:t>
            </a:r>
          </a:p>
          <a:p>
            <a:r>
              <a:rPr lang="en-US" dirty="0" err="1"/>
              <a:t>pthread_join</a:t>
            </a:r>
            <a:r>
              <a:rPr lang="en-US" dirty="0"/>
              <a:t> is the thread equivalent of wait that processes use to collect child processes. This function is</a:t>
            </a:r>
          </a:p>
          <a:p>
            <a:r>
              <a:rPr lang="en-US" dirty="0"/>
              <a:t>declared as follows.</a:t>
            </a:r>
          </a:p>
          <a:p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en-US" dirty="0"/>
              <a:t>, void **</a:t>
            </a:r>
            <a:r>
              <a:rPr lang="en-US" dirty="0" err="1"/>
              <a:t>thread_return</a:t>
            </a:r>
            <a:r>
              <a:rPr lang="en-US" dirty="0"/>
              <a:t>);</a:t>
            </a:r>
          </a:p>
          <a:p>
            <a:r>
              <a:rPr lang="en-US" dirty="0"/>
              <a:t>The first parameter is the thread for which to wait, the identifier that </a:t>
            </a:r>
            <a:r>
              <a:rPr lang="en-US" dirty="0" err="1"/>
              <a:t>pthread_create</a:t>
            </a:r>
            <a:r>
              <a:rPr lang="en-US" dirty="0"/>
              <a:t> filled in for us. </a:t>
            </a:r>
            <a:endParaRPr lang="en-US" dirty="0" smtClean="0"/>
          </a:p>
          <a:p>
            <a:r>
              <a:rPr lang="en-US" dirty="0" smtClean="0"/>
              <a:t>The second </a:t>
            </a:r>
            <a:r>
              <a:rPr lang="en-US" dirty="0"/>
              <a:t>argument is a pointer to a pointer to the return value from the thread. </a:t>
            </a:r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 err="1"/>
              <a:t>pthread_create</a:t>
            </a:r>
            <a:r>
              <a:rPr lang="en-US" dirty="0"/>
              <a:t> this </a:t>
            </a:r>
            <a:r>
              <a:rPr lang="en-US" dirty="0" smtClean="0"/>
              <a:t>function returns </a:t>
            </a:r>
            <a:r>
              <a:rPr lang="en-US" dirty="0"/>
              <a:t>zero for success and an error code on failure.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943600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void *</a:t>
            </a:r>
            <a:r>
              <a:rPr lang="en-US" dirty="0" err="1"/>
              <a:t>thread_function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char message[] = "Hello World";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res;</a:t>
            </a:r>
          </a:p>
          <a:p>
            <a:pPr marL="0" indent="0">
              <a:buNone/>
            </a:pP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dirty="0" err="1"/>
              <a:t>a_thread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void *</a:t>
            </a:r>
            <a:r>
              <a:rPr lang="en-US" dirty="0" err="1"/>
              <a:t>thread_result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res = </a:t>
            </a:r>
            <a:r>
              <a:rPr lang="en-US" dirty="0" err="1"/>
              <a:t>pthread_create</a:t>
            </a:r>
            <a:r>
              <a:rPr lang="en-US" dirty="0"/>
              <a:t>(&amp;</a:t>
            </a:r>
            <a:r>
              <a:rPr lang="en-US" dirty="0" err="1"/>
              <a:t>a_thread</a:t>
            </a:r>
            <a:r>
              <a:rPr lang="en-US" dirty="0"/>
              <a:t>, NULL, </a:t>
            </a:r>
            <a:r>
              <a:rPr lang="en-US" dirty="0" err="1"/>
              <a:t>thread_function</a:t>
            </a:r>
            <a:r>
              <a:rPr lang="en-US" dirty="0"/>
              <a:t>, (void *)message);</a:t>
            </a:r>
          </a:p>
          <a:p>
            <a:pPr marL="0" indent="0">
              <a:buNone/>
            </a:pPr>
            <a:r>
              <a:rPr lang="en-US" dirty="0"/>
              <a:t>if (res != 0) {</a:t>
            </a:r>
          </a:p>
          <a:p>
            <a:pPr marL="0" indent="0">
              <a:buNone/>
            </a:pPr>
            <a:r>
              <a:rPr lang="en-US" dirty="0" err="1"/>
              <a:t>perror</a:t>
            </a:r>
            <a:r>
              <a:rPr lang="en-US" dirty="0"/>
              <a:t>("Thread creation failed");</a:t>
            </a:r>
          </a:p>
          <a:p>
            <a:pPr marL="0" indent="0">
              <a:buNone/>
            </a:pPr>
            <a:r>
              <a:rPr lang="en-US" dirty="0"/>
              <a:t>exit(EXIT_FAILURE);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("Waiting for thread to finish...\n");</a:t>
            </a:r>
          </a:p>
          <a:p>
            <a:pPr marL="0" indent="0">
              <a:buNone/>
            </a:pPr>
            <a:r>
              <a:rPr lang="en-US" dirty="0"/>
              <a:t>res = </a:t>
            </a:r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dirty="0" err="1"/>
              <a:t>a_thread</a:t>
            </a:r>
            <a:r>
              <a:rPr lang="en-US" dirty="0"/>
              <a:t>, &amp;</a:t>
            </a:r>
            <a:r>
              <a:rPr lang="en-US" dirty="0" err="1"/>
              <a:t>thread_result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if (res != 0) {</a:t>
            </a:r>
          </a:p>
          <a:p>
            <a:pPr marL="0" indent="0">
              <a:buNone/>
            </a:pPr>
            <a:r>
              <a:rPr lang="en-US" dirty="0" err="1"/>
              <a:t>perror</a:t>
            </a:r>
            <a:r>
              <a:rPr lang="en-US" dirty="0"/>
              <a:t>("Thread join failed");</a:t>
            </a:r>
          </a:p>
          <a:p>
            <a:pPr marL="0" indent="0">
              <a:buNone/>
            </a:pPr>
            <a:r>
              <a:rPr lang="en-US" dirty="0"/>
              <a:t>exit(EXIT_FAILURE);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("Thread joined, it returned %s\n", (char *)</a:t>
            </a:r>
            <a:r>
              <a:rPr lang="en-US" dirty="0" err="1"/>
              <a:t>thread_result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("Message is now %s\n", message);</a:t>
            </a:r>
          </a:p>
          <a:p>
            <a:pPr marL="0" indent="0">
              <a:buNone/>
            </a:pPr>
            <a:r>
              <a:rPr lang="en-US" dirty="0"/>
              <a:t>exit(EXIT_SUCCESS);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*</a:t>
            </a:r>
            <a:r>
              <a:rPr lang="en-US" dirty="0" err="1"/>
              <a:t>thread_function</a:t>
            </a:r>
            <a:r>
              <a:rPr lang="en-US" dirty="0"/>
              <a:t>(void *</a:t>
            </a:r>
            <a:r>
              <a:rPr lang="en-US" dirty="0" err="1"/>
              <a:t>arg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thread_function</a:t>
            </a:r>
            <a:r>
              <a:rPr lang="en-US" dirty="0"/>
              <a:t> is running. Argument was %s\n", (char *)</a:t>
            </a:r>
            <a:r>
              <a:rPr lang="en-US" dirty="0" err="1"/>
              <a:t>arg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sleep(3);</a:t>
            </a:r>
          </a:p>
          <a:p>
            <a:pPr marL="0" indent="0">
              <a:buNone/>
            </a:pPr>
            <a:r>
              <a:rPr lang="en-US" dirty="0" err="1" smtClean="0"/>
              <a:t>strcpy</a:t>
            </a:r>
            <a:r>
              <a:rPr lang="en-US" dirty="0" smtClean="0"/>
              <a:t>(message</a:t>
            </a:r>
            <a:r>
              <a:rPr lang="en-US" dirty="0"/>
              <a:t>, "Bye</a:t>
            </a:r>
            <a:r>
              <a:rPr lang="en-US" dirty="0" smtClean="0"/>
              <a:t>!");</a:t>
            </a:r>
          </a:p>
          <a:p>
            <a:pPr marL="0" indent="0">
              <a:buNone/>
            </a:pPr>
            <a:r>
              <a:rPr lang="en-US" dirty="0" err="1"/>
              <a:t>pthread_exit</a:t>
            </a:r>
            <a:r>
              <a:rPr lang="en-US" dirty="0"/>
              <a:t>("Thank you for the CPU time");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32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1541</Words>
  <Application>Microsoft Office PowerPoint</Application>
  <PresentationFormat>On-screen Show (4:3)</PresentationFormat>
  <Paragraphs>134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Threads’ Programming</vt:lpstr>
      <vt:lpstr>Threads</vt:lpstr>
      <vt:lpstr>Threads</vt:lpstr>
      <vt:lpstr>A First Threads Program</vt:lpstr>
      <vt:lpstr>A First Threads Program</vt:lpstr>
      <vt:lpstr>A First Threads Program</vt:lpstr>
      <vt:lpstr>A First Threads Program</vt:lpstr>
      <vt:lpstr>A First Threads Program</vt:lpstr>
      <vt:lpstr>PowerPoint Presentation</vt:lpstr>
      <vt:lpstr>How it works</vt:lpstr>
      <vt:lpstr>How it works</vt:lpstr>
      <vt:lpstr>Simultaneous Execution</vt:lpstr>
      <vt:lpstr>Simultaneous execution of two threads</vt:lpstr>
      <vt:lpstr>Simultaneous execution of two threads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Threads’ Programming</dc:title>
  <dc:creator>kester</dc:creator>
  <cp:lastModifiedBy>kester</cp:lastModifiedBy>
  <cp:revision>10</cp:revision>
  <dcterms:created xsi:type="dcterms:W3CDTF">2014-11-06T09:09:06Z</dcterms:created>
  <dcterms:modified xsi:type="dcterms:W3CDTF">2014-11-06T10:05:39Z</dcterms:modified>
</cp:coreProperties>
</file>