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35" r:id="rId69"/>
    <p:sldId id="336" r:id="rId70"/>
    <p:sldId id="337" r:id="rId71"/>
    <p:sldId id="338" r:id="rId72"/>
    <p:sldId id="339" r:id="rId73"/>
    <p:sldId id="340"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6FAECA5-8BF4-468E-B056-2032E1235C2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FAECA5-8BF4-468E-B056-2032E1235C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FAECA5-8BF4-468E-B056-2032E1235C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FAECA5-8BF4-468E-B056-2032E1235C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FAECA5-8BF4-468E-B056-2032E1235C2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6FAECA5-8BF4-468E-B056-2032E1235C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6FAECA5-8BF4-468E-B056-2032E1235C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6FAECA5-8BF4-468E-B056-2032E1235C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6FAECA5-8BF4-468E-B056-2032E1235C2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6FAECA5-8BF4-468E-B056-2032E1235C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9ED6E22-7E6D-441E-88E3-34A91EFDA967}" type="datetimeFigureOut">
              <a:rPr lang="en-US" smtClean="0"/>
              <a:t>8/29/2014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6FAECA5-8BF4-468E-B056-2032E1235C2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9ED6E22-7E6D-441E-88E3-34A91EFDA967}" type="datetimeFigureOut">
              <a:rPr lang="en-US" smtClean="0"/>
              <a:t>8/29/2014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6FAECA5-8BF4-468E-B056-2032E1235C2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tutorialspoint.com/unix/if-else-statement.htm" TargetMode="External"/><Relationship Id="rId2" Type="http://schemas.openxmlformats.org/officeDocument/2006/relationships/hyperlink" Target="http://www.tutorialspoint.com/unix/if-fi-statement.htm" TargetMode="External"/><Relationship Id="rId1" Type="http://schemas.openxmlformats.org/officeDocument/2006/relationships/slideLayout" Target="../slideLayouts/slideLayout2.xml"/><Relationship Id="rId4" Type="http://schemas.openxmlformats.org/officeDocument/2006/relationships/hyperlink" Target="http://www.tutorialspoint.com/unix/if-elif-statement.ht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tutorialspoint.com/unix/for-loop.htm" TargetMode="External"/><Relationship Id="rId2" Type="http://schemas.openxmlformats.org/officeDocument/2006/relationships/hyperlink" Target="http://www.tutorialspoint.com/unix/while-loop.htm" TargetMode="External"/><Relationship Id="rId1" Type="http://schemas.openxmlformats.org/officeDocument/2006/relationships/slideLayout" Target="../slideLayouts/slideLayout2.xml"/><Relationship Id="rId5" Type="http://schemas.openxmlformats.org/officeDocument/2006/relationships/hyperlink" Target="http://www.tutorialspoint.com/unix/select-loop.htm" TargetMode="External"/><Relationship Id="rId4" Type="http://schemas.openxmlformats.org/officeDocument/2006/relationships/hyperlink" Target="http://www.tutorialspoint.com/unix/until-loop.ht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www.tldp.org/LDP/abs/html/x17129.html#FTN.AEN1718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www.tldp.org/LDP/abs/html/escapingsection.html#ESCP"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www.tldp.org/LDP/abs/html/special-chars.html#ASCIIDEF"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Commands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5777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Display Content of a File</a:t>
            </a:r>
            <a:r>
              <a:rPr lang="en-US" b="1" dirty="0" smtClean="0"/>
              <a:t>:</a:t>
            </a:r>
            <a:endParaRPr lang="en-US" dirty="0"/>
          </a:p>
        </p:txBody>
      </p:sp>
      <p:sp>
        <p:nvSpPr>
          <p:cNvPr id="3" name="Content Placeholder 2"/>
          <p:cNvSpPr>
            <a:spLocks noGrp="1"/>
          </p:cNvSpPr>
          <p:nvPr>
            <p:ph idx="1"/>
          </p:nvPr>
        </p:nvSpPr>
        <p:spPr/>
        <p:txBody>
          <a:bodyPr/>
          <a:lstStyle/>
          <a:p>
            <a:r>
              <a:rPr lang="en-US" dirty="0"/>
              <a:t>use </a:t>
            </a:r>
            <a:r>
              <a:rPr lang="en-US" b="1" dirty="0"/>
              <a:t>cat</a:t>
            </a:r>
            <a:r>
              <a:rPr lang="en-US" dirty="0"/>
              <a:t> command to see the content of a file. </a:t>
            </a:r>
            <a:endParaRPr lang="en-US" dirty="0" smtClean="0"/>
          </a:p>
          <a:p>
            <a:r>
              <a:rPr lang="en-US" dirty="0" smtClean="0"/>
              <a:t>Following </a:t>
            </a:r>
            <a:r>
              <a:rPr lang="en-US" dirty="0"/>
              <a:t>is the simple example to see the content of </a:t>
            </a:r>
            <a:r>
              <a:rPr lang="en-US" dirty="0" smtClean="0"/>
              <a:t>a created file:</a:t>
            </a:r>
          </a:p>
          <a:p>
            <a:pPr lvl="1"/>
            <a:r>
              <a:rPr lang="en-US" dirty="0" smtClean="0"/>
              <a:t>cat filename</a:t>
            </a:r>
          </a:p>
          <a:p>
            <a:r>
              <a:rPr lang="en-US" dirty="0"/>
              <a:t>You can display line numbers by using </a:t>
            </a:r>
            <a:r>
              <a:rPr lang="en-US" b="1" dirty="0"/>
              <a:t>-b</a:t>
            </a:r>
            <a:r>
              <a:rPr lang="en-US" dirty="0"/>
              <a:t> option along with </a:t>
            </a:r>
            <a:r>
              <a:rPr lang="en-US" b="1" dirty="0"/>
              <a:t>cat</a:t>
            </a:r>
            <a:r>
              <a:rPr lang="en-US" dirty="0"/>
              <a:t> command as follows</a:t>
            </a:r>
            <a:r>
              <a:rPr lang="en-US" dirty="0" smtClean="0"/>
              <a:t>:</a:t>
            </a:r>
          </a:p>
          <a:p>
            <a:pPr lvl="1"/>
            <a:r>
              <a:rPr lang="en-US" dirty="0"/>
              <a:t>c</a:t>
            </a:r>
            <a:r>
              <a:rPr lang="en-US" dirty="0" smtClean="0"/>
              <a:t>at –b filename</a:t>
            </a:r>
            <a:endParaRPr lang="en-US" dirty="0"/>
          </a:p>
        </p:txBody>
      </p:sp>
    </p:spTree>
    <p:extLst>
      <p:ext uri="{BB962C8B-B14F-4D97-AF65-F5344CB8AC3E}">
        <p14:creationId xmlns:p14="http://schemas.microsoft.com/office/powerpoint/2010/main" val="4248028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Counting Words in a File</a:t>
            </a:r>
            <a:r>
              <a:rPr lang="en-US" b="1" dirty="0" smtClean="0"/>
              <a:t>:</a:t>
            </a:r>
            <a:endParaRPr lang="en-US" dirty="0"/>
          </a:p>
        </p:txBody>
      </p:sp>
      <p:sp>
        <p:nvSpPr>
          <p:cNvPr id="3" name="Content Placeholder 2"/>
          <p:cNvSpPr>
            <a:spLocks noGrp="1"/>
          </p:cNvSpPr>
          <p:nvPr>
            <p:ph idx="1"/>
          </p:nvPr>
        </p:nvSpPr>
        <p:spPr/>
        <p:txBody>
          <a:bodyPr/>
          <a:lstStyle/>
          <a:p>
            <a:pPr algn="just"/>
            <a:r>
              <a:rPr lang="en-US" dirty="0"/>
              <a:t>You can use the </a:t>
            </a:r>
            <a:r>
              <a:rPr lang="en-US" b="1" dirty="0" err="1"/>
              <a:t>wc</a:t>
            </a:r>
            <a:r>
              <a:rPr lang="en-US" dirty="0"/>
              <a:t> command to get a count of the total number of lines, words, and characters contained in a </a:t>
            </a:r>
            <a:r>
              <a:rPr lang="en-US" dirty="0" smtClean="0"/>
              <a:t>file</a:t>
            </a:r>
          </a:p>
          <a:p>
            <a:r>
              <a:rPr lang="en-US" dirty="0" smtClean="0"/>
              <a:t>Syntax: </a:t>
            </a:r>
            <a:r>
              <a:rPr lang="en-US" dirty="0" err="1" smtClean="0"/>
              <a:t>wc</a:t>
            </a:r>
            <a:r>
              <a:rPr lang="en-US" dirty="0" smtClean="0"/>
              <a:t> filename</a:t>
            </a:r>
          </a:p>
          <a:p>
            <a:endParaRPr lang="en-US" dirty="0"/>
          </a:p>
        </p:txBody>
      </p:sp>
    </p:spTree>
    <p:extLst>
      <p:ext uri="{BB962C8B-B14F-4D97-AF65-F5344CB8AC3E}">
        <p14:creationId xmlns:p14="http://schemas.microsoft.com/office/powerpoint/2010/main" val="140110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Copying Files</a:t>
            </a:r>
            <a:r>
              <a:rPr lang="en-US" b="1" dirty="0" smtClean="0"/>
              <a:t>:</a:t>
            </a:r>
            <a:endParaRPr lang="en-US" dirty="0"/>
          </a:p>
        </p:txBody>
      </p:sp>
      <p:sp>
        <p:nvSpPr>
          <p:cNvPr id="3" name="Content Placeholder 2"/>
          <p:cNvSpPr>
            <a:spLocks noGrp="1"/>
          </p:cNvSpPr>
          <p:nvPr>
            <p:ph idx="1"/>
          </p:nvPr>
        </p:nvSpPr>
        <p:spPr/>
        <p:txBody>
          <a:bodyPr/>
          <a:lstStyle/>
          <a:p>
            <a:r>
              <a:rPr lang="en-US" dirty="0"/>
              <a:t>To make a copy of a file use the </a:t>
            </a:r>
            <a:r>
              <a:rPr lang="en-US" b="1" dirty="0" err="1"/>
              <a:t>cp</a:t>
            </a:r>
            <a:r>
              <a:rPr lang="en-US" dirty="0"/>
              <a:t> command. </a:t>
            </a:r>
            <a:endParaRPr lang="en-US" dirty="0" smtClean="0"/>
          </a:p>
          <a:p>
            <a:r>
              <a:rPr lang="en-US" dirty="0" smtClean="0"/>
              <a:t>The basic </a:t>
            </a:r>
            <a:r>
              <a:rPr lang="en-US" dirty="0"/>
              <a:t>syntax of the command is</a:t>
            </a:r>
            <a:r>
              <a:rPr lang="en-US" dirty="0" smtClean="0"/>
              <a:t>:</a:t>
            </a:r>
          </a:p>
          <a:p>
            <a:pPr marL="402336" lvl="1" indent="0">
              <a:buNone/>
            </a:pPr>
            <a:r>
              <a:rPr lang="en-US" dirty="0" err="1"/>
              <a:t>cp</a:t>
            </a:r>
            <a:r>
              <a:rPr lang="en-US" dirty="0"/>
              <a:t> </a:t>
            </a:r>
            <a:r>
              <a:rPr lang="en-US" dirty="0" err="1"/>
              <a:t>source_file</a:t>
            </a:r>
            <a:r>
              <a:rPr lang="en-US" dirty="0"/>
              <a:t> </a:t>
            </a:r>
            <a:r>
              <a:rPr lang="en-US" dirty="0" err="1" smtClean="0"/>
              <a:t>destination_file</a:t>
            </a:r>
            <a:endParaRPr lang="en-US" dirty="0" smtClean="0"/>
          </a:p>
          <a:p>
            <a:endParaRPr lang="en-US" dirty="0"/>
          </a:p>
        </p:txBody>
      </p:sp>
    </p:spTree>
    <p:extLst>
      <p:ext uri="{BB962C8B-B14F-4D97-AF65-F5344CB8AC3E}">
        <p14:creationId xmlns:p14="http://schemas.microsoft.com/office/powerpoint/2010/main" val="1737618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Renaming Files</a:t>
            </a:r>
            <a:r>
              <a:rPr lang="en-US" b="1" dirty="0" smtClean="0"/>
              <a:t>:</a:t>
            </a:r>
            <a:endParaRPr lang="en-US" dirty="0"/>
          </a:p>
        </p:txBody>
      </p:sp>
      <p:sp>
        <p:nvSpPr>
          <p:cNvPr id="3" name="Content Placeholder 2"/>
          <p:cNvSpPr>
            <a:spLocks noGrp="1"/>
          </p:cNvSpPr>
          <p:nvPr>
            <p:ph idx="1"/>
          </p:nvPr>
        </p:nvSpPr>
        <p:spPr/>
        <p:txBody>
          <a:bodyPr/>
          <a:lstStyle/>
          <a:p>
            <a:r>
              <a:rPr lang="en-US" dirty="0"/>
              <a:t>To change the name of a file use the </a:t>
            </a:r>
            <a:r>
              <a:rPr lang="en-US" b="1" dirty="0"/>
              <a:t>mv</a:t>
            </a:r>
            <a:r>
              <a:rPr lang="en-US" dirty="0"/>
              <a:t> command. </a:t>
            </a:r>
            <a:endParaRPr lang="en-US" dirty="0" smtClean="0"/>
          </a:p>
          <a:p>
            <a:r>
              <a:rPr lang="en-US" dirty="0" smtClean="0"/>
              <a:t>Its </a:t>
            </a:r>
            <a:r>
              <a:rPr lang="en-US" dirty="0"/>
              <a:t>basic syntax is: mv </a:t>
            </a:r>
            <a:r>
              <a:rPr lang="en-US" dirty="0" err="1"/>
              <a:t>old_file</a:t>
            </a:r>
            <a:r>
              <a:rPr lang="en-US" dirty="0"/>
              <a:t> </a:t>
            </a:r>
            <a:r>
              <a:rPr lang="en-US" dirty="0" err="1"/>
              <a:t>new_file</a:t>
            </a:r>
            <a:endParaRPr lang="en-US" dirty="0"/>
          </a:p>
        </p:txBody>
      </p:sp>
    </p:spTree>
    <p:extLst>
      <p:ext uri="{BB962C8B-B14F-4D97-AF65-F5344CB8AC3E}">
        <p14:creationId xmlns:p14="http://schemas.microsoft.com/office/powerpoint/2010/main" val="209051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Deleting Files</a:t>
            </a:r>
            <a:r>
              <a:rPr lang="en-US" b="1" dirty="0" smtClean="0"/>
              <a:t>:</a:t>
            </a:r>
            <a:endParaRPr lang="en-US" dirty="0"/>
          </a:p>
        </p:txBody>
      </p:sp>
      <p:sp>
        <p:nvSpPr>
          <p:cNvPr id="3" name="Content Placeholder 2"/>
          <p:cNvSpPr>
            <a:spLocks noGrp="1"/>
          </p:cNvSpPr>
          <p:nvPr>
            <p:ph idx="1"/>
          </p:nvPr>
        </p:nvSpPr>
        <p:spPr/>
        <p:txBody>
          <a:bodyPr/>
          <a:lstStyle/>
          <a:p>
            <a:r>
              <a:rPr lang="en-US" dirty="0"/>
              <a:t>To delete an existing file use the </a:t>
            </a:r>
            <a:r>
              <a:rPr lang="en-US" b="1" dirty="0" err="1"/>
              <a:t>rm</a:t>
            </a:r>
            <a:r>
              <a:rPr lang="en-US" dirty="0"/>
              <a:t> command. </a:t>
            </a:r>
            <a:endParaRPr lang="en-US" dirty="0" smtClean="0"/>
          </a:p>
          <a:p>
            <a:r>
              <a:rPr lang="en-US" dirty="0" smtClean="0"/>
              <a:t>Its </a:t>
            </a:r>
            <a:r>
              <a:rPr lang="en-US" dirty="0"/>
              <a:t>basic syntax is: </a:t>
            </a:r>
            <a:r>
              <a:rPr lang="en-US" dirty="0" err="1"/>
              <a:t>rm</a:t>
            </a:r>
            <a:r>
              <a:rPr lang="en-US" dirty="0"/>
              <a:t> </a:t>
            </a:r>
            <a:r>
              <a:rPr lang="en-US" dirty="0" smtClean="0"/>
              <a:t>filename</a:t>
            </a:r>
          </a:p>
          <a:p>
            <a:r>
              <a:rPr lang="en-US" dirty="0"/>
              <a:t>You can remove multiple files at a </a:t>
            </a:r>
            <a:r>
              <a:rPr lang="en-US" dirty="0" smtClean="0"/>
              <a:t>time </a:t>
            </a:r>
            <a:r>
              <a:rPr lang="en-US" dirty="0"/>
              <a:t>as follows</a:t>
            </a:r>
            <a:r>
              <a:rPr lang="en-US" dirty="0" smtClean="0"/>
              <a:t>:</a:t>
            </a:r>
          </a:p>
          <a:p>
            <a:r>
              <a:rPr lang="en-US" dirty="0" err="1"/>
              <a:t>rm</a:t>
            </a:r>
            <a:r>
              <a:rPr lang="en-US" dirty="0"/>
              <a:t> filename1 filename2 filename3</a:t>
            </a:r>
          </a:p>
        </p:txBody>
      </p:sp>
    </p:spTree>
    <p:extLst>
      <p:ext uri="{BB962C8B-B14F-4D97-AF65-F5344CB8AC3E}">
        <p14:creationId xmlns:p14="http://schemas.microsoft.com/office/powerpoint/2010/main" val="125673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Unix - Directory </a:t>
            </a:r>
            <a:r>
              <a:rPr lang="en-US" b="1" dirty="0" smtClean="0"/>
              <a:t>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directory is a file whose sole job is to store file names and related information. </a:t>
            </a:r>
            <a:endParaRPr lang="en-US" dirty="0" smtClean="0"/>
          </a:p>
          <a:p>
            <a:r>
              <a:rPr lang="en-US" dirty="0" smtClean="0"/>
              <a:t>All </a:t>
            </a:r>
            <a:r>
              <a:rPr lang="en-US" dirty="0"/>
              <a:t>files, whether ordinary, special, or directory, are contained in directories</a:t>
            </a:r>
            <a:r>
              <a:rPr lang="en-US" dirty="0" smtClean="0"/>
              <a:t>.</a:t>
            </a:r>
          </a:p>
          <a:p>
            <a:r>
              <a:rPr lang="en-US" dirty="0"/>
              <a:t>UNIX uses a hierarchical structure for organizing files and directories. </a:t>
            </a:r>
            <a:endParaRPr lang="en-US" dirty="0" smtClean="0"/>
          </a:p>
          <a:p>
            <a:r>
              <a:rPr lang="en-US" dirty="0" smtClean="0"/>
              <a:t>This </a:t>
            </a:r>
            <a:r>
              <a:rPr lang="en-US" dirty="0"/>
              <a:t>structure is often referred to as a directory tree . </a:t>
            </a:r>
            <a:endParaRPr lang="en-US" dirty="0" smtClean="0"/>
          </a:p>
          <a:p>
            <a:r>
              <a:rPr lang="en-US" dirty="0" smtClean="0"/>
              <a:t>The </a:t>
            </a:r>
            <a:r>
              <a:rPr lang="en-US" dirty="0"/>
              <a:t>tree has a single root node, the slash character ( /), and all other directories are contained below it.</a:t>
            </a:r>
          </a:p>
        </p:txBody>
      </p:sp>
    </p:spTree>
    <p:extLst>
      <p:ext uri="{BB962C8B-B14F-4D97-AF65-F5344CB8AC3E}">
        <p14:creationId xmlns:p14="http://schemas.microsoft.com/office/powerpoint/2010/main" val="324969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Home Directory:</a:t>
            </a:r>
          </a:p>
        </p:txBody>
      </p:sp>
      <p:sp>
        <p:nvSpPr>
          <p:cNvPr id="3" name="Content Placeholder 2"/>
          <p:cNvSpPr>
            <a:spLocks noGrp="1"/>
          </p:cNvSpPr>
          <p:nvPr>
            <p:ph idx="1"/>
          </p:nvPr>
        </p:nvSpPr>
        <p:spPr/>
        <p:txBody>
          <a:bodyPr>
            <a:normAutofit lnSpcReduction="10000"/>
          </a:bodyPr>
          <a:lstStyle/>
          <a:p>
            <a:r>
              <a:rPr lang="en-US" dirty="0"/>
              <a:t>The directory in which you find yourself when you first login is called your home directory.</a:t>
            </a:r>
          </a:p>
          <a:p>
            <a:r>
              <a:rPr lang="en-US" dirty="0"/>
              <a:t>You will be doing much of your work in your home directory and subdirectories that you'll be creating to organize your files.</a:t>
            </a:r>
          </a:p>
          <a:p>
            <a:r>
              <a:rPr lang="en-US" dirty="0"/>
              <a:t>You can go in your home directory anytime using the following command:</a:t>
            </a:r>
          </a:p>
          <a:p>
            <a:r>
              <a:rPr lang="en-US" dirty="0" smtClean="0"/>
              <a:t>cd ~</a:t>
            </a:r>
            <a:endParaRPr lang="en-US" dirty="0"/>
          </a:p>
        </p:txBody>
      </p:sp>
    </p:spTree>
    <p:extLst>
      <p:ext uri="{BB962C8B-B14F-4D97-AF65-F5344CB8AC3E}">
        <p14:creationId xmlns:p14="http://schemas.microsoft.com/office/powerpoint/2010/main" val="385891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Home Directory:</a:t>
            </a:r>
            <a:endParaRPr lang="en-US" dirty="0"/>
          </a:p>
        </p:txBody>
      </p:sp>
      <p:sp>
        <p:nvSpPr>
          <p:cNvPr id="3" name="Content Placeholder 2"/>
          <p:cNvSpPr>
            <a:spLocks noGrp="1"/>
          </p:cNvSpPr>
          <p:nvPr>
            <p:ph idx="1"/>
          </p:nvPr>
        </p:nvSpPr>
        <p:spPr/>
        <p:txBody>
          <a:bodyPr/>
          <a:lstStyle/>
          <a:p>
            <a:r>
              <a:rPr lang="en-US" dirty="0"/>
              <a:t>If you want to go in any other user's home directory then use the following command</a:t>
            </a:r>
            <a:r>
              <a:rPr lang="en-US" dirty="0" smtClean="0"/>
              <a:t>:</a:t>
            </a:r>
          </a:p>
          <a:p>
            <a:r>
              <a:rPr lang="en-US" dirty="0"/>
              <a:t>c</a:t>
            </a:r>
            <a:r>
              <a:rPr lang="en-US" dirty="0" smtClean="0"/>
              <a:t>d ~username</a:t>
            </a:r>
          </a:p>
          <a:p>
            <a:r>
              <a:rPr lang="en-US" dirty="0"/>
              <a:t>To go in your last directory you can use following command: cd -</a:t>
            </a:r>
          </a:p>
        </p:txBody>
      </p:sp>
    </p:spTree>
    <p:extLst>
      <p:ext uri="{BB962C8B-B14F-4D97-AF65-F5344CB8AC3E}">
        <p14:creationId xmlns:p14="http://schemas.microsoft.com/office/powerpoint/2010/main" val="2625813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181600"/>
          </a:xfrm>
        </p:spPr>
        <p:txBody>
          <a:bodyPr>
            <a:normAutofit fontScale="92500" lnSpcReduction="20000"/>
          </a:bodyPr>
          <a:lstStyle/>
          <a:p>
            <a:r>
              <a:rPr lang="en-US" dirty="0"/>
              <a:t>Directories are arranged in a hierarchy with root (/) at the top. The position of any file within the hierarchy is described by its pathname.</a:t>
            </a:r>
          </a:p>
          <a:p>
            <a:r>
              <a:rPr lang="en-US" dirty="0"/>
              <a:t>Elements of a pathname are separated by a /. A pathname is absolute if it is described in relation to root, so absolute pathnames always begin with a /.</a:t>
            </a:r>
          </a:p>
          <a:p>
            <a:r>
              <a:rPr lang="en-US" dirty="0"/>
              <a:t>These are some example of absolute filenames</a:t>
            </a:r>
            <a:r>
              <a:rPr lang="en-US" dirty="0" smtClean="0"/>
              <a:t>.</a:t>
            </a:r>
          </a:p>
          <a:p>
            <a:pPr lvl="1"/>
            <a:r>
              <a:rPr lang="en-US" dirty="0"/>
              <a:t>/</a:t>
            </a:r>
            <a:r>
              <a:rPr lang="en-US" dirty="0" err="1"/>
              <a:t>etc</a:t>
            </a:r>
            <a:r>
              <a:rPr lang="en-US" dirty="0"/>
              <a:t>/</a:t>
            </a:r>
            <a:r>
              <a:rPr lang="en-US" dirty="0" err="1"/>
              <a:t>passwd</a:t>
            </a:r>
            <a:r>
              <a:rPr lang="en-US" dirty="0"/>
              <a:t> </a:t>
            </a:r>
            <a:endParaRPr lang="en-US" dirty="0" smtClean="0"/>
          </a:p>
          <a:p>
            <a:pPr lvl="1"/>
            <a:r>
              <a:rPr lang="en-US" dirty="0" smtClean="0"/>
              <a:t>/</a:t>
            </a:r>
            <a:r>
              <a:rPr lang="en-US" dirty="0"/>
              <a:t>users/</a:t>
            </a:r>
            <a:r>
              <a:rPr lang="en-US" dirty="0" err="1"/>
              <a:t>sjones</a:t>
            </a:r>
            <a:r>
              <a:rPr lang="en-US" dirty="0"/>
              <a:t>/</a:t>
            </a:r>
            <a:r>
              <a:rPr lang="en-US" dirty="0" err="1"/>
              <a:t>chem</a:t>
            </a:r>
            <a:r>
              <a:rPr lang="en-US" dirty="0"/>
              <a:t>/notes </a:t>
            </a:r>
            <a:endParaRPr lang="en-US" dirty="0" smtClean="0"/>
          </a:p>
          <a:p>
            <a:pPr lvl="1"/>
            <a:r>
              <a:rPr lang="en-US" dirty="0" smtClean="0"/>
              <a:t>/</a:t>
            </a:r>
            <a:r>
              <a:rPr lang="en-US" dirty="0" err="1"/>
              <a:t>dev</a:t>
            </a:r>
            <a:r>
              <a:rPr lang="en-US" dirty="0"/>
              <a:t>/</a:t>
            </a:r>
            <a:r>
              <a:rPr lang="en-US" dirty="0" err="1"/>
              <a:t>rdsk</a:t>
            </a:r>
            <a:r>
              <a:rPr lang="en-US" dirty="0"/>
              <a:t>/Os3</a:t>
            </a:r>
          </a:p>
          <a:p>
            <a:endParaRPr lang="en-US" dirty="0"/>
          </a:p>
        </p:txBody>
      </p:sp>
      <p:sp>
        <p:nvSpPr>
          <p:cNvPr id="4" name="Title 1"/>
          <p:cNvSpPr>
            <a:spLocks noGrp="1"/>
          </p:cNvSpPr>
          <p:nvPr>
            <p:ph type="title"/>
          </p:nvPr>
        </p:nvSpPr>
        <p:spPr/>
        <p:txBody>
          <a:bodyPr>
            <a:normAutofit fontScale="90000"/>
          </a:bodyPr>
          <a:lstStyle/>
          <a:p>
            <a:r>
              <a:rPr lang="en-US" b="1" dirty="0"/>
              <a:t>Absolute/Relative Pathnames:</a:t>
            </a:r>
          </a:p>
        </p:txBody>
      </p:sp>
    </p:spTree>
    <p:extLst>
      <p:ext uri="{BB962C8B-B14F-4D97-AF65-F5344CB8AC3E}">
        <p14:creationId xmlns:p14="http://schemas.microsoft.com/office/powerpoint/2010/main" val="1152940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 pathname can also be relative to your current working directory. </a:t>
            </a:r>
            <a:endParaRPr lang="en-US" dirty="0" smtClean="0"/>
          </a:p>
          <a:p>
            <a:r>
              <a:rPr lang="en-US" dirty="0" smtClean="0"/>
              <a:t>Relative </a:t>
            </a:r>
            <a:r>
              <a:rPr lang="en-US" dirty="0"/>
              <a:t>pathnames never begin with /. </a:t>
            </a:r>
            <a:endParaRPr lang="en-US" dirty="0" smtClean="0"/>
          </a:p>
          <a:p>
            <a:r>
              <a:rPr lang="en-US" dirty="0" smtClean="0"/>
              <a:t>Relative </a:t>
            </a:r>
            <a:r>
              <a:rPr lang="en-US" dirty="0"/>
              <a:t>to user </a:t>
            </a:r>
            <a:r>
              <a:rPr lang="en-US" dirty="0" err="1"/>
              <a:t>amrood</a:t>
            </a:r>
            <a:r>
              <a:rPr lang="en-US" dirty="0"/>
              <a:t>' home directory, some pathnames might look like this</a:t>
            </a:r>
            <a:r>
              <a:rPr lang="en-US" dirty="0" smtClean="0"/>
              <a:t>:</a:t>
            </a:r>
          </a:p>
          <a:p>
            <a:pPr lvl="1"/>
            <a:r>
              <a:rPr lang="en-US" dirty="0" err="1"/>
              <a:t>chem</a:t>
            </a:r>
            <a:r>
              <a:rPr lang="en-US" dirty="0"/>
              <a:t>/notes </a:t>
            </a:r>
            <a:endParaRPr lang="en-US" dirty="0" smtClean="0"/>
          </a:p>
          <a:p>
            <a:pPr lvl="1"/>
            <a:r>
              <a:rPr lang="en-US" dirty="0" smtClean="0"/>
              <a:t>personal/res</a:t>
            </a:r>
          </a:p>
          <a:p>
            <a:r>
              <a:rPr lang="en-US" dirty="0"/>
              <a:t>To determine where you are within the </a:t>
            </a:r>
            <a:r>
              <a:rPr lang="en-US" dirty="0" err="1"/>
              <a:t>filesystem</a:t>
            </a:r>
            <a:r>
              <a:rPr lang="en-US" dirty="0"/>
              <a:t> hierarchy at any time, enter the command </a:t>
            </a:r>
            <a:r>
              <a:rPr lang="en-US" b="1" dirty="0" err="1"/>
              <a:t>pwd</a:t>
            </a:r>
            <a:r>
              <a:rPr lang="en-US" dirty="0"/>
              <a:t> to print the current working </a:t>
            </a:r>
            <a:r>
              <a:rPr lang="en-US" dirty="0" smtClean="0"/>
              <a:t>directory</a:t>
            </a:r>
            <a:endParaRPr lang="en-US" dirty="0"/>
          </a:p>
        </p:txBody>
      </p:sp>
      <p:sp>
        <p:nvSpPr>
          <p:cNvPr id="4" name="Title 1"/>
          <p:cNvSpPr>
            <a:spLocks noGrp="1"/>
          </p:cNvSpPr>
          <p:nvPr>
            <p:ph type="title"/>
          </p:nvPr>
        </p:nvSpPr>
        <p:spPr/>
        <p:txBody>
          <a:bodyPr>
            <a:normAutofit fontScale="90000"/>
          </a:bodyPr>
          <a:lstStyle/>
          <a:p>
            <a:r>
              <a:rPr lang="en-US" b="1" dirty="0"/>
              <a:t>Absolute/Relative Pathnames:</a:t>
            </a:r>
          </a:p>
        </p:txBody>
      </p:sp>
    </p:spTree>
    <p:extLst>
      <p:ext uri="{BB962C8B-B14F-4D97-AF65-F5344CB8AC3E}">
        <p14:creationId xmlns:p14="http://schemas.microsoft.com/office/powerpoint/2010/main" val="104413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Unix </a:t>
            </a:r>
            <a:r>
              <a:rPr lang="en-US" b="1"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UNIX operating system is a set of programs that act as a link between the computer and the user.</a:t>
            </a:r>
          </a:p>
          <a:p>
            <a:r>
              <a:rPr lang="en-US" dirty="0"/>
              <a:t>The computer programs that allocate the system resources and coordinate all the details of the computer's internals is called the operating system or kernel.</a:t>
            </a:r>
          </a:p>
          <a:p>
            <a:r>
              <a:rPr lang="en-US" dirty="0"/>
              <a:t>Users communicate with the kernel through a program known as the shell. </a:t>
            </a:r>
            <a:endParaRPr lang="en-US" dirty="0" smtClean="0"/>
          </a:p>
          <a:p>
            <a:r>
              <a:rPr lang="en-US" dirty="0" smtClean="0"/>
              <a:t>The </a:t>
            </a:r>
            <a:r>
              <a:rPr lang="en-US" dirty="0"/>
              <a:t>shell is a command line interpreter; it translates commands entered by the user and converts them into a language that is understood by the kernel.</a:t>
            </a:r>
          </a:p>
          <a:p>
            <a:endParaRPr lang="en-US" dirty="0"/>
          </a:p>
        </p:txBody>
      </p:sp>
    </p:spTree>
    <p:extLst>
      <p:ext uri="{BB962C8B-B14F-4D97-AF65-F5344CB8AC3E}">
        <p14:creationId xmlns:p14="http://schemas.microsoft.com/office/powerpoint/2010/main" val="2392930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Creating Directories</a:t>
            </a:r>
            <a:r>
              <a:rPr lang="en-US" b="1"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Directories are created by the following command: </a:t>
            </a:r>
            <a:r>
              <a:rPr lang="en-US" dirty="0" err="1"/>
              <a:t>mkdir</a:t>
            </a:r>
            <a:r>
              <a:rPr lang="en-US" dirty="0"/>
              <a:t> </a:t>
            </a:r>
            <a:r>
              <a:rPr lang="en-US" dirty="0" err="1" smtClean="0"/>
              <a:t>dirname</a:t>
            </a:r>
            <a:endParaRPr lang="en-US" dirty="0" smtClean="0"/>
          </a:p>
          <a:p>
            <a:r>
              <a:rPr lang="en-US" dirty="0"/>
              <a:t>Here, directory is the absolute or relative pathname of the directory you want to create. </a:t>
            </a:r>
            <a:endParaRPr lang="en-US" dirty="0" smtClean="0"/>
          </a:p>
          <a:p>
            <a:r>
              <a:rPr lang="en-US" dirty="0" err="1"/>
              <a:t>mkdir</a:t>
            </a:r>
            <a:r>
              <a:rPr lang="en-US" dirty="0"/>
              <a:t> </a:t>
            </a:r>
            <a:r>
              <a:rPr lang="en-US" dirty="0" err="1" smtClean="0"/>
              <a:t>mydir</a:t>
            </a:r>
            <a:endParaRPr lang="en-US" dirty="0" smtClean="0"/>
          </a:p>
          <a:p>
            <a:r>
              <a:rPr lang="en-US" dirty="0" err="1"/>
              <a:t>mkdir</a:t>
            </a:r>
            <a:r>
              <a:rPr lang="en-US" dirty="0"/>
              <a:t> /</a:t>
            </a:r>
            <a:r>
              <a:rPr lang="en-US" dirty="0" err="1" smtClean="0"/>
              <a:t>tmp</a:t>
            </a:r>
            <a:r>
              <a:rPr lang="en-US" dirty="0" smtClean="0"/>
              <a:t>/test-</a:t>
            </a:r>
            <a:r>
              <a:rPr lang="en-US" dirty="0" err="1" smtClean="0"/>
              <a:t>dir</a:t>
            </a:r>
            <a:endParaRPr lang="en-US" dirty="0" smtClean="0"/>
          </a:p>
          <a:p>
            <a:r>
              <a:rPr lang="en-US" dirty="0"/>
              <a:t>If you give more than one directory on the command line, </a:t>
            </a:r>
            <a:r>
              <a:rPr lang="en-US" dirty="0" err="1"/>
              <a:t>mkdir</a:t>
            </a:r>
            <a:r>
              <a:rPr lang="en-US" dirty="0"/>
              <a:t> creates each of the directories. </a:t>
            </a:r>
            <a:endParaRPr lang="en-US" dirty="0" smtClean="0"/>
          </a:p>
          <a:p>
            <a:r>
              <a:rPr lang="en-US" dirty="0" smtClean="0"/>
              <a:t>For </a:t>
            </a:r>
            <a:r>
              <a:rPr lang="en-US" dirty="0"/>
              <a:t>example: </a:t>
            </a:r>
            <a:r>
              <a:rPr lang="en-US" dirty="0" err="1"/>
              <a:t>mkdir</a:t>
            </a:r>
            <a:r>
              <a:rPr lang="en-US" dirty="0"/>
              <a:t> docs </a:t>
            </a:r>
            <a:r>
              <a:rPr lang="en-US" dirty="0" smtClean="0"/>
              <a:t>pub</a:t>
            </a:r>
          </a:p>
          <a:p>
            <a:pPr lvl="1"/>
            <a:r>
              <a:rPr lang="en-US" dirty="0"/>
              <a:t>Creates the directories docs and pub under the current directory.</a:t>
            </a:r>
          </a:p>
        </p:txBody>
      </p:sp>
    </p:spTree>
    <p:extLst>
      <p:ext uri="{BB962C8B-B14F-4D97-AF65-F5344CB8AC3E}">
        <p14:creationId xmlns:p14="http://schemas.microsoft.com/office/powerpoint/2010/main" val="1202865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Removing Directories</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Directories can be deleted using the </a:t>
            </a:r>
            <a:r>
              <a:rPr lang="en-US" b="1" dirty="0" err="1"/>
              <a:t>rmdir</a:t>
            </a:r>
            <a:r>
              <a:rPr lang="en-US" dirty="0"/>
              <a:t> command as follows</a:t>
            </a:r>
            <a:r>
              <a:rPr lang="en-US" dirty="0" smtClean="0"/>
              <a:t>:</a:t>
            </a:r>
          </a:p>
          <a:p>
            <a:r>
              <a:rPr lang="en-US" dirty="0" err="1"/>
              <a:t>rmdir</a:t>
            </a:r>
            <a:r>
              <a:rPr lang="en-US" dirty="0"/>
              <a:t> </a:t>
            </a:r>
            <a:r>
              <a:rPr lang="en-US" dirty="0" err="1" smtClean="0"/>
              <a:t>dirname</a:t>
            </a:r>
            <a:endParaRPr lang="en-US" dirty="0" smtClean="0"/>
          </a:p>
          <a:p>
            <a:r>
              <a:rPr lang="en-US" b="1" dirty="0"/>
              <a:t>Note:</a:t>
            </a:r>
            <a:r>
              <a:rPr lang="en-US" dirty="0"/>
              <a:t> To remove a directory make sure it is empty which means there should not be any file or sub-directory inside this directory</a:t>
            </a:r>
            <a:r>
              <a:rPr lang="en-US" dirty="0" smtClean="0"/>
              <a:t>.</a:t>
            </a:r>
          </a:p>
          <a:p>
            <a:r>
              <a:rPr lang="en-US" dirty="0"/>
              <a:t>You can </a:t>
            </a:r>
            <a:r>
              <a:rPr lang="en-US" dirty="0" smtClean="0"/>
              <a:t>remove multiple </a:t>
            </a:r>
            <a:r>
              <a:rPr lang="en-US" dirty="0"/>
              <a:t>directories at a time as follows</a:t>
            </a:r>
            <a:r>
              <a:rPr lang="en-US" dirty="0" smtClean="0"/>
              <a:t>:</a:t>
            </a:r>
          </a:p>
          <a:p>
            <a:r>
              <a:rPr lang="en-US" dirty="0" err="1"/>
              <a:t>rmdir</a:t>
            </a:r>
            <a:r>
              <a:rPr lang="en-US" dirty="0"/>
              <a:t> dirname1 dirname2 dirname3</a:t>
            </a:r>
          </a:p>
        </p:txBody>
      </p:sp>
    </p:spTree>
    <p:extLst>
      <p:ext uri="{BB962C8B-B14F-4D97-AF65-F5344CB8AC3E}">
        <p14:creationId xmlns:p14="http://schemas.microsoft.com/office/powerpoint/2010/main" val="226216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Changing Directories</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use the </a:t>
            </a:r>
            <a:r>
              <a:rPr lang="en-US" b="1" dirty="0"/>
              <a:t>cd</a:t>
            </a:r>
            <a:r>
              <a:rPr lang="en-US" dirty="0"/>
              <a:t> command to do more than change to a home </a:t>
            </a:r>
            <a:r>
              <a:rPr lang="en-US" dirty="0" smtClean="0"/>
              <a:t>directory.</a:t>
            </a:r>
          </a:p>
          <a:p>
            <a:r>
              <a:rPr lang="en-US" dirty="0" smtClean="0"/>
              <a:t>You </a:t>
            </a:r>
            <a:r>
              <a:rPr lang="en-US" dirty="0"/>
              <a:t>can use it to change to any directory by specifying a valid absolute or relative path. </a:t>
            </a:r>
            <a:endParaRPr lang="en-US" dirty="0" smtClean="0"/>
          </a:p>
          <a:p>
            <a:r>
              <a:rPr lang="en-US" dirty="0" smtClean="0"/>
              <a:t>The </a:t>
            </a:r>
            <a:r>
              <a:rPr lang="en-US" dirty="0"/>
              <a:t>syntax is as follows: cd </a:t>
            </a:r>
            <a:r>
              <a:rPr lang="en-US" dirty="0" err="1" smtClean="0"/>
              <a:t>dirname</a:t>
            </a:r>
            <a:endParaRPr lang="en-US" dirty="0" smtClean="0"/>
          </a:p>
          <a:p>
            <a:r>
              <a:rPr lang="en-US" dirty="0" err="1" smtClean="0"/>
              <a:t>Eg</a:t>
            </a:r>
            <a:r>
              <a:rPr lang="en-US" dirty="0"/>
              <a:t>: cd /</a:t>
            </a:r>
            <a:r>
              <a:rPr lang="en-US" dirty="0" err="1" smtClean="0"/>
              <a:t>usr</a:t>
            </a:r>
            <a:r>
              <a:rPr lang="en-US" dirty="0"/>
              <a:t>/local/bin : Changes to the directory /</a:t>
            </a:r>
            <a:r>
              <a:rPr lang="en-US" dirty="0" err="1" smtClean="0"/>
              <a:t>usr</a:t>
            </a:r>
            <a:r>
              <a:rPr lang="en-US" dirty="0" smtClean="0"/>
              <a:t>/local/bin</a:t>
            </a:r>
          </a:p>
          <a:p>
            <a:r>
              <a:rPr lang="en-US" dirty="0" err="1" smtClean="0"/>
              <a:t>Eg</a:t>
            </a:r>
            <a:r>
              <a:rPr lang="en-US" dirty="0"/>
              <a:t>: From this directory you can cd to the directory /</a:t>
            </a:r>
            <a:r>
              <a:rPr lang="en-US" dirty="0" err="1"/>
              <a:t>usr</a:t>
            </a:r>
            <a:r>
              <a:rPr lang="en-US" dirty="0"/>
              <a:t>/home/</a:t>
            </a:r>
            <a:r>
              <a:rPr lang="en-US" dirty="0" err="1"/>
              <a:t>amrood</a:t>
            </a:r>
            <a:r>
              <a:rPr lang="en-US" dirty="0"/>
              <a:t> using the following relative path: cd ../../home/</a:t>
            </a:r>
            <a:r>
              <a:rPr lang="en-US" dirty="0" err="1"/>
              <a:t>amrood</a:t>
            </a:r>
            <a:endParaRPr lang="en-US" dirty="0"/>
          </a:p>
        </p:txBody>
      </p:sp>
    </p:spTree>
    <p:extLst>
      <p:ext uri="{BB962C8B-B14F-4D97-AF65-F5344CB8AC3E}">
        <p14:creationId xmlns:p14="http://schemas.microsoft.com/office/powerpoint/2010/main" val="138190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Renaming Directories</a:t>
            </a:r>
            <a:r>
              <a:rPr lang="en-US" b="1" dirty="0" smtClean="0"/>
              <a:t>:</a:t>
            </a:r>
            <a:endParaRPr lang="en-US" dirty="0"/>
          </a:p>
        </p:txBody>
      </p:sp>
      <p:sp>
        <p:nvSpPr>
          <p:cNvPr id="3" name="Content Placeholder 2"/>
          <p:cNvSpPr>
            <a:spLocks noGrp="1"/>
          </p:cNvSpPr>
          <p:nvPr>
            <p:ph idx="1"/>
          </p:nvPr>
        </p:nvSpPr>
        <p:spPr/>
        <p:txBody>
          <a:bodyPr/>
          <a:lstStyle/>
          <a:p>
            <a:r>
              <a:rPr lang="en-US" dirty="0"/>
              <a:t>The mv (move) command can also be used to rename a directory. The syntax is as follows</a:t>
            </a:r>
            <a:r>
              <a:rPr lang="en-US" dirty="0" smtClean="0"/>
              <a:t>:</a:t>
            </a:r>
          </a:p>
          <a:p>
            <a:r>
              <a:rPr lang="en-US" dirty="0"/>
              <a:t>mv </a:t>
            </a:r>
            <a:r>
              <a:rPr lang="en-US" dirty="0" err="1"/>
              <a:t>olddir</a:t>
            </a:r>
            <a:r>
              <a:rPr lang="en-US" dirty="0"/>
              <a:t> </a:t>
            </a:r>
            <a:r>
              <a:rPr lang="en-US" dirty="0" err="1" smtClean="0"/>
              <a:t>newdir</a:t>
            </a:r>
            <a:endParaRPr lang="en-US" dirty="0" smtClean="0"/>
          </a:p>
          <a:p>
            <a:r>
              <a:rPr lang="en-US" dirty="0" err="1" smtClean="0"/>
              <a:t>Eg</a:t>
            </a:r>
            <a:r>
              <a:rPr lang="en-US" dirty="0"/>
              <a:t>: You can rename a directory </a:t>
            </a:r>
            <a:r>
              <a:rPr lang="en-US" b="1" dirty="0" err="1"/>
              <a:t>mydir</a:t>
            </a:r>
            <a:r>
              <a:rPr lang="en-US" dirty="0"/>
              <a:t> to </a:t>
            </a:r>
            <a:r>
              <a:rPr lang="en-US" b="1" dirty="0" err="1"/>
              <a:t>yourdir</a:t>
            </a:r>
            <a:r>
              <a:rPr lang="en-US" dirty="0"/>
              <a:t> as follows: mv </a:t>
            </a:r>
            <a:r>
              <a:rPr lang="en-US" dirty="0" err="1"/>
              <a:t>mydir</a:t>
            </a:r>
            <a:r>
              <a:rPr lang="en-US" dirty="0"/>
              <a:t> </a:t>
            </a:r>
            <a:r>
              <a:rPr lang="en-US" dirty="0" err="1"/>
              <a:t>yourdir</a:t>
            </a:r>
            <a:endParaRPr lang="en-US" dirty="0"/>
          </a:p>
        </p:txBody>
      </p:sp>
    </p:spTree>
    <p:extLst>
      <p:ext uri="{BB962C8B-B14F-4D97-AF65-F5344CB8AC3E}">
        <p14:creationId xmlns:p14="http://schemas.microsoft.com/office/powerpoint/2010/main" val="2601278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a:t>Unix - File Permission / Access </a:t>
            </a:r>
            <a:r>
              <a:rPr lang="fr-FR" b="1" dirty="0" smtClean="0"/>
              <a:t>Modes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File ownership is an important component of UNIX that provides a secure method for storing files. Every file in UNIX has the following attributes:</a:t>
            </a:r>
          </a:p>
          <a:p>
            <a:pPr lvl="1"/>
            <a:r>
              <a:rPr lang="en-US" b="1" dirty="0"/>
              <a:t>Owner permissions:</a:t>
            </a:r>
            <a:r>
              <a:rPr lang="en-US" dirty="0"/>
              <a:t> The owner's permissions determine what actions the owner of the file can perform on the file.</a:t>
            </a:r>
          </a:p>
          <a:p>
            <a:pPr lvl="1"/>
            <a:r>
              <a:rPr lang="en-US" b="1" dirty="0"/>
              <a:t>Group permissions:</a:t>
            </a:r>
            <a:r>
              <a:rPr lang="en-US" dirty="0"/>
              <a:t> The group's permissions determine what actions a user, who is a member of the group that a file belongs to, can perform on the file.</a:t>
            </a:r>
          </a:p>
          <a:p>
            <a:pPr lvl="1"/>
            <a:r>
              <a:rPr lang="en-US" b="1" dirty="0"/>
              <a:t>Other (world) permissions:</a:t>
            </a:r>
            <a:r>
              <a:rPr lang="en-US" dirty="0"/>
              <a:t> The permissions for others indicate what action all other users can perform on the file.</a:t>
            </a:r>
          </a:p>
          <a:p>
            <a:endParaRPr lang="en-US" dirty="0"/>
          </a:p>
        </p:txBody>
      </p:sp>
    </p:spTree>
    <p:extLst>
      <p:ext uri="{BB962C8B-B14F-4D97-AF65-F5344CB8AC3E}">
        <p14:creationId xmlns:p14="http://schemas.microsoft.com/office/powerpoint/2010/main" val="3407064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b="1" u="sng" dirty="0"/>
              <a:t>File </a:t>
            </a:r>
            <a:r>
              <a:rPr lang="en-US" b="1" u="sng" dirty="0" smtClean="0"/>
              <a:t>/Directory Access </a:t>
            </a:r>
            <a:r>
              <a:rPr lang="en-US" b="1" u="sng" dirty="0"/>
              <a:t>Modes:</a:t>
            </a:r>
          </a:p>
          <a:p>
            <a:pPr lvl="1" algn="just"/>
            <a:r>
              <a:rPr lang="en-US" dirty="0"/>
              <a:t>The permissions of a file are the first line of defense in the security of a Unix system. </a:t>
            </a:r>
            <a:endParaRPr lang="en-US" dirty="0" smtClean="0"/>
          </a:p>
          <a:p>
            <a:pPr lvl="1" algn="just"/>
            <a:r>
              <a:rPr lang="en-US" dirty="0" smtClean="0"/>
              <a:t>The </a:t>
            </a:r>
            <a:r>
              <a:rPr lang="en-US" dirty="0"/>
              <a:t>basic building blocks of Unix permissions are the </a:t>
            </a:r>
            <a:r>
              <a:rPr lang="en-US" b="1" dirty="0"/>
              <a:t>read</a:t>
            </a:r>
            <a:r>
              <a:rPr lang="en-US" dirty="0"/>
              <a:t>, </a:t>
            </a:r>
            <a:r>
              <a:rPr lang="en-US" b="1" dirty="0"/>
              <a:t>write</a:t>
            </a:r>
            <a:r>
              <a:rPr lang="en-US" dirty="0"/>
              <a:t>, and </a:t>
            </a:r>
            <a:r>
              <a:rPr lang="en-US" b="1" dirty="0"/>
              <a:t>execute</a:t>
            </a:r>
            <a:r>
              <a:rPr lang="en-US" dirty="0"/>
              <a:t> </a:t>
            </a:r>
            <a:r>
              <a:rPr lang="en-US" dirty="0" smtClean="0"/>
              <a:t>permissions:</a:t>
            </a:r>
          </a:p>
          <a:p>
            <a:pPr algn="just"/>
            <a:r>
              <a:rPr lang="en-US" b="1" dirty="0" smtClean="0"/>
              <a:t>Read: </a:t>
            </a:r>
            <a:r>
              <a:rPr lang="en-US" dirty="0" smtClean="0"/>
              <a:t>Grants </a:t>
            </a:r>
            <a:r>
              <a:rPr lang="en-US" dirty="0"/>
              <a:t>the capability to read </a:t>
            </a:r>
            <a:r>
              <a:rPr lang="en-US" dirty="0" err="1"/>
              <a:t>ie</a:t>
            </a:r>
            <a:r>
              <a:rPr lang="en-US" dirty="0"/>
              <a:t>. view the contents of the </a:t>
            </a:r>
            <a:r>
              <a:rPr lang="en-US" dirty="0" smtClean="0"/>
              <a:t>file/directory.</a:t>
            </a:r>
            <a:endParaRPr lang="en-US" dirty="0"/>
          </a:p>
          <a:p>
            <a:pPr algn="just"/>
            <a:r>
              <a:rPr lang="en-US" b="1" dirty="0" smtClean="0"/>
              <a:t>Write: </a:t>
            </a:r>
            <a:r>
              <a:rPr lang="en-US" dirty="0" smtClean="0"/>
              <a:t>Grants </a:t>
            </a:r>
            <a:r>
              <a:rPr lang="en-US" dirty="0"/>
              <a:t>the capability to modify, or remove the content of the </a:t>
            </a:r>
            <a:r>
              <a:rPr lang="en-US" dirty="0" smtClean="0"/>
              <a:t>file/directory.</a:t>
            </a:r>
            <a:endParaRPr lang="en-US" dirty="0"/>
          </a:p>
          <a:p>
            <a:pPr algn="just"/>
            <a:r>
              <a:rPr lang="en-US" b="1" dirty="0" smtClean="0"/>
              <a:t>Execute: </a:t>
            </a:r>
            <a:r>
              <a:rPr lang="en-US" dirty="0" smtClean="0"/>
              <a:t>User </a:t>
            </a:r>
            <a:r>
              <a:rPr lang="en-US" dirty="0"/>
              <a:t>with execute permissions can run a file as a </a:t>
            </a:r>
            <a:r>
              <a:rPr lang="en-US" dirty="0" smtClean="0"/>
              <a:t>program or as a traverse </a:t>
            </a:r>
            <a:r>
              <a:rPr lang="en-US" dirty="0"/>
              <a:t>permission meaning-A user must have execute access to the </a:t>
            </a:r>
            <a:r>
              <a:rPr lang="en-US" b="1" dirty="0"/>
              <a:t>bin</a:t>
            </a:r>
            <a:r>
              <a:rPr lang="en-US" dirty="0"/>
              <a:t> directory in order to execute </a:t>
            </a:r>
            <a:r>
              <a:rPr lang="en-US" dirty="0" err="1"/>
              <a:t>ls</a:t>
            </a:r>
            <a:r>
              <a:rPr lang="en-US" dirty="0"/>
              <a:t> or cd command..</a:t>
            </a:r>
          </a:p>
          <a:p>
            <a:pPr lvl="1"/>
            <a:endParaRPr lang="en-US" dirty="0"/>
          </a:p>
        </p:txBody>
      </p:sp>
      <p:sp>
        <p:nvSpPr>
          <p:cNvPr id="4" name="Title 1"/>
          <p:cNvSpPr>
            <a:spLocks noGrp="1"/>
          </p:cNvSpPr>
          <p:nvPr>
            <p:ph type="title"/>
          </p:nvPr>
        </p:nvSpPr>
        <p:spPr/>
        <p:txBody>
          <a:bodyPr>
            <a:normAutofit fontScale="90000"/>
          </a:bodyPr>
          <a:lstStyle/>
          <a:p>
            <a:r>
              <a:rPr lang="fr-FR" b="1" dirty="0"/>
              <a:t>Unix - File Permission / Access </a:t>
            </a:r>
            <a:r>
              <a:rPr lang="fr-FR" b="1" dirty="0" smtClean="0"/>
              <a:t>Modes</a:t>
            </a:r>
            <a:endParaRPr lang="en-US" dirty="0"/>
          </a:p>
        </p:txBody>
      </p:sp>
    </p:spTree>
    <p:extLst>
      <p:ext uri="{BB962C8B-B14F-4D97-AF65-F5344CB8AC3E}">
        <p14:creationId xmlns:p14="http://schemas.microsoft.com/office/powerpoint/2010/main" val="2822715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Changing Permissions</a:t>
            </a:r>
            <a:r>
              <a:rPr lang="en-US" b="1" dirty="0" smtClean="0"/>
              <a:t>:</a:t>
            </a:r>
            <a:endParaRPr lang="en-US" dirty="0"/>
          </a:p>
        </p:txBody>
      </p:sp>
      <p:sp>
        <p:nvSpPr>
          <p:cNvPr id="3" name="Content Placeholder 2"/>
          <p:cNvSpPr>
            <a:spLocks noGrp="1"/>
          </p:cNvSpPr>
          <p:nvPr>
            <p:ph idx="1"/>
          </p:nvPr>
        </p:nvSpPr>
        <p:spPr/>
        <p:txBody>
          <a:bodyPr/>
          <a:lstStyle/>
          <a:p>
            <a:r>
              <a:rPr lang="en-US" dirty="0"/>
              <a:t>To change file or directory permissions, you use the </a:t>
            </a:r>
            <a:r>
              <a:rPr lang="en-US" b="1" dirty="0" err="1"/>
              <a:t>chmod</a:t>
            </a:r>
            <a:r>
              <a:rPr lang="en-US" dirty="0"/>
              <a:t> (change mode) command</a:t>
            </a:r>
            <a:r>
              <a:rPr lang="en-US" dirty="0" smtClean="0"/>
              <a:t>.</a:t>
            </a:r>
          </a:p>
          <a:p>
            <a:r>
              <a:rPr lang="en-US" dirty="0"/>
              <a:t>There are two ways to use </a:t>
            </a:r>
            <a:r>
              <a:rPr lang="en-US" dirty="0" err="1"/>
              <a:t>chmod</a:t>
            </a:r>
            <a:r>
              <a:rPr lang="en-US" dirty="0"/>
              <a:t>: symbolic mode and absolute mode</a:t>
            </a:r>
            <a:r>
              <a:rPr lang="en-US" dirty="0" smtClean="0"/>
              <a:t>.</a:t>
            </a:r>
          </a:p>
          <a:p>
            <a:endParaRPr lang="en-US" dirty="0"/>
          </a:p>
        </p:txBody>
      </p:sp>
    </p:spTree>
    <p:extLst>
      <p:ext uri="{BB962C8B-B14F-4D97-AF65-F5344CB8AC3E}">
        <p14:creationId xmlns:p14="http://schemas.microsoft.com/office/powerpoint/2010/main" val="3256474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a:t>
            </a:r>
            <a:r>
              <a:rPr lang="en-US" b="1" dirty="0" err="1"/>
              <a:t>chmod</a:t>
            </a:r>
            <a:r>
              <a:rPr lang="en-US" b="1" dirty="0"/>
              <a:t> in Symbolic Mode</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a:t>The easiest way for a beginner to modify file or directory permissions is to use the symbolic mode. </a:t>
            </a:r>
            <a:endParaRPr lang="en-US" sz="2400" dirty="0" smtClean="0"/>
          </a:p>
          <a:p>
            <a:r>
              <a:rPr lang="en-US" sz="2400" dirty="0" smtClean="0"/>
              <a:t>With </a:t>
            </a:r>
            <a:r>
              <a:rPr lang="en-US" sz="2400" dirty="0"/>
              <a:t>symbolic permissions you can add, delete, or specify the permission set you want by using the operators in the </a:t>
            </a:r>
            <a:r>
              <a:rPr lang="en-US" sz="2400" dirty="0" smtClean="0"/>
              <a:t>following </a:t>
            </a:r>
            <a:r>
              <a:rPr lang="en-US" sz="2400" dirty="0"/>
              <a:t>table.</a:t>
            </a:r>
          </a:p>
        </p:txBody>
      </p:sp>
      <p:graphicFrame>
        <p:nvGraphicFramePr>
          <p:cNvPr id="4" name="Table 3"/>
          <p:cNvGraphicFramePr>
            <a:graphicFrameLocks noGrp="1"/>
          </p:cNvGraphicFramePr>
          <p:nvPr>
            <p:extLst>
              <p:ext uri="{D42A27DB-BD31-4B8C-83A1-F6EECF244321}">
                <p14:modId xmlns:p14="http://schemas.microsoft.com/office/powerpoint/2010/main" val="4130975328"/>
              </p:ext>
            </p:extLst>
          </p:nvPr>
        </p:nvGraphicFramePr>
        <p:xfrm>
          <a:off x="1371600" y="3657600"/>
          <a:ext cx="7315200" cy="2788920"/>
        </p:xfrm>
        <a:graphic>
          <a:graphicData uri="http://schemas.openxmlformats.org/drawingml/2006/table">
            <a:tbl>
              <a:tblPr>
                <a:tableStyleId>{69C7853C-536D-4A76-A0AE-DD22124D55A5}</a:tableStyleId>
              </a:tblPr>
              <a:tblGrid>
                <a:gridCol w="2362200"/>
                <a:gridCol w="4953000"/>
              </a:tblGrid>
              <a:tr h="685800">
                <a:tc>
                  <a:txBody>
                    <a:bodyPr/>
                    <a:lstStyle/>
                    <a:p>
                      <a:r>
                        <a:rPr lang="en-US" sz="2400" dirty="0" err="1">
                          <a:effectLst/>
                        </a:rPr>
                        <a:t>Chmod</a:t>
                      </a:r>
                      <a:r>
                        <a:rPr lang="en-US" sz="2400" dirty="0">
                          <a:effectLst/>
                        </a:rPr>
                        <a:t> operator</a:t>
                      </a:r>
                    </a:p>
                  </a:txBody>
                  <a:tcPr anchor="ctr"/>
                </a:tc>
                <a:tc>
                  <a:txBody>
                    <a:bodyPr/>
                    <a:lstStyle/>
                    <a:p>
                      <a:r>
                        <a:rPr lang="en-US" sz="2400">
                          <a:effectLst/>
                        </a:rPr>
                        <a:t>Description</a:t>
                      </a:r>
                    </a:p>
                  </a:txBody>
                  <a:tcPr anchor="ctr"/>
                </a:tc>
              </a:tr>
              <a:tr h="0">
                <a:tc>
                  <a:txBody>
                    <a:bodyPr/>
                    <a:lstStyle/>
                    <a:p>
                      <a:r>
                        <a:rPr lang="en-US" sz="2400" dirty="0"/>
                        <a:t>+</a:t>
                      </a:r>
                    </a:p>
                  </a:txBody>
                  <a:tcPr anchor="ctr"/>
                </a:tc>
                <a:tc>
                  <a:txBody>
                    <a:bodyPr/>
                    <a:lstStyle/>
                    <a:p>
                      <a:r>
                        <a:rPr lang="en-US" sz="2400" dirty="0"/>
                        <a:t>Adds the designated permission(s) to a file or directory.</a:t>
                      </a:r>
                    </a:p>
                  </a:txBody>
                  <a:tcPr anchor="ctr"/>
                </a:tc>
              </a:tr>
              <a:tr h="0">
                <a:tc>
                  <a:txBody>
                    <a:bodyPr/>
                    <a:lstStyle/>
                    <a:p>
                      <a:r>
                        <a:rPr lang="en-US" sz="2400"/>
                        <a:t>-</a:t>
                      </a:r>
                    </a:p>
                  </a:txBody>
                  <a:tcPr anchor="ctr"/>
                </a:tc>
                <a:tc>
                  <a:txBody>
                    <a:bodyPr/>
                    <a:lstStyle/>
                    <a:p>
                      <a:r>
                        <a:rPr lang="en-US" sz="2400"/>
                        <a:t>Removes the designated permission(s) from a file or directory.</a:t>
                      </a:r>
                    </a:p>
                  </a:txBody>
                  <a:tcPr anchor="ctr"/>
                </a:tc>
              </a:tr>
              <a:tr h="0">
                <a:tc>
                  <a:txBody>
                    <a:bodyPr/>
                    <a:lstStyle/>
                    <a:p>
                      <a:r>
                        <a:rPr lang="en-US" sz="2400"/>
                        <a:t>=</a:t>
                      </a:r>
                    </a:p>
                  </a:txBody>
                  <a:tcPr anchor="ctr"/>
                </a:tc>
                <a:tc>
                  <a:txBody>
                    <a:bodyPr/>
                    <a:lstStyle/>
                    <a:p>
                      <a:r>
                        <a:rPr lang="en-US" sz="2400" dirty="0"/>
                        <a:t>Sets the designated permission(s).</a:t>
                      </a:r>
                    </a:p>
                  </a:txBody>
                  <a:tcPr anchor="ctr"/>
                </a:tc>
              </a:tr>
            </a:tbl>
          </a:graphicData>
        </a:graphic>
      </p:graphicFrame>
    </p:spTree>
    <p:extLst>
      <p:ext uri="{BB962C8B-B14F-4D97-AF65-F5344CB8AC3E}">
        <p14:creationId xmlns:p14="http://schemas.microsoft.com/office/powerpoint/2010/main" val="440656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a:t>
            </a:r>
            <a:r>
              <a:rPr lang="en-US" dirty="0" err="1"/>
              <a:t>chmod</a:t>
            </a:r>
            <a:r>
              <a:rPr lang="en-US" dirty="0"/>
              <a:t> </a:t>
            </a:r>
            <a:r>
              <a:rPr lang="en-US" dirty="0" err="1"/>
              <a:t>o+wx</a:t>
            </a:r>
            <a:r>
              <a:rPr lang="en-US" dirty="0"/>
              <a:t> </a:t>
            </a:r>
            <a:r>
              <a:rPr lang="en-US" dirty="0" err="1"/>
              <a:t>testfile</a:t>
            </a:r>
            <a:r>
              <a:rPr lang="en-US" dirty="0"/>
              <a:t> </a:t>
            </a:r>
            <a:endParaRPr lang="en-US" dirty="0" smtClean="0"/>
          </a:p>
          <a:p>
            <a:r>
              <a:rPr lang="en-US" dirty="0" smtClean="0"/>
              <a:t>$</a:t>
            </a:r>
            <a:r>
              <a:rPr lang="en-US" dirty="0" err="1"/>
              <a:t>ls</a:t>
            </a:r>
            <a:r>
              <a:rPr lang="en-US" dirty="0"/>
              <a:t> -l </a:t>
            </a:r>
            <a:r>
              <a:rPr lang="en-US" dirty="0" err="1"/>
              <a:t>testfile</a:t>
            </a:r>
            <a:r>
              <a:rPr lang="en-US" dirty="0"/>
              <a:t> </a:t>
            </a:r>
            <a:endParaRPr lang="en-US" dirty="0" smtClean="0"/>
          </a:p>
          <a:p>
            <a:r>
              <a:rPr lang="en-US" dirty="0" smtClean="0"/>
              <a:t>$</a:t>
            </a:r>
            <a:r>
              <a:rPr lang="en-US" dirty="0" err="1"/>
              <a:t>chmod</a:t>
            </a:r>
            <a:r>
              <a:rPr lang="en-US" dirty="0"/>
              <a:t> u-x </a:t>
            </a:r>
            <a:r>
              <a:rPr lang="en-US" dirty="0" err="1"/>
              <a:t>testfile</a:t>
            </a:r>
            <a:r>
              <a:rPr lang="en-US" dirty="0"/>
              <a:t> </a:t>
            </a:r>
            <a:endParaRPr lang="en-US" dirty="0" smtClean="0"/>
          </a:p>
          <a:p>
            <a:r>
              <a:rPr lang="en-US" dirty="0" smtClean="0"/>
              <a:t>$</a:t>
            </a:r>
            <a:r>
              <a:rPr lang="en-US" dirty="0" err="1" smtClean="0"/>
              <a:t>ls</a:t>
            </a:r>
            <a:r>
              <a:rPr lang="en-US" dirty="0" smtClean="0"/>
              <a:t> </a:t>
            </a:r>
            <a:r>
              <a:rPr lang="en-US" dirty="0"/>
              <a:t>-l </a:t>
            </a:r>
            <a:r>
              <a:rPr lang="en-US" dirty="0" err="1"/>
              <a:t>testfile</a:t>
            </a:r>
            <a:r>
              <a:rPr lang="en-US" dirty="0"/>
              <a:t> </a:t>
            </a:r>
            <a:endParaRPr lang="en-US" dirty="0" smtClean="0"/>
          </a:p>
          <a:p>
            <a:r>
              <a:rPr lang="en-US" dirty="0" smtClean="0"/>
              <a:t>$</a:t>
            </a:r>
            <a:r>
              <a:rPr lang="en-US" dirty="0" err="1"/>
              <a:t>chmod</a:t>
            </a:r>
            <a:r>
              <a:rPr lang="en-US" dirty="0"/>
              <a:t> g=</a:t>
            </a:r>
            <a:r>
              <a:rPr lang="en-US" dirty="0" err="1"/>
              <a:t>rx</a:t>
            </a:r>
            <a:r>
              <a:rPr lang="en-US" dirty="0"/>
              <a:t> </a:t>
            </a:r>
            <a:r>
              <a:rPr lang="en-US" dirty="0" err="1"/>
              <a:t>testfile</a:t>
            </a:r>
            <a:r>
              <a:rPr lang="en-US" dirty="0"/>
              <a:t> </a:t>
            </a:r>
            <a:endParaRPr lang="en-US" dirty="0" smtClean="0"/>
          </a:p>
          <a:p>
            <a:r>
              <a:rPr lang="en-US" dirty="0" smtClean="0"/>
              <a:t>$</a:t>
            </a:r>
            <a:r>
              <a:rPr lang="en-US" dirty="0" err="1"/>
              <a:t>ls</a:t>
            </a:r>
            <a:r>
              <a:rPr lang="en-US" dirty="0"/>
              <a:t> -l </a:t>
            </a:r>
            <a:r>
              <a:rPr lang="en-US" dirty="0" err="1"/>
              <a:t>testfile</a:t>
            </a:r>
            <a:r>
              <a:rPr lang="en-US" dirty="0"/>
              <a:t> </a:t>
            </a:r>
          </a:p>
        </p:txBody>
      </p:sp>
    </p:spTree>
    <p:extLst>
      <p:ext uri="{BB962C8B-B14F-4D97-AF65-F5344CB8AC3E}">
        <p14:creationId xmlns:p14="http://schemas.microsoft.com/office/powerpoint/2010/main" val="2855001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a:t>
            </a:r>
            <a:r>
              <a:rPr lang="en-US" b="1" dirty="0" err="1"/>
              <a:t>chmod</a:t>
            </a:r>
            <a:r>
              <a:rPr lang="en-US" b="1" dirty="0"/>
              <a:t> with Absolute Permissions</a:t>
            </a:r>
            <a:r>
              <a:rPr lang="en-US" b="1" dirty="0" smtClean="0"/>
              <a:t>:</a:t>
            </a:r>
            <a:endParaRPr lang="en-US" dirty="0"/>
          </a:p>
        </p:txBody>
      </p:sp>
      <p:sp>
        <p:nvSpPr>
          <p:cNvPr id="3" name="Content Placeholder 2"/>
          <p:cNvSpPr>
            <a:spLocks noGrp="1"/>
          </p:cNvSpPr>
          <p:nvPr>
            <p:ph idx="1"/>
          </p:nvPr>
        </p:nvSpPr>
        <p:spPr/>
        <p:txBody>
          <a:bodyPr/>
          <a:lstStyle/>
          <a:p>
            <a:pPr algn="just"/>
            <a:r>
              <a:rPr lang="en-US" dirty="0"/>
              <a:t>The second way to modify permissions with the </a:t>
            </a:r>
            <a:r>
              <a:rPr lang="en-US" dirty="0" err="1"/>
              <a:t>chmod</a:t>
            </a:r>
            <a:r>
              <a:rPr lang="en-US" dirty="0"/>
              <a:t> command is to use a number to specify each set of permissions </a:t>
            </a:r>
            <a:r>
              <a:rPr lang="en-US" dirty="0" smtClean="0"/>
              <a:t>for </a:t>
            </a:r>
            <a:r>
              <a:rPr lang="en-US" dirty="0"/>
              <a:t>the file</a:t>
            </a:r>
            <a:r>
              <a:rPr lang="en-US" dirty="0" smtClean="0"/>
              <a:t>.</a:t>
            </a:r>
          </a:p>
          <a:p>
            <a:pPr algn="just"/>
            <a:r>
              <a:rPr lang="en-US" dirty="0"/>
              <a:t>Each permission is assigned a value, as the following table shows, and the total of each set of permissions provides a number for that set.</a:t>
            </a:r>
          </a:p>
        </p:txBody>
      </p:sp>
    </p:spTree>
    <p:extLst>
      <p:ext uri="{BB962C8B-B14F-4D97-AF65-F5344CB8AC3E}">
        <p14:creationId xmlns:p14="http://schemas.microsoft.com/office/powerpoint/2010/main" val="137222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a:t>Unix was originally developed in 1969 by a group of AT&amp;T employees at Bell Labs, including Ken Thompson, Dennis Ritchie, Douglas </a:t>
            </a:r>
            <a:r>
              <a:rPr lang="en-US" dirty="0" err="1"/>
              <a:t>McIlroy</a:t>
            </a:r>
            <a:r>
              <a:rPr lang="en-US" dirty="0"/>
              <a:t>, and Joe </a:t>
            </a:r>
            <a:r>
              <a:rPr lang="en-US" dirty="0" err="1"/>
              <a:t>Ossanna</a:t>
            </a:r>
            <a:r>
              <a:rPr lang="en-US" dirty="0"/>
              <a:t>.</a:t>
            </a:r>
          </a:p>
          <a:p>
            <a:r>
              <a:rPr lang="en-US" dirty="0"/>
              <a:t>There are various Unix variants available in the market. Solaris Unix, AIX, HP Unix and BSD are few examples. </a:t>
            </a:r>
            <a:endParaRPr lang="en-US" dirty="0" smtClean="0"/>
          </a:p>
          <a:p>
            <a:r>
              <a:rPr lang="en-US" dirty="0" smtClean="0"/>
              <a:t>Linux </a:t>
            </a:r>
            <a:r>
              <a:rPr lang="en-US" dirty="0"/>
              <a:t>is also a flavor of Unix which is freely available.</a:t>
            </a:r>
          </a:p>
          <a:p>
            <a:r>
              <a:rPr lang="en-US" dirty="0"/>
              <a:t>Several people can use a UNIX computer at the same time; hence UNIX is called a multiuser system.</a:t>
            </a:r>
          </a:p>
          <a:p>
            <a:r>
              <a:rPr lang="en-US" dirty="0"/>
              <a:t>A user can also run multiple programs at the same time; hence UNIX is called multitasking.</a:t>
            </a:r>
          </a:p>
          <a:p>
            <a:endParaRPr lang="en-US" dirty="0"/>
          </a:p>
        </p:txBody>
      </p:sp>
    </p:spTree>
    <p:extLst>
      <p:ext uri="{BB962C8B-B14F-4D97-AF65-F5344CB8AC3E}">
        <p14:creationId xmlns:p14="http://schemas.microsoft.com/office/powerpoint/2010/main" val="717431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98990680"/>
              </p:ext>
            </p:extLst>
          </p:nvPr>
        </p:nvGraphicFramePr>
        <p:xfrm>
          <a:off x="1524000" y="1600200"/>
          <a:ext cx="7239000" cy="4698292"/>
        </p:xfrm>
        <a:graphic>
          <a:graphicData uri="http://schemas.openxmlformats.org/drawingml/2006/table">
            <a:tbl>
              <a:tblPr firstRow="1" firstCol="1" bandRow="1">
                <a:tableStyleId>{5C22544A-7EE6-4342-B048-85BDC9FD1C3A}</a:tableStyleId>
              </a:tblPr>
              <a:tblGrid>
                <a:gridCol w="1107141"/>
                <a:gridCol w="5217459"/>
                <a:gridCol w="914400"/>
              </a:tblGrid>
              <a:tr h="301610">
                <a:tc>
                  <a:txBody>
                    <a:bodyPr/>
                    <a:lstStyle/>
                    <a:p>
                      <a:pPr marL="0" marR="0" algn="ctr">
                        <a:lnSpc>
                          <a:spcPct val="115000"/>
                        </a:lnSpc>
                        <a:spcBef>
                          <a:spcPts val="0"/>
                        </a:spcBef>
                        <a:spcAft>
                          <a:spcPts val="0"/>
                        </a:spcAft>
                      </a:pPr>
                      <a:r>
                        <a:rPr lang="en-US" sz="2000">
                          <a:effectLst/>
                        </a:rPr>
                        <a:t>Number</a:t>
                      </a:r>
                      <a:endParaRPr lang="en-US" sz="2000">
                        <a:effectLst/>
                        <a:latin typeface="Calibri"/>
                        <a:ea typeface="Calibri"/>
                        <a:cs typeface="Times New Roman"/>
                      </a:endParaRPr>
                    </a:p>
                  </a:txBody>
                  <a:tcPr marL="36264" marR="36264" marT="0" marB="0"/>
                </a:tc>
                <a:tc>
                  <a:txBody>
                    <a:bodyPr/>
                    <a:lstStyle/>
                    <a:p>
                      <a:pPr marL="0" marR="0" algn="ctr">
                        <a:lnSpc>
                          <a:spcPct val="115000"/>
                        </a:lnSpc>
                        <a:spcBef>
                          <a:spcPts val="0"/>
                        </a:spcBef>
                        <a:spcAft>
                          <a:spcPts val="0"/>
                        </a:spcAft>
                      </a:pPr>
                      <a:r>
                        <a:rPr lang="en-US" sz="2000">
                          <a:effectLst/>
                        </a:rPr>
                        <a:t>Octal Permission Representation</a:t>
                      </a:r>
                      <a:endParaRPr lang="en-US" sz="2000">
                        <a:effectLst/>
                        <a:latin typeface="Calibri"/>
                        <a:ea typeface="Calibri"/>
                        <a:cs typeface="Times New Roman"/>
                      </a:endParaRPr>
                    </a:p>
                  </a:txBody>
                  <a:tcPr marL="36264" marR="36264" marT="0" marB="0"/>
                </a:tc>
                <a:tc>
                  <a:txBody>
                    <a:bodyPr/>
                    <a:lstStyle/>
                    <a:p>
                      <a:pPr marL="0" marR="0" algn="ctr">
                        <a:lnSpc>
                          <a:spcPct val="115000"/>
                        </a:lnSpc>
                        <a:spcBef>
                          <a:spcPts val="0"/>
                        </a:spcBef>
                        <a:spcAft>
                          <a:spcPts val="0"/>
                        </a:spcAft>
                      </a:pPr>
                      <a:r>
                        <a:rPr lang="en-US" sz="2000">
                          <a:effectLst/>
                        </a:rPr>
                        <a:t>Ref</a:t>
                      </a:r>
                      <a:endParaRPr lang="en-US" sz="2000">
                        <a:effectLst/>
                        <a:latin typeface="Calibri"/>
                        <a:ea typeface="Calibri"/>
                        <a:cs typeface="Times New Roman"/>
                      </a:endParaRPr>
                    </a:p>
                  </a:txBody>
                  <a:tcPr marL="36264" marR="36264" marT="0" marB="0"/>
                </a:tc>
              </a:tr>
              <a:tr h="301610">
                <a:tc>
                  <a:txBody>
                    <a:bodyPr/>
                    <a:lstStyle/>
                    <a:p>
                      <a:pPr marL="0" marR="0" algn="ctr">
                        <a:lnSpc>
                          <a:spcPct val="115000"/>
                        </a:lnSpc>
                        <a:spcBef>
                          <a:spcPts val="0"/>
                        </a:spcBef>
                        <a:spcAft>
                          <a:spcPts val="0"/>
                        </a:spcAft>
                      </a:pPr>
                      <a:r>
                        <a:rPr lang="en-US" sz="2000">
                          <a:effectLst/>
                        </a:rPr>
                        <a:t>0</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No permission</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a:t>
                      </a:r>
                      <a:endParaRPr lang="en-US" sz="2000">
                        <a:effectLst/>
                        <a:latin typeface="Calibri"/>
                        <a:ea typeface="Calibri"/>
                        <a:cs typeface="Times New Roman"/>
                      </a:endParaRPr>
                    </a:p>
                  </a:txBody>
                  <a:tcPr marL="36264" marR="36264" marT="0" marB="0"/>
                </a:tc>
              </a:tr>
              <a:tr h="301610">
                <a:tc>
                  <a:txBody>
                    <a:bodyPr/>
                    <a:lstStyle/>
                    <a:p>
                      <a:pPr marL="0" marR="0" algn="ctr">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dirty="0">
                          <a:effectLst/>
                        </a:rPr>
                        <a:t>Execute permission</a:t>
                      </a:r>
                      <a:endParaRPr lang="en-US" sz="2000" dirty="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--x</a:t>
                      </a:r>
                      <a:endParaRPr lang="en-US" sz="2000">
                        <a:effectLst/>
                        <a:latin typeface="Calibri"/>
                        <a:ea typeface="Calibri"/>
                        <a:cs typeface="Times New Roman"/>
                      </a:endParaRPr>
                    </a:p>
                  </a:txBody>
                  <a:tcPr marL="36264" marR="36264" marT="0" marB="0"/>
                </a:tc>
              </a:tr>
              <a:tr h="301610">
                <a:tc>
                  <a:txBody>
                    <a:bodyPr/>
                    <a:lstStyle/>
                    <a:p>
                      <a:pPr marL="0" marR="0" algn="ctr">
                        <a:lnSpc>
                          <a:spcPct val="115000"/>
                        </a:lnSpc>
                        <a:spcBef>
                          <a:spcPts val="0"/>
                        </a:spcBef>
                        <a:spcAft>
                          <a:spcPts val="0"/>
                        </a:spcAft>
                      </a:pPr>
                      <a:r>
                        <a:rPr lang="en-US" sz="2000">
                          <a:effectLst/>
                        </a:rPr>
                        <a:t>2</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Write permission</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-w-</a:t>
                      </a:r>
                      <a:endParaRPr lang="en-US" sz="2000">
                        <a:effectLst/>
                        <a:latin typeface="Calibri"/>
                        <a:ea typeface="Calibri"/>
                        <a:cs typeface="Times New Roman"/>
                      </a:endParaRPr>
                    </a:p>
                  </a:txBody>
                  <a:tcPr marL="36264" marR="36264" marT="0" marB="0"/>
                </a:tc>
              </a:tr>
              <a:tr h="708838">
                <a:tc>
                  <a:txBody>
                    <a:bodyPr/>
                    <a:lstStyle/>
                    <a:p>
                      <a:pPr marL="0" marR="0" algn="ctr">
                        <a:lnSpc>
                          <a:spcPct val="115000"/>
                        </a:lnSpc>
                        <a:spcBef>
                          <a:spcPts val="0"/>
                        </a:spcBef>
                        <a:spcAft>
                          <a:spcPts val="0"/>
                        </a:spcAft>
                      </a:pPr>
                      <a:r>
                        <a:rPr lang="en-US" sz="2000">
                          <a:effectLst/>
                        </a:rPr>
                        <a:t>3</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Execute and write permission: 1 (execute) + 2 (write) = 3</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-wx</a:t>
                      </a:r>
                      <a:endParaRPr lang="en-US" sz="2000">
                        <a:effectLst/>
                        <a:latin typeface="Calibri"/>
                        <a:ea typeface="Calibri"/>
                        <a:cs typeface="Times New Roman"/>
                      </a:endParaRPr>
                    </a:p>
                  </a:txBody>
                  <a:tcPr marL="36264" marR="36264" marT="0" marB="0"/>
                </a:tc>
              </a:tr>
              <a:tr h="301610">
                <a:tc>
                  <a:txBody>
                    <a:bodyPr/>
                    <a:lstStyle/>
                    <a:p>
                      <a:pPr marL="0" marR="0" algn="ctr">
                        <a:lnSpc>
                          <a:spcPct val="115000"/>
                        </a:lnSpc>
                        <a:spcBef>
                          <a:spcPts val="0"/>
                        </a:spcBef>
                        <a:spcAft>
                          <a:spcPts val="0"/>
                        </a:spcAft>
                      </a:pPr>
                      <a:r>
                        <a:rPr lang="en-US" sz="2000">
                          <a:effectLst/>
                        </a:rPr>
                        <a:t>4</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Read permission</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r--</a:t>
                      </a:r>
                      <a:endParaRPr lang="en-US" sz="2000">
                        <a:effectLst/>
                        <a:latin typeface="Calibri"/>
                        <a:ea typeface="Calibri"/>
                        <a:cs typeface="Times New Roman"/>
                      </a:endParaRPr>
                    </a:p>
                  </a:txBody>
                  <a:tcPr marL="36264" marR="36264" marT="0" marB="0"/>
                </a:tc>
              </a:tr>
              <a:tr h="708838">
                <a:tc>
                  <a:txBody>
                    <a:bodyPr/>
                    <a:lstStyle/>
                    <a:p>
                      <a:pPr marL="0" marR="0" algn="ctr">
                        <a:lnSpc>
                          <a:spcPct val="115000"/>
                        </a:lnSpc>
                        <a:spcBef>
                          <a:spcPts val="0"/>
                        </a:spcBef>
                        <a:spcAft>
                          <a:spcPts val="0"/>
                        </a:spcAft>
                      </a:pPr>
                      <a:r>
                        <a:rPr lang="en-US" sz="2000">
                          <a:effectLst/>
                        </a:rPr>
                        <a:t>5</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Read and execute permission: 4 (read) + 1 (execute) = 5</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r-x</a:t>
                      </a:r>
                      <a:endParaRPr lang="en-US" sz="2000">
                        <a:effectLst/>
                        <a:latin typeface="Calibri"/>
                        <a:ea typeface="Calibri"/>
                        <a:cs typeface="Times New Roman"/>
                      </a:endParaRPr>
                    </a:p>
                  </a:txBody>
                  <a:tcPr marL="36264" marR="36264" marT="0" marB="0"/>
                </a:tc>
              </a:tr>
              <a:tr h="590698">
                <a:tc>
                  <a:txBody>
                    <a:bodyPr/>
                    <a:lstStyle/>
                    <a:p>
                      <a:pPr marL="0" marR="0" algn="ctr">
                        <a:lnSpc>
                          <a:spcPct val="115000"/>
                        </a:lnSpc>
                        <a:spcBef>
                          <a:spcPts val="0"/>
                        </a:spcBef>
                        <a:spcAft>
                          <a:spcPts val="0"/>
                        </a:spcAft>
                      </a:pPr>
                      <a:r>
                        <a:rPr lang="en-US" sz="2000">
                          <a:effectLst/>
                        </a:rPr>
                        <a:t>6</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Read and write permission: 4 (read) + 2 (write) = 6</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rw-</a:t>
                      </a:r>
                      <a:endParaRPr lang="en-US" sz="2000">
                        <a:effectLst/>
                        <a:latin typeface="Calibri"/>
                        <a:ea typeface="Calibri"/>
                        <a:cs typeface="Times New Roman"/>
                      </a:endParaRPr>
                    </a:p>
                  </a:txBody>
                  <a:tcPr marL="36264" marR="36264" marT="0" marB="0"/>
                </a:tc>
              </a:tr>
              <a:tr h="826976">
                <a:tc>
                  <a:txBody>
                    <a:bodyPr/>
                    <a:lstStyle/>
                    <a:p>
                      <a:pPr marL="0" marR="0" algn="ctr">
                        <a:lnSpc>
                          <a:spcPct val="115000"/>
                        </a:lnSpc>
                        <a:spcBef>
                          <a:spcPts val="0"/>
                        </a:spcBef>
                        <a:spcAft>
                          <a:spcPts val="0"/>
                        </a:spcAft>
                      </a:pPr>
                      <a:r>
                        <a:rPr lang="en-US" sz="2000">
                          <a:effectLst/>
                        </a:rPr>
                        <a:t>7</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a:effectLst/>
                        </a:rPr>
                        <a:t>All permissions: 4 (read) + 2 (write) + 1 (execute) = 7</a:t>
                      </a:r>
                      <a:endParaRPr lang="en-US" sz="2000">
                        <a:effectLst/>
                        <a:latin typeface="Calibri"/>
                        <a:ea typeface="Calibri"/>
                        <a:cs typeface="Times New Roman"/>
                      </a:endParaRPr>
                    </a:p>
                  </a:txBody>
                  <a:tcPr marL="36264" marR="36264" marT="0" marB="0"/>
                </a:tc>
                <a:tc>
                  <a:txBody>
                    <a:bodyPr/>
                    <a:lstStyle/>
                    <a:p>
                      <a:pPr marL="0" marR="0">
                        <a:lnSpc>
                          <a:spcPct val="115000"/>
                        </a:lnSpc>
                        <a:spcBef>
                          <a:spcPts val="0"/>
                        </a:spcBef>
                        <a:spcAft>
                          <a:spcPts val="0"/>
                        </a:spcAft>
                      </a:pPr>
                      <a:r>
                        <a:rPr lang="en-US" sz="2000" dirty="0" err="1">
                          <a:effectLst/>
                        </a:rPr>
                        <a:t>rwx</a:t>
                      </a:r>
                      <a:endParaRPr lang="en-US" sz="2000" dirty="0">
                        <a:effectLst/>
                        <a:latin typeface="Calibri"/>
                        <a:ea typeface="Calibri"/>
                        <a:cs typeface="Times New Roman"/>
                      </a:endParaRPr>
                    </a:p>
                  </a:txBody>
                  <a:tcPr marL="36264" marR="36264" marT="0" marB="0"/>
                </a:tc>
              </a:tr>
            </a:tbl>
          </a:graphicData>
        </a:graphic>
      </p:graphicFrame>
      <p:sp>
        <p:nvSpPr>
          <p:cNvPr id="4" name="Title 1"/>
          <p:cNvSpPr>
            <a:spLocks noGrp="1"/>
          </p:cNvSpPr>
          <p:nvPr>
            <p:ph type="title"/>
          </p:nvPr>
        </p:nvSpPr>
        <p:spPr/>
        <p:txBody>
          <a:bodyPr>
            <a:normAutofit fontScale="90000"/>
          </a:bodyPr>
          <a:lstStyle/>
          <a:p>
            <a:r>
              <a:rPr lang="en-US" b="1" dirty="0"/>
              <a:t>Using </a:t>
            </a:r>
            <a:r>
              <a:rPr lang="en-US" b="1" dirty="0" err="1"/>
              <a:t>chmod</a:t>
            </a:r>
            <a:r>
              <a:rPr lang="en-US" b="1" dirty="0"/>
              <a:t> with Absolute Permissions</a:t>
            </a:r>
            <a:r>
              <a:rPr lang="en-US" b="1" dirty="0" smtClean="0"/>
              <a:t>:</a:t>
            </a:r>
            <a:endParaRPr lang="en-US" dirty="0"/>
          </a:p>
        </p:txBody>
      </p:sp>
    </p:spTree>
    <p:extLst>
      <p:ext uri="{BB962C8B-B14F-4D97-AF65-F5344CB8AC3E}">
        <p14:creationId xmlns:p14="http://schemas.microsoft.com/office/powerpoint/2010/main" val="3444139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err="1"/>
              <a:t>chmod</a:t>
            </a:r>
            <a:r>
              <a:rPr lang="en-US" dirty="0"/>
              <a:t> 755 </a:t>
            </a:r>
            <a:r>
              <a:rPr lang="en-US" dirty="0" err="1"/>
              <a:t>testfile</a:t>
            </a:r>
            <a:r>
              <a:rPr lang="en-US" dirty="0"/>
              <a:t> </a:t>
            </a:r>
            <a:endParaRPr lang="en-US" dirty="0" smtClean="0"/>
          </a:p>
          <a:p>
            <a:r>
              <a:rPr lang="en-US" dirty="0" smtClean="0"/>
              <a:t>$</a:t>
            </a:r>
            <a:r>
              <a:rPr lang="en-US" dirty="0" err="1"/>
              <a:t>chmod</a:t>
            </a:r>
            <a:r>
              <a:rPr lang="en-US" dirty="0"/>
              <a:t> 743 </a:t>
            </a:r>
            <a:r>
              <a:rPr lang="en-US" dirty="0" err="1"/>
              <a:t>testfile</a:t>
            </a:r>
            <a:r>
              <a:rPr lang="en-US" dirty="0"/>
              <a:t> </a:t>
            </a:r>
            <a:endParaRPr lang="en-US" dirty="0" smtClean="0"/>
          </a:p>
          <a:p>
            <a:r>
              <a:rPr lang="en-US" dirty="0" smtClean="0"/>
              <a:t>$</a:t>
            </a:r>
            <a:r>
              <a:rPr lang="en-US" dirty="0" err="1"/>
              <a:t>chmod</a:t>
            </a:r>
            <a:r>
              <a:rPr lang="en-US" dirty="0"/>
              <a:t> 043 </a:t>
            </a:r>
            <a:r>
              <a:rPr lang="en-US" dirty="0" err="1" smtClean="0"/>
              <a:t>testfile</a:t>
            </a:r>
            <a:endParaRPr lang="en-US" dirty="0" smtClean="0"/>
          </a:p>
          <a:p>
            <a:endParaRPr lang="en-US" dirty="0"/>
          </a:p>
        </p:txBody>
      </p:sp>
    </p:spTree>
    <p:extLst>
      <p:ext uri="{BB962C8B-B14F-4D97-AF65-F5344CB8AC3E}">
        <p14:creationId xmlns:p14="http://schemas.microsoft.com/office/powerpoint/2010/main" val="2988144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Unix - Pipes and </a:t>
            </a:r>
            <a:r>
              <a:rPr lang="en-US" b="1" dirty="0" smtClean="0"/>
              <a:t>Filters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You can connect two commands together so that the output from one program becomes the input of the next program. </a:t>
            </a:r>
            <a:endParaRPr lang="en-US" dirty="0" smtClean="0"/>
          </a:p>
          <a:p>
            <a:r>
              <a:rPr lang="en-US" dirty="0" smtClean="0"/>
              <a:t>Two </a:t>
            </a:r>
            <a:r>
              <a:rPr lang="en-US" dirty="0"/>
              <a:t>or more commands connected in this way form a pipe.</a:t>
            </a:r>
          </a:p>
          <a:p>
            <a:r>
              <a:rPr lang="en-US" dirty="0"/>
              <a:t>To make a pipe, put a vertical bar (|) on the command line between two commands.</a:t>
            </a:r>
          </a:p>
          <a:p>
            <a:r>
              <a:rPr lang="en-US" dirty="0"/>
              <a:t>When a program takes its input from another program, performs some operation on that input, and writes the result to the standard output, it is referred to as a </a:t>
            </a:r>
            <a:r>
              <a:rPr lang="en-US" i="1" dirty="0"/>
              <a:t>filter</a:t>
            </a:r>
            <a:r>
              <a:rPr lang="en-US" dirty="0"/>
              <a:t>.</a:t>
            </a:r>
          </a:p>
          <a:p>
            <a:endParaRPr lang="en-US" dirty="0"/>
          </a:p>
        </p:txBody>
      </p:sp>
    </p:spTree>
    <p:extLst>
      <p:ext uri="{BB962C8B-B14F-4D97-AF65-F5344CB8AC3E}">
        <p14:creationId xmlns:p14="http://schemas.microsoft.com/office/powerpoint/2010/main" val="1871047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err="1"/>
              <a:t>grep</a:t>
            </a:r>
            <a:r>
              <a:rPr lang="en-US" b="1" dirty="0"/>
              <a:t> Command:</a:t>
            </a:r>
          </a:p>
          <a:p>
            <a:pPr lvl="1"/>
            <a:r>
              <a:rPr lang="en-US" dirty="0"/>
              <a:t>searches a file or files for lines that have a certain pattern. </a:t>
            </a:r>
            <a:endParaRPr lang="en-US" dirty="0" smtClean="0"/>
          </a:p>
          <a:p>
            <a:pPr lvl="1"/>
            <a:r>
              <a:rPr lang="en-US" dirty="0" smtClean="0"/>
              <a:t>The </a:t>
            </a:r>
            <a:r>
              <a:rPr lang="en-US" dirty="0"/>
              <a:t>syntax is: </a:t>
            </a:r>
            <a:r>
              <a:rPr lang="en-US" dirty="0" err="1"/>
              <a:t>grep</a:t>
            </a:r>
            <a:r>
              <a:rPr lang="en-US" dirty="0"/>
              <a:t> pattern file(s</a:t>
            </a:r>
            <a:r>
              <a:rPr lang="en-US" dirty="0" smtClean="0"/>
              <a:t>)</a:t>
            </a:r>
          </a:p>
          <a:p>
            <a:r>
              <a:rPr lang="en-US" dirty="0"/>
              <a:t>The name "</a:t>
            </a:r>
            <a:r>
              <a:rPr lang="en-US" dirty="0" err="1"/>
              <a:t>grep</a:t>
            </a:r>
            <a:r>
              <a:rPr lang="en-US" dirty="0"/>
              <a:t>" derives from the </a:t>
            </a:r>
            <a:r>
              <a:rPr lang="en-US" dirty="0" err="1"/>
              <a:t>ed</a:t>
            </a:r>
            <a:r>
              <a:rPr lang="en-US" dirty="0"/>
              <a:t> (a UNIX line editor) command g/re/p which means "globally search for a regular expression and print all lines containing it."</a:t>
            </a:r>
          </a:p>
          <a:p>
            <a:r>
              <a:rPr lang="en-US" dirty="0"/>
              <a:t>A regular expression is either some plain text (a word, for example) and/or special characters used for pattern matching. </a:t>
            </a:r>
          </a:p>
          <a:p>
            <a:endParaRPr lang="en-US" dirty="0"/>
          </a:p>
        </p:txBody>
      </p:sp>
      <p:sp>
        <p:nvSpPr>
          <p:cNvPr id="4" name="Title 1"/>
          <p:cNvSpPr txBox="1">
            <a:spLocks/>
          </p:cNvSpPr>
          <p:nvPr/>
        </p:nvSpPr>
        <p:spPr>
          <a:xfrm>
            <a:off x="1588008" y="427038"/>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b="1" dirty="0" smtClean="0"/>
              <a:t>Unix - Pipes and Filters</a:t>
            </a:r>
            <a:endParaRPr lang="en-US" dirty="0"/>
          </a:p>
        </p:txBody>
      </p:sp>
    </p:spTree>
    <p:extLst>
      <p:ext uri="{BB962C8B-B14F-4D97-AF65-F5344CB8AC3E}">
        <p14:creationId xmlns:p14="http://schemas.microsoft.com/office/powerpoint/2010/main" val="2065369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7498080" cy="4800600"/>
          </a:xfrm>
        </p:spPr>
        <p:txBody>
          <a:bodyPr/>
          <a:lstStyle/>
          <a:p>
            <a:r>
              <a:rPr lang="en-US" sz="2400" dirty="0"/>
              <a:t>The simplest use of </a:t>
            </a:r>
            <a:r>
              <a:rPr lang="en-US" sz="2400" dirty="0" err="1"/>
              <a:t>grep</a:t>
            </a:r>
            <a:r>
              <a:rPr lang="en-US" sz="2400" dirty="0"/>
              <a:t> is to look for a pattern consisting of a single word. </a:t>
            </a:r>
            <a:endParaRPr lang="en-US" sz="2400" dirty="0" smtClean="0"/>
          </a:p>
          <a:p>
            <a:r>
              <a:rPr lang="en-US" sz="2400" dirty="0" smtClean="0"/>
              <a:t>It </a:t>
            </a:r>
            <a:r>
              <a:rPr lang="en-US" sz="2400" dirty="0"/>
              <a:t>can be used in a pipe so that only those lines of the input files containing a given string are sent to the standard output</a:t>
            </a:r>
            <a:r>
              <a:rPr lang="en-US" sz="2400" dirty="0" smtClean="0"/>
              <a:t>.</a:t>
            </a:r>
          </a:p>
          <a:p>
            <a:endParaRPr lang="en-US" dirty="0"/>
          </a:p>
        </p:txBody>
      </p:sp>
      <p:sp>
        <p:nvSpPr>
          <p:cNvPr id="4" name="Title 1"/>
          <p:cNvSpPr txBox="1">
            <a:spLocks noGrp="1"/>
          </p:cNvSpPr>
          <p:nvPr>
            <p:ph type="title"/>
          </p:nvPr>
        </p:nvSpPr>
        <p:spPr>
          <a:xfrm>
            <a:off x="1447800" y="152400"/>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b="1" dirty="0" smtClean="0"/>
              <a:t>Unix - Pipes and Filters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21001977"/>
              </p:ext>
            </p:extLst>
          </p:nvPr>
        </p:nvGraphicFramePr>
        <p:xfrm>
          <a:off x="1295400" y="3429000"/>
          <a:ext cx="7499350" cy="3116810"/>
        </p:xfrm>
        <a:graphic>
          <a:graphicData uri="http://schemas.openxmlformats.org/drawingml/2006/table">
            <a:tbl>
              <a:tblPr>
                <a:tableStyleId>{08FB837D-C827-4EFA-A057-4D05807E0F7C}</a:tableStyleId>
              </a:tblPr>
              <a:tblGrid>
                <a:gridCol w="2133600"/>
                <a:gridCol w="5365750"/>
              </a:tblGrid>
              <a:tr h="472440">
                <a:tc>
                  <a:txBody>
                    <a:bodyPr/>
                    <a:lstStyle/>
                    <a:p>
                      <a:r>
                        <a:rPr lang="en-US" sz="2000" dirty="0" smtClean="0">
                          <a:effectLst/>
                        </a:rPr>
                        <a:t>Options of </a:t>
                      </a:r>
                      <a:r>
                        <a:rPr lang="en-US" sz="2000" dirty="0" err="1" smtClean="0">
                          <a:effectLst/>
                        </a:rPr>
                        <a:t>grep</a:t>
                      </a:r>
                      <a:endParaRPr lang="en-US" sz="2000" dirty="0">
                        <a:effectLst/>
                      </a:endParaRPr>
                    </a:p>
                  </a:txBody>
                  <a:tcPr anchor="ctr"/>
                </a:tc>
                <a:tc>
                  <a:txBody>
                    <a:bodyPr/>
                    <a:lstStyle/>
                    <a:p>
                      <a:r>
                        <a:rPr lang="en-US" sz="2000" dirty="0"/>
                        <a:t>Description</a:t>
                      </a:r>
                    </a:p>
                  </a:txBody>
                  <a:tcPr anchor="ctr"/>
                </a:tc>
              </a:tr>
              <a:tr h="575425">
                <a:tc>
                  <a:txBody>
                    <a:bodyPr/>
                    <a:lstStyle/>
                    <a:p>
                      <a:r>
                        <a:rPr lang="en-US" sz="2000" dirty="0"/>
                        <a:t>-v</a:t>
                      </a:r>
                    </a:p>
                  </a:txBody>
                  <a:tcPr anchor="ctr"/>
                </a:tc>
                <a:tc>
                  <a:txBody>
                    <a:bodyPr/>
                    <a:lstStyle/>
                    <a:p>
                      <a:r>
                        <a:rPr lang="en-US" sz="2000" dirty="0"/>
                        <a:t>Print all lines that do not match pattern.</a:t>
                      </a:r>
                    </a:p>
                  </a:txBody>
                  <a:tcPr anchor="ctr"/>
                </a:tc>
              </a:tr>
              <a:tr h="575425">
                <a:tc>
                  <a:txBody>
                    <a:bodyPr/>
                    <a:lstStyle/>
                    <a:p>
                      <a:r>
                        <a:rPr lang="en-US" sz="2000" dirty="0"/>
                        <a:t>-n</a:t>
                      </a:r>
                    </a:p>
                  </a:txBody>
                  <a:tcPr anchor="ctr"/>
                </a:tc>
                <a:tc>
                  <a:txBody>
                    <a:bodyPr/>
                    <a:lstStyle/>
                    <a:p>
                      <a:r>
                        <a:rPr lang="en-US" sz="2000" dirty="0"/>
                        <a:t>Print the matched line and its line number.</a:t>
                      </a:r>
                    </a:p>
                  </a:txBody>
                  <a:tcPr anchor="ctr"/>
                </a:tc>
              </a:tr>
              <a:tr h="575425">
                <a:tc>
                  <a:txBody>
                    <a:bodyPr/>
                    <a:lstStyle/>
                    <a:p>
                      <a:r>
                        <a:rPr lang="en-US" sz="2000"/>
                        <a:t>-l</a:t>
                      </a:r>
                    </a:p>
                  </a:txBody>
                  <a:tcPr anchor="ctr"/>
                </a:tc>
                <a:tc>
                  <a:txBody>
                    <a:bodyPr/>
                    <a:lstStyle/>
                    <a:p>
                      <a:r>
                        <a:rPr lang="en-US" sz="2000" dirty="0"/>
                        <a:t>Print only the names of files with matching lines (letter "l")</a:t>
                      </a:r>
                    </a:p>
                  </a:txBody>
                  <a:tcPr anchor="ctr"/>
                </a:tc>
              </a:tr>
              <a:tr h="328815">
                <a:tc>
                  <a:txBody>
                    <a:bodyPr/>
                    <a:lstStyle/>
                    <a:p>
                      <a:r>
                        <a:rPr lang="en-US" sz="2000"/>
                        <a:t>-c</a:t>
                      </a:r>
                    </a:p>
                  </a:txBody>
                  <a:tcPr anchor="ctr"/>
                </a:tc>
                <a:tc>
                  <a:txBody>
                    <a:bodyPr/>
                    <a:lstStyle/>
                    <a:p>
                      <a:r>
                        <a:rPr lang="en-US" sz="2000" dirty="0"/>
                        <a:t>Print only the count of matching lines.</a:t>
                      </a:r>
                    </a:p>
                  </a:txBody>
                  <a:tcPr anchor="ctr"/>
                </a:tc>
              </a:tr>
              <a:tr h="328815">
                <a:tc>
                  <a:txBody>
                    <a:bodyPr/>
                    <a:lstStyle/>
                    <a:p>
                      <a:r>
                        <a:rPr lang="en-US" sz="2000"/>
                        <a:t>-i</a:t>
                      </a:r>
                    </a:p>
                  </a:txBody>
                  <a:tcPr anchor="ctr"/>
                </a:tc>
                <a:tc>
                  <a:txBody>
                    <a:bodyPr/>
                    <a:lstStyle/>
                    <a:p>
                      <a:r>
                        <a:rPr lang="en-US" sz="2000" dirty="0"/>
                        <a:t>Match either upper- or lowercase.</a:t>
                      </a:r>
                    </a:p>
                  </a:txBody>
                  <a:tcPr anchor="ctr"/>
                </a:tc>
              </a:tr>
            </a:tbl>
          </a:graphicData>
        </a:graphic>
      </p:graphicFrame>
    </p:spTree>
    <p:extLst>
      <p:ext uri="{BB962C8B-B14F-4D97-AF65-F5344CB8AC3E}">
        <p14:creationId xmlns:p14="http://schemas.microsoft.com/office/powerpoint/2010/main" val="950440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Files in VI</a:t>
            </a:r>
            <a:endParaRPr lang="en-US" dirty="0"/>
          </a:p>
        </p:txBody>
      </p:sp>
      <p:sp>
        <p:nvSpPr>
          <p:cNvPr id="3" name="Content Placeholder 2"/>
          <p:cNvSpPr>
            <a:spLocks noGrp="1"/>
          </p:cNvSpPr>
          <p:nvPr>
            <p:ph idx="1"/>
          </p:nvPr>
        </p:nvSpPr>
        <p:spPr/>
        <p:txBody>
          <a:bodyPr/>
          <a:lstStyle/>
          <a:p>
            <a:r>
              <a:rPr lang="en-US" dirty="0"/>
              <a:t>To edit the file, you need to be in the insert mode. </a:t>
            </a:r>
            <a:endParaRPr lang="en-US" dirty="0" smtClean="0"/>
          </a:p>
          <a:p>
            <a:r>
              <a:rPr lang="en-US" dirty="0" smtClean="0"/>
              <a:t>There </a:t>
            </a:r>
            <a:r>
              <a:rPr lang="en-US" dirty="0"/>
              <a:t>are many ways to enter insert </a:t>
            </a:r>
            <a:r>
              <a:rPr lang="en-US" dirty="0" smtClean="0"/>
              <a:t>m</a:t>
            </a:r>
          </a:p>
          <a:p>
            <a:r>
              <a:rPr lang="en-US" dirty="0" smtClean="0"/>
              <a:t>ode </a:t>
            </a:r>
            <a:r>
              <a:rPr lang="en-US" dirty="0"/>
              <a:t>from the command mode:</a:t>
            </a:r>
          </a:p>
        </p:txBody>
      </p:sp>
      <p:graphicFrame>
        <p:nvGraphicFramePr>
          <p:cNvPr id="6" name="Table 5"/>
          <p:cNvGraphicFramePr>
            <a:graphicFrameLocks noGrp="1"/>
          </p:cNvGraphicFramePr>
          <p:nvPr>
            <p:extLst>
              <p:ext uri="{D42A27DB-BD31-4B8C-83A1-F6EECF244321}">
                <p14:modId xmlns:p14="http://schemas.microsoft.com/office/powerpoint/2010/main" val="3819354004"/>
              </p:ext>
            </p:extLst>
          </p:nvPr>
        </p:nvGraphicFramePr>
        <p:xfrm>
          <a:off x="1295400" y="3657600"/>
          <a:ext cx="7499350" cy="2773680"/>
        </p:xfrm>
        <a:graphic>
          <a:graphicData uri="http://schemas.openxmlformats.org/drawingml/2006/table">
            <a:tbl>
              <a:tblPr>
                <a:tableStyleId>{08FB837D-C827-4EFA-A057-4D05807E0F7C}</a:tableStyleId>
              </a:tblPr>
              <a:tblGrid>
                <a:gridCol w="1371600"/>
                <a:gridCol w="6127750"/>
              </a:tblGrid>
              <a:tr h="365760">
                <a:tc>
                  <a:txBody>
                    <a:bodyPr/>
                    <a:lstStyle/>
                    <a:p>
                      <a:r>
                        <a:rPr lang="en-US" sz="2000" dirty="0">
                          <a:effectLst/>
                        </a:rPr>
                        <a:t>Command</a:t>
                      </a:r>
                    </a:p>
                  </a:txBody>
                  <a:tcPr anchor="ctr"/>
                </a:tc>
                <a:tc>
                  <a:txBody>
                    <a:bodyPr/>
                    <a:lstStyle/>
                    <a:p>
                      <a:r>
                        <a:rPr lang="en-US" sz="2000">
                          <a:effectLst/>
                        </a:rPr>
                        <a:t>Description</a:t>
                      </a:r>
                    </a:p>
                  </a:txBody>
                  <a:tcPr anchor="ctr"/>
                </a:tc>
              </a:tr>
              <a:tr h="365760">
                <a:tc>
                  <a:txBody>
                    <a:bodyPr/>
                    <a:lstStyle/>
                    <a:p>
                      <a:r>
                        <a:rPr lang="en-US" sz="2000" dirty="0"/>
                        <a:t>i</a:t>
                      </a:r>
                    </a:p>
                  </a:txBody>
                  <a:tcPr anchor="ctr"/>
                </a:tc>
                <a:tc>
                  <a:txBody>
                    <a:bodyPr/>
                    <a:lstStyle/>
                    <a:p>
                      <a:r>
                        <a:rPr lang="en-US" sz="2000"/>
                        <a:t>Inserts text before current cursor location.</a:t>
                      </a:r>
                    </a:p>
                  </a:txBody>
                  <a:tcPr anchor="ctr"/>
                </a:tc>
              </a:tr>
              <a:tr h="365760">
                <a:tc>
                  <a:txBody>
                    <a:bodyPr/>
                    <a:lstStyle/>
                    <a:p>
                      <a:r>
                        <a:rPr lang="en-US" sz="2000" dirty="0"/>
                        <a:t>I</a:t>
                      </a:r>
                    </a:p>
                  </a:txBody>
                  <a:tcPr anchor="ctr"/>
                </a:tc>
                <a:tc>
                  <a:txBody>
                    <a:bodyPr/>
                    <a:lstStyle/>
                    <a:p>
                      <a:r>
                        <a:rPr lang="en-US" sz="2000" dirty="0"/>
                        <a:t>Inserts text at beginning of current line.</a:t>
                      </a:r>
                    </a:p>
                  </a:txBody>
                  <a:tcPr anchor="ctr"/>
                </a:tc>
              </a:tr>
              <a:tr h="365760">
                <a:tc>
                  <a:txBody>
                    <a:bodyPr/>
                    <a:lstStyle/>
                    <a:p>
                      <a:r>
                        <a:rPr lang="en-US" sz="2000"/>
                        <a:t>a</a:t>
                      </a:r>
                    </a:p>
                  </a:txBody>
                  <a:tcPr anchor="ctr"/>
                </a:tc>
                <a:tc>
                  <a:txBody>
                    <a:bodyPr/>
                    <a:lstStyle/>
                    <a:p>
                      <a:r>
                        <a:rPr lang="en-US" sz="2000" dirty="0"/>
                        <a:t>Inserts text after current cursor location.</a:t>
                      </a:r>
                    </a:p>
                  </a:txBody>
                  <a:tcPr anchor="ctr"/>
                </a:tc>
              </a:tr>
              <a:tr h="365760">
                <a:tc>
                  <a:txBody>
                    <a:bodyPr/>
                    <a:lstStyle/>
                    <a:p>
                      <a:r>
                        <a:rPr lang="en-US" sz="2000"/>
                        <a:t>A</a:t>
                      </a:r>
                    </a:p>
                  </a:txBody>
                  <a:tcPr anchor="ctr"/>
                </a:tc>
                <a:tc>
                  <a:txBody>
                    <a:bodyPr/>
                    <a:lstStyle/>
                    <a:p>
                      <a:r>
                        <a:rPr lang="en-US" sz="2000" dirty="0"/>
                        <a:t>Inserts text at end of current line.</a:t>
                      </a:r>
                    </a:p>
                  </a:txBody>
                  <a:tcPr anchor="ctr"/>
                </a:tc>
              </a:tr>
              <a:tr h="365760">
                <a:tc>
                  <a:txBody>
                    <a:bodyPr/>
                    <a:lstStyle/>
                    <a:p>
                      <a:r>
                        <a:rPr lang="en-US" sz="2000"/>
                        <a:t>o</a:t>
                      </a:r>
                    </a:p>
                  </a:txBody>
                  <a:tcPr anchor="ctr"/>
                </a:tc>
                <a:tc>
                  <a:txBody>
                    <a:bodyPr/>
                    <a:lstStyle/>
                    <a:p>
                      <a:r>
                        <a:rPr lang="en-US" sz="2000" dirty="0"/>
                        <a:t>Creates a new line for text entry below cursor location.</a:t>
                      </a:r>
                    </a:p>
                  </a:txBody>
                  <a:tcPr anchor="ctr"/>
                </a:tc>
              </a:tr>
              <a:tr h="365760">
                <a:tc>
                  <a:txBody>
                    <a:bodyPr/>
                    <a:lstStyle/>
                    <a:p>
                      <a:r>
                        <a:rPr lang="en-US" sz="2000"/>
                        <a:t>O</a:t>
                      </a:r>
                    </a:p>
                  </a:txBody>
                  <a:tcPr anchor="ctr"/>
                </a:tc>
                <a:tc>
                  <a:txBody>
                    <a:bodyPr/>
                    <a:lstStyle/>
                    <a:p>
                      <a:r>
                        <a:rPr lang="en-US" sz="2000" dirty="0"/>
                        <a:t>Creates a new line for text entry above cursor location.</a:t>
                      </a:r>
                    </a:p>
                  </a:txBody>
                  <a:tcPr anchor="ctr"/>
                </a:tc>
              </a:tr>
            </a:tbl>
          </a:graphicData>
        </a:graphic>
      </p:graphicFrame>
    </p:spTree>
    <p:extLst>
      <p:ext uri="{BB962C8B-B14F-4D97-AF65-F5344CB8AC3E}">
        <p14:creationId xmlns:p14="http://schemas.microsoft.com/office/powerpoint/2010/main" val="741286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Deleting </a:t>
            </a:r>
            <a:r>
              <a:rPr lang="en-US" b="1" dirty="0" smtClean="0"/>
              <a:t>Characters</a:t>
            </a:r>
            <a:r>
              <a:rPr lang="en-US" b="1" dirty="0"/>
              <a:t> </a:t>
            </a:r>
            <a:r>
              <a:rPr lang="en-US" b="1" dirty="0" smtClean="0"/>
              <a:t>in vi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3858135"/>
              </p:ext>
            </p:extLst>
          </p:nvPr>
        </p:nvGraphicFramePr>
        <p:xfrm>
          <a:off x="1143000" y="1295400"/>
          <a:ext cx="7499350" cy="4023360"/>
        </p:xfrm>
        <a:graphic>
          <a:graphicData uri="http://schemas.openxmlformats.org/drawingml/2006/table">
            <a:tbl>
              <a:tblPr>
                <a:tableStyleId>{69C7853C-536D-4A76-A0AE-DD22124D55A5}</a:tableStyleId>
              </a:tblPr>
              <a:tblGrid>
                <a:gridCol w="1295400"/>
                <a:gridCol w="6203950"/>
              </a:tblGrid>
              <a:tr h="365760">
                <a:tc>
                  <a:txBody>
                    <a:bodyPr/>
                    <a:lstStyle/>
                    <a:p>
                      <a:r>
                        <a:rPr lang="en-US" sz="1600" dirty="0">
                          <a:effectLst/>
                        </a:rPr>
                        <a:t>Command</a:t>
                      </a:r>
                      <a:endParaRPr lang="en-US" sz="1600" dirty="0">
                        <a:effectLst/>
                        <a:latin typeface="Arial" pitchFamily="34" charset="0"/>
                        <a:cs typeface="Arial" pitchFamily="34" charset="0"/>
                      </a:endParaRPr>
                    </a:p>
                  </a:txBody>
                  <a:tcPr anchor="ctr"/>
                </a:tc>
                <a:tc>
                  <a:txBody>
                    <a:bodyPr/>
                    <a:lstStyle/>
                    <a:p>
                      <a:r>
                        <a:rPr lang="en-US" sz="1600">
                          <a:effectLst/>
                        </a:rPr>
                        <a:t>Description</a:t>
                      </a:r>
                      <a:endParaRPr lang="en-US" sz="1600">
                        <a:effectLst/>
                        <a:latin typeface="Arial" pitchFamily="34" charset="0"/>
                        <a:cs typeface="Arial" pitchFamily="34" charset="0"/>
                      </a:endParaRPr>
                    </a:p>
                  </a:txBody>
                  <a:tcPr anchor="ctr"/>
                </a:tc>
              </a:tr>
              <a:tr h="365760">
                <a:tc>
                  <a:txBody>
                    <a:bodyPr/>
                    <a:lstStyle/>
                    <a:p>
                      <a:r>
                        <a:rPr lang="en-US" sz="1600"/>
                        <a:t>x</a:t>
                      </a:r>
                      <a:endParaRPr lang="en-US" sz="1600">
                        <a:latin typeface="Arial" pitchFamily="34" charset="0"/>
                        <a:cs typeface="Arial" pitchFamily="34" charset="0"/>
                      </a:endParaRPr>
                    </a:p>
                  </a:txBody>
                  <a:tcPr anchor="ctr"/>
                </a:tc>
                <a:tc>
                  <a:txBody>
                    <a:bodyPr/>
                    <a:lstStyle/>
                    <a:p>
                      <a:r>
                        <a:rPr lang="en-US" sz="1600"/>
                        <a:t>Deletes the character under the cursor location.</a:t>
                      </a:r>
                      <a:endParaRPr lang="en-US" sz="1600">
                        <a:latin typeface="Arial" pitchFamily="34" charset="0"/>
                        <a:cs typeface="Arial" pitchFamily="34" charset="0"/>
                      </a:endParaRPr>
                    </a:p>
                  </a:txBody>
                  <a:tcPr anchor="ctr"/>
                </a:tc>
              </a:tr>
              <a:tr h="365760">
                <a:tc>
                  <a:txBody>
                    <a:bodyPr/>
                    <a:lstStyle/>
                    <a:p>
                      <a:r>
                        <a:rPr lang="en-US" sz="1600" dirty="0"/>
                        <a:t>X</a:t>
                      </a:r>
                      <a:endParaRPr lang="en-US" sz="1600" dirty="0">
                        <a:latin typeface="Arial" pitchFamily="34" charset="0"/>
                        <a:cs typeface="Arial" pitchFamily="34" charset="0"/>
                      </a:endParaRPr>
                    </a:p>
                  </a:txBody>
                  <a:tcPr anchor="ctr"/>
                </a:tc>
                <a:tc>
                  <a:txBody>
                    <a:bodyPr/>
                    <a:lstStyle/>
                    <a:p>
                      <a:r>
                        <a:rPr lang="en-US" sz="1600" dirty="0"/>
                        <a:t>Deletes the character before the cursor location.</a:t>
                      </a:r>
                      <a:endParaRPr lang="en-US" sz="1600" dirty="0">
                        <a:latin typeface="Arial" pitchFamily="34" charset="0"/>
                        <a:cs typeface="Arial" pitchFamily="34" charset="0"/>
                      </a:endParaRPr>
                    </a:p>
                  </a:txBody>
                  <a:tcPr anchor="ctr"/>
                </a:tc>
              </a:tr>
              <a:tr h="640080">
                <a:tc>
                  <a:txBody>
                    <a:bodyPr/>
                    <a:lstStyle/>
                    <a:p>
                      <a:r>
                        <a:rPr lang="en-US" sz="1600"/>
                        <a:t>dw</a:t>
                      </a:r>
                      <a:endParaRPr lang="en-US" sz="1600">
                        <a:latin typeface="Arial" pitchFamily="34" charset="0"/>
                        <a:cs typeface="Arial" pitchFamily="34" charset="0"/>
                      </a:endParaRPr>
                    </a:p>
                  </a:txBody>
                  <a:tcPr anchor="ctr"/>
                </a:tc>
                <a:tc>
                  <a:txBody>
                    <a:bodyPr/>
                    <a:lstStyle/>
                    <a:p>
                      <a:r>
                        <a:rPr lang="en-US" sz="1600"/>
                        <a:t>Deletes from the current cursor location to the next word.</a:t>
                      </a:r>
                      <a:endParaRPr lang="en-US" sz="1600">
                        <a:latin typeface="Arial" pitchFamily="34" charset="0"/>
                        <a:cs typeface="Arial" pitchFamily="34" charset="0"/>
                      </a:endParaRPr>
                    </a:p>
                  </a:txBody>
                  <a:tcPr anchor="ctr"/>
                </a:tc>
              </a:tr>
              <a:tr h="640080">
                <a:tc>
                  <a:txBody>
                    <a:bodyPr/>
                    <a:lstStyle/>
                    <a:p>
                      <a:r>
                        <a:rPr lang="en-US" sz="1600"/>
                        <a:t>d^</a:t>
                      </a:r>
                      <a:endParaRPr lang="en-US" sz="1600">
                        <a:latin typeface="Arial" pitchFamily="34" charset="0"/>
                        <a:cs typeface="Arial" pitchFamily="34" charset="0"/>
                      </a:endParaRPr>
                    </a:p>
                  </a:txBody>
                  <a:tcPr anchor="ctr"/>
                </a:tc>
                <a:tc>
                  <a:txBody>
                    <a:bodyPr/>
                    <a:lstStyle/>
                    <a:p>
                      <a:r>
                        <a:rPr lang="en-US" sz="1600" dirty="0"/>
                        <a:t>Deletes from current cursor position to the beginning of the line.</a:t>
                      </a:r>
                      <a:endParaRPr lang="en-US" sz="1600" dirty="0">
                        <a:latin typeface="Arial" pitchFamily="34" charset="0"/>
                        <a:cs typeface="Arial" pitchFamily="34" charset="0"/>
                      </a:endParaRPr>
                    </a:p>
                  </a:txBody>
                  <a:tcPr anchor="ctr"/>
                </a:tc>
              </a:tr>
              <a:tr h="640080">
                <a:tc>
                  <a:txBody>
                    <a:bodyPr/>
                    <a:lstStyle/>
                    <a:p>
                      <a:r>
                        <a:rPr lang="en-US" sz="1600"/>
                        <a:t>d$</a:t>
                      </a:r>
                      <a:endParaRPr lang="en-US" sz="1600">
                        <a:latin typeface="Arial" pitchFamily="34" charset="0"/>
                        <a:cs typeface="Arial" pitchFamily="34" charset="0"/>
                      </a:endParaRPr>
                    </a:p>
                  </a:txBody>
                  <a:tcPr anchor="ctr"/>
                </a:tc>
                <a:tc>
                  <a:txBody>
                    <a:bodyPr/>
                    <a:lstStyle/>
                    <a:p>
                      <a:r>
                        <a:rPr lang="en-US" sz="1600"/>
                        <a:t>Deletes from current cursor position to the end of the line.</a:t>
                      </a:r>
                      <a:endParaRPr lang="en-US" sz="1600">
                        <a:latin typeface="Arial" pitchFamily="34" charset="0"/>
                        <a:cs typeface="Arial" pitchFamily="34" charset="0"/>
                      </a:endParaRPr>
                    </a:p>
                  </a:txBody>
                  <a:tcPr anchor="ctr"/>
                </a:tc>
              </a:tr>
              <a:tr h="640080">
                <a:tc>
                  <a:txBody>
                    <a:bodyPr/>
                    <a:lstStyle/>
                    <a:p>
                      <a:r>
                        <a:rPr lang="en-US" sz="1600"/>
                        <a:t>D</a:t>
                      </a:r>
                      <a:endParaRPr lang="en-US" sz="1600">
                        <a:latin typeface="Arial" pitchFamily="34" charset="0"/>
                        <a:cs typeface="Arial" pitchFamily="34" charset="0"/>
                      </a:endParaRPr>
                    </a:p>
                  </a:txBody>
                  <a:tcPr anchor="ctr"/>
                </a:tc>
                <a:tc>
                  <a:txBody>
                    <a:bodyPr/>
                    <a:lstStyle/>
                    <a:p>
                      <a:r>
                        <a:rPr lang="en-US" sz="1600"/>
                        <a:t>Deletes from the cursor position to the end of the current line.</a:t>
                      </a:r>
                      <a:endParaRPr lang="en-US" sz="1600">
                        <a:latin typeface="Arial" pitchFamily="34" charset="0"/>
                        <a:cs typeface="Arial" pitchFamily="34" charset="0"/>
                      </a:endParaRPr>
                    </a:p>
                  </a:txBody>
                  <a:tcPr anchor="ctr"/>
                </a:tc>
              </a:tr>
              <a:tr h="365760">
                <a:tc>
                  <a:txBody>
                    <a:bodyPr/>
                    <a:lstStyle/>
                    <a:p>
                      <a:r>
                        <a:rPr lang="en-US" sz="1600"/>
                        <a:t>dd</a:t>
                      </a:r>
                      <a:endParaRPr lang="en-US" sz="1600">
                        <a:latin typeface="Arial" pitchFamily="34" charset="0"/>
                        <a:cs typeface="Arial" pitchFamily="34" charset="0"/>
                      </a:endParaRPr>
                    </a:p>
                  </a:txBody>
                  <a:tcPr anchor="ctr"/>
                </a:tc>
                <a:tc>
                  <a:txBody>
                    <a:bodyPr/>
                    <a:lstStyle/>
                    <a:p>
                      <a:r>
                        <a:rPr lang="en-US" sz="1600" dirty="0"/>
                        <a:t>Deletes the line the cursor is on.</a:t>
                      </a:r>
                      <a:endParaRPr lang="en-US" sz="1600" dirty="0">
                        <a:latin typeface="Arial" pitchFamily="34" charset="0"/>
                        <a:cs typeface="Arial" pitchFamily="34" charset="0"/>
                      </a:endParaRPr>
                    </a:p>
                  </a:txBody>
                  <a:tcPr anchor="ctr"/>
                </a:tc>
              </a:tr>
            </a:tbl>
          </a:graphicData>
        </a:graphic>
      </p:graphicFrame>
      <p:sp>
        <p:nvSpPr>
          <p:cNvPr id="5" name="Rectangle 4"/>
          <p:cNvSpPr/>
          <p:nvPr/>
        </p:nvSpPr>
        <p:spPr>
          <a:xfrm>
            <a:off x="762000" y="5613737"/>
            <a:ext cx="8229600" cy="1015663"/>
          </a:xfrm>
          <a:prstGeom prst="rect">
            <a:avLst/>
          </a:prstGeom>
        </p:spPr>
        <p:txBody>
          <a:bodyPr wrap="square">
            <a:spAutoFit/>
          </a:bodyPr>
          <a:lstStyle/>
          <a:p>
            <a:r>
              <a:rPr lang="en-US" sz="2000" dirty="0"/>
              <a:t>most commands in vi can be prefaced by the number of times you want the action to occur. For example, </a:t>
            </a:r>
            <a:r>
              <a:rPr lang="en-US" sz="2000" b="1" dirty="0"/>
              <a:t>2x</a:t>
            </a:r>
            <a:r>
              <a:rPr lang="en-US" sz="2000" dirty="0"/>
              <a:t> deletes two character under the cursor location and 2dd deletes two lines the cursor is on.</a:t>
            </a:r>
          </a:p>
        </p:txBody>
      </p:sp>
    </p:spTree>
    <p:extLst>
      <p:ext uri="{BB962C8B-B14F-4D97-AF65-F5344CB8AC3E}">
        <p14:creationId xmlns:p14="http://schemas.microsoft.com/office/powerpoint/2010/main" val="2077853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Copy and </a:t>
            </a:r>
            <a:r>
              <a:rPr lang="en-US" b="1" dirty="0" smtClean="0"/>
              <a:t>Paste </a:t>
            </a:r>
            <a:r>
              <a:rPr lang="en-US" b="1" dirty="0"/>
              <a:t>Commands</a:t>
            </a:r>
            <a:r>
              <a:rPr lang="en-US" b="1" dirty="0" smtClean="0"/>
              <a:t>:</a:t>
            </a:r>
            <a:endParaRPr lang="en-US" dirty="0"/>
          </a:p>
        </p:txBody>
      </p:sp>
      <p:sp>
        <p:nvSpPr>
          <p:cNvPr id="3" name="Content Placeholder 2"/>
          <p:cNvSpPr>
            <a:spLocks noGrp="1"/>
          </p:cNvSpPr>
          <p:nvPr>
            <p:ph idx="1"/>
          </p:nvPr>
        </p:nvSpPr>
        <p:spPr/>
        <p:txBody>
          <a:bodyPr/>
          <a:lstStyle/>
          <a:p>
            <a:r>
              <a:rPr lang="en-US" dirty="0"/>
              <a:t>You can copy lines or words from one place and then you can </a:t>
            </a:r>
            <a:r>
              <a:rPr lang="en-US" dirty="0" smtClean="0"/>
              <a:t>paste </a:t>
            </a:r>
            <a:r>
              <a:rPr lang="en-US" dirty="0"/>
              <a:t>them at another place using following commands</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3226185"/>
              </p:ext>
            </p:extLst>
          </p:nvPr>
        </p:nvGraphicFramePr>
        <p:xfrm>
          <a:off x="1295400" y="3276600"/>
          <a:ext cx="7499350" cy="3017520"/>
        </p:xfrm>
        <a:graphic>
          <a:graphicData uri="http://schemas.openxmlformats.org/drawingml/2006/table">
            <a:tbl>
              <a:tblPr>
                <a:tableStyleId>{35758FB7-9AC5-4552-8A53-C91805E547FA}</a:tableStyleId>
              </a:tblPr>
              <a:tblGrid>
                <a:gridCol w="1676400"/>
                <a:gridCol w="5822950"/>
              </a:tblGrid>
              <a:tr h="365760">
                <a:tc>
                  <a:txBody>
                    <a:bodyPr/>
                    <a:lstStyle/>
                    <a:p>
                      <a:r>
                        <a:rPr lang="en-US" sz="2400" dirty="0">
                          <a:effectLst/>
                        </a:rPr>
                        <a:t>Command</a:t>
                      </a:r>
                    </a:p>
                  </a:txBody>
                  <a:tcPr anchor="ctr"/>
                </a:tc>
                <a:tc>
                  <a:txBody>
                    <a:bodyPr/>
                    <a:lstStyle/>
                    <a:p>
                      <a:r>
                        <a:rPr lang="en-US" sz="2400">
                          <a:effectLst/>
                        </a:rPr>
                        <a:t>Description</a:t>
                      </a:r>
                    </a:p>
                  </a:txBody>
                  <a:tcPr anchor="ctr"/>
                </a:tc>
              </a:tr>
              <a:tr h="365760">
                <a:tc>
                  <a:txBody>
                    <a:bodyPr/>
                    <a:lstStyle/>
                    <a:p>
                      <a:r>
                        <a:rPr lang="en-US" sz="2400" dirty="0" err="1"/>
                        <a:t>yy</a:t>
                      </a:r>
                      <a:endParaRPr lang="en-US" sz="2400" dirty="0"/>
                    </a:p>
                  </a:txBody>
                  <a:tcPr anchor="ctr"/>
                </a:tc>
                <a:tc>
                  <a:txBody>
                    <a:bodyPr/>
                    <a:lstStyle/>
                    <a:p>
                      <a:r>
                        <a:rPr lang="en-US" sz="2400"/>
                        <a:t>Copies the current line.</a:t>
                      </a:r>
                    </a:p>
                  </a:txBody>
                  <a:tcPr anchor="ctr"/>
                </a:tc>
              </a:tr>
              <a:tr h="640080">
                <a:tc>
                  <a:txBody>
                    <a:bodyPr/>
                    <a:lstStyle/>
                    <a:p>
                      <a:r>
                        <a:rPr lang="en-US" sz="2400"/>
                        <a:t>yw</a:t>
                      </a:r>
                    </a:p>
                  </a:txBody>
                  <a:tcPr anchor="ctr"/>
                </a:tc>
                <a:tc>
                  <a:txBody>
                    <a:bodyPr/>
                    <a:lstStyle/>
                    <a:p>
                      <a:r>
                        <a:rPr lang="en-US" sz="2400" dirty="0"/>
                        <a:t>Copies the current word from the character the lowercase w cursor is on until the end of the word.</a:t>
                      </a:r>
                    </a:p>
                  </a:txBody>
                  <a:tcPr anchor="ctr"/>
                </a:tc>
              </a:tr>
              <a:tr h="365760">
                <a:tc>
                  <a:txBody>
                    <a:bodyPr/>
                    <a:lstStyle/>
                    <a:p>
                      <a:r>
                        <a:rPr lang="en-US" sz="2400"/>
                        <a:t>p</a:t>
                      </a:r>
                    </a:p>
                  </a:txBody>
                  <a:tcPr anchor="ctr"/>
                </a:tc>
                <a:tc>
                  <a:txBody>
                    <a:bodyPr/>
                    <a:lstStyle/>
                    <a:p>
                      <a:r>
                        <a:rPr lang="en-US" sz="2400" dirty="0"/>
                        <a:t>Puts the copied text after the cursor.</a:t>
                      </a:r>
                    </a:p>
                  </a:txBody>
                  <a:tcPr anchor="ctr"/>
                </a:tc>
              </a:tr>
              <a:tr h="365760">
                <a:tc>
                  <a:txBody>
                    <a:bodyPr/>
                    <a:lstStyle/>
                    <a:p>
                      <a:r>
                        <a:rPr lang="en-US" sz="2400"/>
                        <a:t>P</a:t>
                      </a:r>
                    </a:p>
                  </a:txBody>
                  <a:tcPr anchor="ctr"/>
                </a:tc>
                <a:tc>
                  <a:txBody>
                    <a:bodyPr/>
                    <a:lstStyle/>
                    <a:p>
                      <a:r>
                        <a:rPr lang="en-US" sz="2400" dirty="0"/>
                        <a:t>Puts the yanked text before the cursor.</a:t>
                      </a:r>
                    </a:p>
                  </a:txBody>
                  <a:tcPr anchor="ctr"/>
                </a:tc>
              </a:tr>
            </a:tbl>
          </a:graphicData>
        </a:graphic>
      </p:graphicFrame>
    </p:spTree>
    <p:extLst>
      <p:ext uri="{BB962C8B-B14F-4D97-AF65-F5344CB8AC3E}">
        <p14:creationId xmlns:p14="http://schemas.microsoft.com/office/powerpoint/2010/main" val="929129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Unix - What is Shells</a:t>
            </a:r>
            <a:r>
              <a:rPr lang="en-US" b="1"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shell provides you with an interface to the UNIX system. </a:t>
            </a:r>
            <a:endParaRPr lang="en-US" dirty="0" smtClean="0"/>
          </a:p>
          <a:p>
            <a:r>
              <a:rPr lang="en-US" dirty="0" smtClean="0"/>
              <a:t>It </a:t>
            </a:r>
            <a:r>
              <a:rPr lang="en-US" dirty="0"/>
              <a:t>gathers input from you and executes programs based on that input. When a program finishes executing, it displays that program's output.</a:t>
            </a:r>
          </a:p>
          <a:p>
            <a:r>
              <a:rPr lang="en-US" dirty="0"/>
              <a:t>A shell is an environment in which we can run our commands, programs, and shell scripts. </a:t>
            </a:r>
            <a:endParaRPr lang="en-US" dirty="0" smtClean="0"/>
          </a:p>
          <a:p>
            <a:r>
              <a:rPr lang="en-US" dirty="0" smtClean="0"/>
              <a:t>There </a:t>
            </a:r>
            <a:r>
              <a:rPr lang="en-US" dirty="0"/>
              <a:t>are different flavors of shells, just as there are different flavors of operating systems. </a:t>
            </a:r>
            <a:endParaRPr lang="en-US" dirty="0" smtClean="0"/>
          </a:p>
          <a:p>
            <a:r>
              <a:rPr lang="en-US" dirty="0" smtClean="0"/>
              <a:t>Each </a:t>
            </a:r>
            <a:r>
              <a:rPr lang="en-US" dirty="0"/>
              <a:t>flavor of shell has its own set of recognized commands and functions.</a:t>
            </a:r>
          </a:p>
          <a:p>
            <a:endParaRPr lang="en-US" dirty="0"/>
          </a:p>
        </p:txBody>
      </p:sp>
    </p:spTree>
    <p:extLst>
      <p:ext uri="{BB962C8B-B14F-4D97-AF65-F5344CB8AC3E}">
        <p14:creationId xmlns:p14="http://schemas.microsoft.com/office/powerpoint/2010/main" val="2751029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Shell Prompt</a:t>
            </a:r>
            <a:r>
              <a:rPr lang="en-US" b="1"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prompt, $, which is called command prompt, is issued by the shell. </a:t>
            </a:r>
            <a:endParaRPr lang="en-US" dirty="0" smtClean="0"/>
          </a:p>
          <a:p>
            <a:r>
              <a:rPr lang="en-US" dirty="0" smtClean="0"/>
              <a:t>While </a:t>
            </a:r>
            <a:r>
              <a:rPr lang="en-US" dirty="0"/>
              <a:t>the prompt is displayed, you can type a command.</a:t>
            </a:r>
          </a:p>
          <a:p>
            <a:r>
              <a:rPr lang="en-US" dirty="0"/>
              <a:t>The shell reads your input after you press Enter. </a:t>
            </a:r>
            <a:endParaRPr lang="en-US" dirty="0" smtClean="0"/>
          </a:p>
          <a:p>
            <a:r>
              <a:rPr lang="en-US" dirty="0" smtClean="0"/>
              <a:t>It </a:t>
            </a:r>
            <a:r>
              <a:rPr lang="en-US" dirty="0"/>
              <a:t>determines the command you want executed by looking at the first word of your input. A word is an unbroken set of characters. Spaces and tabs separate words.</a:t>
            </a:r>
          </a:p>
          <a:p>
            <a:r>
              <a:rPr lang="en-US" dirty="0"/>
              <a:t>Following is a simple example of </a:t>
            </a:r>
            <a:r>
              <a:rPr lang="en-US" b="1" dirty="0"/>
              <a:t>date</a:t>
            </a:r>
            <a:r>
              <a:rPr lang="en-US" dirty="0"/>
              <a:t> command which displays current date and time: $date</a:t>
            </a:r>
          </a:p>
          <a:p>
            <a:endParaRPr lang="en-US" dirty="0"/>
          </a:p>
        </p:txBody>
      </p:sp>
    </p:spTree>
    <p:extLst>
      <p:ext uri="{BB962C8B-B14F-4D97-AF65-F5344CB8AC3E}">
        <p14:creationId xmlns:p14="http://schemas.microsoft.com/office/powerpoint/2010/main" val="183800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Unix Architecture</a:t>
            </a:r>
            <a:r>
              <a:rPr lang="en-US" b="1" dirty="0" smtClean="0"/>
              <a:t>:</a:t>
            </a:r>
            <a:endParaRPr lang="en-US" dirty="0"/>
          </a:p>
        </p:txBody>
      </p:sp>
      <p:sp>
        <p:nvSpPr>
          <p:cNvPr id="3" name="Content Placeholder 2"/>
          <p:cNvSpPr>
            <a:spLocks noGrp="1"/>
          </p:cNvSpPr>
          <p:nvPr>
            <p:ph idx="1"/>
          </p:nvPr>
        </p:nvSpPr>
        <p:spPr>
          <a:xfrm>
            <a:off x="3048000" y="1600200"/>
            <a:ext cx="5943600" cy="5410200"/>
          </a:xfrm>
        </p:spPr>
        <p:txBody>
          <a:bodyPr>
            <a:normAutofit fontScale="32500" lnSpcReduction="20000"/>
          </a:bodyPr>
          <a:lstStyle/>
          <a:p>
            <a:pPr algn="just"/>
            <a:r>
              <a:rPr lang="en-US" sz="5500" b="1" dirty="0"/>
              <a:t>Kernel: </a:t>
            </a:r>
            <a:r>
              <a:rPr lang="en-US" sz="5500" dirty="0"/>
              <a:t>The kernel is the heart of the operating system. It interacts with hardware and most of the tasks like memory management, </a:t>
            </a:r>
            <a:r>
              <a:rPr lang="en-US" sz="5500" dirty="0" err="1"/>
              <a:t>tash</a:t>
            </a:r>
            <a:r>
              <a:rPr lang="en-US" sz="5500" dirty="0"/>
              <a:t> scheduling and file management.</a:t>
            </a:r>
          </a:p>
          <a:p>
            <a:pPr algn="just"/>
            <a:r>
              <a:rPr lang="en-US" sz="5500" b="1" dirty="0"/>
              <a:t>Shell:</a:t>
            </a:r>
            <a:r>
              <a:rPr lang="en-US" sz="5500" dirty="0"/>
              <a:t> The shell is the utility that processes your requests. When you type in a command at your terminal, the shell interprets the command and calls the program that you want. The shell uses standard syntax for all commands. C Shell, Bourne Shell and </a:t>
            </a:r>
            <a:r>
              <a:rPr lang="en-US" sz="5500" dirty="0" err="1"/>
              <a:t>Korn</a:t>
            </a:r>
            <a:r>
              <a:rPr lang="en-US" sz="5500" dirty="0"/>
              <a:t> Shell are most famous shells which are available with most of the Unix variants.</a:t>
            </a:r>
          </a:p>
          <a:p>
            <a:pPr algn="just"/>
            <a:r>
              <a:rPr lang="en-US" sz="5500" b="1" dirty="0"/>
              <a:t>Commands and Utilities:</a:t>
            </a:r>
            <a:r>
              <a:rPr lang="en-US" sz="5500" dirty="0"/>
              <a:t> There are various command and utilities which you would use in your day to day activities. </a:t>
            </a:r>
            <a:r>
              <a:rPr lang="en-US" sz="5500" b="1" dirty="0" err="1"/>
              <a:t>cp</a:t>
            </a:r>
            <a:r>
              <a:rPr lang="en-US" sz="5500" b="1" dirty="0"/>
              <a:t>, mv, cat</a:t>
            </a:r>
            <a:r>
              <a:rPr lang="en-US" sz="5500" dirty="0"/>
              <a:t> and </a:t>
            </a:r>
            <a:r>
              <a:rPr lang="en-US" sz="5500" b="1" dirty="0" err="1"/>
              <a:t>grep</a:t>
            </a:r>
            <a:r>
              <a:rPr lang="en-US" sz="5500" dirty="0"/>
              <a:t> etc. are few examples of commands and utilities. There are over 250 standard commands plus numerous others provided through 3rd party software. All the commands come along with various optional options.</a:t>
            </a:r>
          </a:p>
          <a:p>
            <a:pPr algn="just"/>
            <a:r>
              <a:rPr lang="en-US" sz="5500" b="1" dirty="0"/>
              <a:t>Files and Directories:</a:t>
            </a:r>
            <a:r>
              <a:rPr lang="en-US" sz="5500" dirty="0"/>
              <a:t> All data in UNIX is organized into files. All files are organized into directories. These directories are organized into a tree-like structure called the </a:t>
            </a:r>
            <a:r>
              <a:rPr lang="en-US" sz="5500" dirty="0" err="1"/>
              <a:t>filesystem</a:t>
            </a:r>
            <a:r>
              <a:rPr lang="en-US" sz="5500" dirty="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858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Shell Types</a:t>
            </a:r>
            <a:r>
              <a:rPr lang="en-US" b="1"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UNIX there are two major types of shells:</a:t>
            </a:r>
          </a:p>
          <a:p>
            <a:pPr lvl="1"/>
            <a:r>
              <a:rPr lang="en-US" dirty="0"/>
              <a:t>The Bourne shell. If you are using a Bourne-type shell, the default prompt is the $ character.</a:t>
            </a:r>
          </a:p>
          <a:p>
            <a:pPr lvl="1"/>
            <a:r>
              <a:rPr lang="en-US" dirty="0"/>
              <a:t>The C shell. If you are using a C-type shell, the default prompt is the % character.</a:t>
            </a:r>
          </a:p>
          <a:p>
            <a:r>
              <a:rPr lang="en-US" dirty="0"/>
              <a:t>There are again various subcategories for Bourne Shell which are listed as follows:</a:t>
            </a:r>
          </a:p>
          <a:p>
            <a:pPr lvl="1"/>
            <a:r>
              <a:rPr lang="en-US" dirty="0"/>
              <a:t>Bourne shell ( </a:t>
            </a:r>
            <a:r>
              <a:rPr lang="en-US" dirty="0" err="1"/>
              <a:t>sh</a:t>
            </a:r>
            <a:r>
              <a:rPr lang="en-US" dirty="0"/>
              <a:t>)</a:t>
            </a:r>
          </a:p>
          <a:p>
            <a:pPr lvl="1"/>
            <a:r>
              <a:rPr lang="en-US" dirty="0" err="1"/>
              <a:t>Korn</a:t>
            </a:r>
            <a:r>
              <a:rPr lang="en-US" dirty="0"/>
              <a:t> shell ( </a:t>
            </a:r>
            <a:r>
              <a:rPr lang="en-US" dirty="0" err="1"/>
              <a:t>ksh</a:t>
            </a:r>
            <a:r>
              <a:rPr lang="en-US" dirty="0"/>
              <a:t>)</a:t>
            </a:r>
          </a:p>
          <a:p>
            <a:pPr lvl="1"/>
            <a:r>
              <a:rPr lang="en-US" dirty="0"/>
              <a:t>Bourne Again shell ( bash)</a:t>
            </a:r>
          </a:p>
          <a:p>
            <a:pPr lvl="1"/>
            <a:r>
              <a:rPr lang="en-US" dirty="0"/>
              <a:t>POSIX shell ( </a:t>
            </a:r>
            <a:r>
              <a:rPr lang="en-US" dirty="0" err="1"/>
              <a:t>sh</a:t>
            </a:r>
            <a:r>
              <a:rPr lang="en-US" dirty="0"/>
              <a:t>)</a:t>
            </a:r>
          </a:p>
          <a:p>
            <a:r>
              <a:rPr lang="en-US" dirty="0"/>
              <a:t>The different C-type shells follow:</a:t>
            </a:r>
          </a:p>
          <a:p>
            <a:pPr lvl="1"/>
            <a:r>
              <a:rPr lang="en-US" dirty="0"/>
              <a:t>C shell ( </a:t>
            </a:r>
            <a:r>
              <a:rPr lang="en-US" dirty="0" err="1"/>
              <a:t>csh</a:t>
            </a:r>
            <a:r>
              <a:rPr lang="en-US" dirty="0"/>
              <a:t>)</a:t>
            </a:r>
          </a:p>
          <a:p>
            <a:pPr lvl="1"/>
            <a:r>
              <a:rPr lang="en-US" dirty="0"/>
              <a:t>TENEX/TOPS C shell ( </a:t>
            </a:r>
            <a:r>
              <a:rPr lang="en-US" dirty="0" err="1"/>
              <a:t>tcsh</a:t>
            </a:r>
            <a:r>
              <a:rPr lang="en-US" dirty="0" smtClean="0"/>
              <a:t>)</a:t>
            </a:r>
          </a:p>
          <a:p>
            <a:endParaRPr lang="en-US" dirty="0"/>
          </a:p>
          <a:p>
            <a:endParaRPr lang="en-US" dirty="0"/>
          </a:p>
        </p:txBody>
      </p:sp>
    </p:spTree>
    <p:extLst>
      <p:ext uri="{BB962C8B-B14F-4D97-AF65-F5344CB8AC3E}">
        <p14:creationId xmlns:p14="http://schemas.microsoft.com/office/powerpoint/2010/main" val="1050739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Shell Scripts</a:t>
            </a:r>
            <a:r>
              <a:rPr lang="en-US" b="1" dirty="0" smtClean="0"/>
              <a:t>:</a:t>
            </a:r>
            <a:endParaRPr lang="en-US" dirty="0"/>
          </a:p>
        </p:txBody>
      </p:sp>
      <p:sp>
        <p:nvSpPr>
          <p:cNvPr id="3" name="Content Placeholder 2"/>
          <p:cNvSpPr>
            <a:spLocks noGrp="1"/>
          </p:cNvSpPr>
          <p:nvPr>
            <p:ph idx="1"/>
          </p:nvPr>
        </p:nvSpPr>
        <p:spPr/>
        <p:txBody>
          <a:bodyPr/>
          <a:lstStyle/>
          <a:p>
            <a:r>
              <a:rPr lang="en-US" dirty="0"/>
              <a:t>The basic concept of a shell script is a list of commands, which are listed in the order of execution. </a:t>
            </a:r>
            <a:endParaRPr lang="en-US" dirty="0" smtClean="0"/>
          </a:p>
          <a:p>
            <a:r>
              <a:rPr lang="en-US" dirty="0" smtClean="0"/>
              <a:t>A </a:t>
            </a:r>
            <a:r>
              <a:rPr lang="en-US" dirty="0"/>
              <a:t>good shell script will have comments, preceded by a pound sign, #, describing the steps</a:t>
            </a:r>
            <a:r>
              <a:rPr lang="en-US" dirty="0" smtClean="0"/>
              <a:t>.</a:t>
            </a:r>
          </a:p>
          <a:p>
            <a:endParaRPr lang="en-US" dirty="0"/>
          </a:p>
        </p:txBody>
      </p:sp>
    </p:spTree>
    <p:extLst>
      <p:ext uri="{BB962C8B-B14F-4D97-AF65-F5344CB8AC3E}">
        <p14:creationId xmlns:p14="http://schemas.microsoft.com/office/powerpoint/2010/main" val="4200435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Script</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Assume we create a test.sh script. Note all the scripts would have </a:t>
            </a:r>
            <a:r>
              <a:rPr lang="en-US" b="1" dirty="0"/>
              <a:t>.</a:t>
            </a:r>
            <a:r>
              <a:rPr lang="en-US" b="1" dirty="0" err="1"/>
              <a:t>sh</a:t>
            </a:r>
            <a:r>
              <a:rPr lang="en-US" dirty="0"/>
              <a:t> extension. </a:t>
            </a:r>
            <a:endParaRPr lang="en-US" dirty="0" smtClean="0"/>
          </a:p>
          <a:p>
            <a:r>
              <a:rPr lang="en-US" dirty="0" smtClean="0"/>
              <a:t>Before </a:t>
            </a:r>
            <a:r>
              <a:rPr lang="en-US" dirty="0"/>
              <a:t>you add anything else to your script, you need to alert the system that a shell script is being started. This is done using the </a:t>
            </a:r>
            <a:r>
              <a:rPr lang="en-US" dirty="0" smtClean="0"/>
              <a:t>shebang construct</a:t>
            </a:r>
            <a:r>
              <a:rPr lang="en-US" dirty="0"/>
              <a:t>. </a:t>
            </a:r>
            <a:endParaRPr lang="en-US" dirty="0" smtClean="0"/>
          </a:p>
          <a:p>
            <a:r>
              <a:rPr lang="en-US" dirty="0" smtClean="0"/>
              <a:t>For </a:t>
            </a:r>
            <a:r>
              <a:rPr lang="en-US" dirty="0"/>
              <a:t>example: #!/</a:t>
            </a:r>
            <a:r>
              <a:rPr lang="en-US" dirty="0" smtClean="0"/>
              <a:t>bin/</a:t>
            </a:r>
            <a:r>
              <a:rPr lang="en-US" dirty="0" err="1" smtClean="0"/>
              <a:t>sh</a:t>
            </a:r>
            <a:endParaRPr lang="en-US" dirty="0" smtClean="0"/>
          </a:p>
          <a:p>
            <a:r>
              <a:rPr lang="en-US" dirty="0"/>
              <a:t>This tells the system that the commands that follow are to be executed by the Bourne shell. </a:t>
            </a:r>
            <a:endParaRPr lang="en-US" dirty="0" smtClean="0"/>
          </a:p>
          <a:p>
            <a:r>
              <a:rPr lang="en-US" i="1" dirty="0" smtClean="0"/>
              <a:t>It's </a:t>
            </a:r>
            <a:r>
              <a:rPr lang="en-US" i="1" dirty="0"/>
              <a:t>called a shebang because the # symbol is called a hash, and the ! symbol is called a bang.</a:t>
            </a:r>
            <a:endParaRPr lang="en-US" dirty="0"/>
          </a:p>
        </p:txBody>
      </p:sp>
    </p:spTree>
    <p:extLst>
      <p:ext uri="{BB962C8B-B14F-4D97-AF65-F5344CB8AC3E}">
        <p14:creationId xmlns:p14="http://schemas.microsoft.com/office/powerpoint/2010/main" val="866478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Variable Names</a:t>
            </a:r>
            <a:r>
              <a:rPr lang="en-US" b="1"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name of a variable can contain only letters ( a to z or A to Z), numbers ( 0 to 9) or the underscore character ( _).</a:t>
            </a:r>
          </a:p>
          <a:p>
            <a:r>
              <a:rPr lang="en-US" dirty="0"/>
              <a:t>By convention, Unix Shell variables would have their names in UPPERCASE.</a:t>
            </a:r>
          </a:p>
          <a:p>
            <a:r>
              <a:rPr lang="en-US" dirty="0"/>
              <a:t>The following examples are valid variable names:</a:t>
            </a:r>
          </a:p>
          <a:p>
            <a:pPr lvl="1"/>
            <a:r>
              <a:rPr lang="en-US" dirty="0"/>
              <a:t>_</a:t>
            </a:r>
            <a:r>
              <a:rPr lang="en-US" dirty="0" smtClean="0"/>
              <a:t>ALI</a:t>
            </a:r>
          </a:p>
          <a:p>
            <a:r>
              <a:rPr lang="en-US" dirty="0" smtClean="0"/>
              <a:t> 	TOKEN_A </a:t>
            </a:r>
          </a:p>
          <a:p>
            <a:pPr lvl="1"/>
            <a:r>
              <a:rPr lang="en-US" dirty="0" smtClean="0"/>
              <a:t>VAR_1 </a:t>
            </a:r>
          </a:p>
          <a:p>
            <a:pPr lvl="1"/>
            <a:r>
              <a:rPr lang="en-US" dirty="0" smtClean="0"/>
              <a:t>VAR_2</a:t>
            </a:r>
          </a:p>
          <a:p>
            <a:r>
              <a:rPr lang="en-US" dirty="0"/>
              <a:t>The reason you cannot use other characters such as !,*, or - is that these characters have a special meaning for the shell.</a:t>
            </a:r>
          </a:p>
        </p:txBody>
      </p:sp>
    </p:spTree>
    <p:extLst>
      <p:ext uri="{BB962C8B-B14F-4D97-AF65-F5344CB8AC3E}">
        <p14:creationId xmlns:p14="http://schemas.microsoft.com/office/powerpoint/2010/main" val="3456114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Defining Variables</a:t>
            </a:r>
            <a:r>
              <a:rPr lang="en-US" b="1" dirty="0" smtClean="0"/>
              <a:t>:</a:t>
            </a:r>
            <a:endParaRPr lang="en-US" dirty="0"/>
          </a:p>
        </p:txBody>
      </p:sp>
      <p:sp>
        <p:nvSpPr>
          <p:cNvPr id="3" name="Content Placeholder 2"/>
          <p:cNvSpPr>
            <a:spLocks noGrp="1"/>
          </p:cNvSpPr>
          <p:nvPr>
            <p:ph idx="1"/>
          </p:nvPr>
        </p:nvSpPr>
        <p:spPr/>
        <p:txBody>
          <a:bodyPr/>
          <a:lstStyle/>
          <a:p>
            <a:r>
              <a:rPr lang="en-US" dirty="0"/>
              <a:t>Variables are defined as follows</a:t>
            </a:r>
            <a:r>
              <a:rPr lang="en-US" dirty="0" smtClean="0"/>
              <a:t>::</a:t>
            </a:r>
          </a:p>
          <a:p>
            <a:pPr lvl="1"/>
            <a:r>
              <a:rPr lang="en-US" dirty="0" err="1" smtClean="0"/>
              <a:t>variable_name</a:t>
            </a:r>
            <a:r>
              <a:rPr lang="en-US" dirty="0" smtClean="0"/>
              <a:t>=</a:t>
            </a:r>
            <a:r>
              <a:rPr lang="en-US" dirty="0" err="1" smtClean="0"/>
              <a:t>variable_valuE</a:t>
            </a:r>
            <a:endParaRPr lang="en-US" dirty="0" smtClean="0"/>
          </a:p>
          <a:p>
            <a:r>
              <a:rPr lang="en-US" b="1" dirty="0"/>
              <a:t>Accessing Values:</a:t>
            </a:r>
          </a:p>
          <a:p>
            <a:pPr lvl="1"/>
            <a:r>
              <a:rPr lang="en-US" dirty="0"/>
              <a:t>To access the value stored in a variable, prefix its name with the dollar sign ( </a:t>
            </a:r>
            <a:r>
              <a:rPr lang="en-US" dirty="0" smtClean="0"/>
              <a:t>$):</a:t>
            </a:r>
          </a:p>
          <a:p>
            <a:pPr lvl="1"/>
            <a:r>
              <a:rPr lang="en-US" dirty="0" smtClean="0"/>
              <a:t>Example:</a:t>
            </a:r>
          </a:p>
          <a:p>
            <a:pPr marL="658368" lvl="2" indent="0">
              <a:buNone/>
            </a:pPr>
            <a:r>
              <a:rPr lang="en-US" dirty="0"/>
              <a:t>#!/bin/</a:t>
            </a:r>
            <a:r>
              <a:rPr lang="en-US" dirty="0" err="1"/>
              <a:t>sh</a:t>
            </a:r>
            <a:r>
              <a:rPr lang="en-US" dirty="0"/>
              <a:t> </a:t>
            </a:r>
            <a:endParaRPr lang="en-US" dirty="0" smtClean="0"/>
          </a:p>
          <a:p>
            <a:pPr marL="658368" lvl="2" indent="0">
              <a:buNone/>
            </a:pPr>
            <a:r>
              <a:rPr lang="en-US" dirty="0" smtClean="0"/>
              <a:t>NAME</a:t>
            </a:r>
            <a:r>
              <a:rPr lang="en-US" dirty="0"/>
              <a:t>="Zara Ali" </a:t>
            </a:r>
            <a:endParaRPr lang="en-US" dirty="0" smtClean="0"/>
          </a:p>
          <a:p>
            <a:pPr marL="658368" lvl="2" indent="0">
              <a:buNone/>
            </a:pPr>
            <a:r>
              <a:rPr lang="en-US" dirty="0" smtClean="0"/>
              <a:t>echo </a:t>
            </a:r>
            <a:r>
              <a:rPr lang="en-US" dirty="0"/>
              <a:t>$NAME</a:t>
            </a:r>
          </a:p>
        </p:txBody>
      </p:sp>
    </p:spTree>
    <p:extLst>
      <p:ext uri="{BB962C8B-B14F-4D97-AF65-F5344CB8AC3E}">
        <p14:creationId xmlns:p14="http://schemas.microsoft.com/office/powerpoint/2010/main" val="415428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Variable Types</a:t>
            </a:r>
            <a:r>
              <a:rPr lang="en-US" b="1"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 a shell is running, three main types of variables are present:</a:t>
            </a:r>
          </a:p>
          <a:p>
            <a:pPr lvl="1"/>
            <a:r>
              <a:rPr lang="en-US" b="1" dirty="0"/>
              <a:t>Local Variables:</a:t>
            </a:r>
            <a:r>
              <a:rPr lang="en-US" dirty="0"/>
              <a:t> A local variable is a variable that is present within the current instance of the shell. It is not available to programs that are started by the shell. They are set at command prompt.</a:t>
            </a:r>
          </a:p>
          <a:p>
            <a:pPr lvl="1"/>
            <a:r>
              <a:rPr lang="en-US" b="1" dirty="0"/>
              <a:t>Environment Variables:</a:t>
            </a:r>
            <a:r>
              <a:rPr lang="en-US" dirty="0"/>
              <a:t> An environment variable is a variable that is available to any child process of the shell. Some programs need environment variables in order to function correctly. Usually a shell script defines only those environment variables that are needed by the programs that it runs.</a:t>
            </a:r>
          </a:p>
          <a:p>
            <a:pPr lvl="1"/>
            <a:r>
              <a:rPr lang="en-US" b="1" dirty="0"/>
              <a:t>Shell Variables:</a:t>
            </a:r>
            <a:r>
              <a:rPr lang="en-US" dirty="0"/>
              <a:t> A shell variable is a special variable that is set by the shell and is required by the shell in order to function correctly. Some of these variables are environment variables whereas others are local variables.</a:t>
            </a:r>
          </a:p>
          <a:p>
            <a:endParaRPr lang="en-US" dirty="0"/>
          </a:p>
        </p:txBody>
      </p:sp>
    </p:spTree>
    <p:extLst>
      <p:ext uri="{BB962C8B-B14F-4D97-AF65-F5344CB8AC3E}">
        <p14:creationId xmlns:p14="http://schemas.microsoft.com/office/powerpoint/2010/main" val="866502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0969608"/>
              </p:ext>
            </p:extLst>
          </p:nvPr>
        </p:nvGraphicFramePr>
        <p:xfrm>
          <a:off x="1143000" y="1295400"/>
          <a:ext cx="7696200" cy="5372100"/>
        </p:xfrm>
        <a:graphic>
          <a:graphicData uri="http://schemas.openxmlformats.org/drawingml/2006/table">
            <a:tbl>
              <a:tblPr>
                <a:tableStyleId>{69C7853C-536D-4A76-A0AE-DD22124D55A5}</a:tableStyleId>
              </a:tblPr>
              <a:tblGrid>
                <a:gridCol w="1154431"/>
                <a:gridCol w="6541769"/>
              </a:tblGrid>
              <a:tr h="366889">
                <a:tc>
                  <a:txBody>
                    <a:bodyPr/>
                    <a:lstStyle/>
                    <a:p>
                      <a:r>
                        <a:rPr lang="en-US" sz="2000">
                          <a:effectLst/>
                        </a:rPr>
                        <a:t>Variable</a:t>
                      </a:r>
                    </a:p>
                  </a:txBody>
                  <a:tcPr marL="88900" marR="88900" marT="44450" marB="44450" anchor="ctr"/>
                </a:tc>
                <a:tc>
                  <a:txBody>
                    <a:bodyPr/>
                    <a:lstStyle/>
                    <a:p>
                      <a:r>
                        <a:rPr lang="en-US" sz="2000">
                          <a:effectLst/>
                        </a:rPr>
                        <a:t>Description</a:t>
                      </a:r>
                    </a:p>
                  </a:txBody>
                  <a:tcPr marL="88900" marR="88900" marT="44450" marB="44450" anchor="ctr"/>
                </a:tc>
              </a:tr>
              <a:tr h="366889">
                <a:tc>
                  <a:txBody>
                    <a:bodyPr/>
                    <a:lstStyle/>
                    <a:p>
                      <a:r>
                        <a:rPr lang="en-US" sz="2000"/>
                        <a:t>$0</a:t>
                      </a:r>
                    </a:p>
                  </a:txBody>
                  <a:tcPr marL="88900" marR="88900" marT="44450" marB="44450" anchor="ctr"/>
                </a:tc>
                <a:tc>
                  <a:txBody>
                    <a:bodyPr/>
                    <a:lstStyle/>
                    <a:p>
                      <a:r>
                        <a:rPr lang="en-US" sz="2000"/>
                        <a:t>The filename of the current script.</a:t>
                      </a:r>
                    </a:p>
                  </a:txBody>
                  <a:tcPr marL="88900" marR="88900" marT="44450" marB="44450" anchor="ctr"/>
                </a:tc>
              </a:tr>
              <a:tr h="1192389">
                <a:tc>
                  <a:txBody>
                    <a:bodyPr/>
                    <a:lstStyle/>
                    <a:p>
                      <a:r>
                        <a:rPr lang="en-US" sz="2000"/>
                        <a:t>$n</a:t>
                      </a:r>
                    </a:p>
                  </a:txBody>
                  <a:tcPr marL="88900" marR="88900" marT="44450" marB="44450" anchor="ctr"/>
                </a:tc>
                <a:tc>
                  <a:txBody>
                    <a:bodyPr/>
                    <a:lstStyle/>
                    <a:p>
                      <a:r>
                        <a:rPr lang="en-US" sz="2000"/>
                        <a:t>These variables correspond to the arguments with which a script was invoked. Here n is a positive decimal number corresponding to the position of an argument (the first argument is $1, the second argument is $2, and so on).</a:t>
                      </a:r>
                    </a:p>
                  </a:txBody>
                  <a:tcPr marL="88900" marR="88900" marT="44450" marB="44450" anchor="ctr"/>
                </a:tc>
              </a:tr>
              <a:tr h="366889">
                <a:tc>
                  <a:txBody>
                    <a:bodyPr/>
                    <a:lstStyle/>
                    <a:p>
                      <a:r>
                        <a:rPr lang="en-US" sz="2000"/>
                        <a:t>$#</a:t>
                      </a:r>
                    </a:p>
                  </a:txBody>
                  <a:tcPr marL="88900" marR="88900" marT="44450" marB="44450" anchor="ctr"/>
                </a:tc>
                <a:tc>
                  <a:txBody>
                    <a:bodyPr/>
                    <a:lstStyle/>
                    <a:p>
                      <a:r>
                        <a:rPr lang="en-US" sz="2000"/>
                        <a:t>The number of arguments supplied to a script.</a:t>
                      </a:r>
                    </a:p>
                  </a:txBody>
                  <a:tcPr marL="88900" marR="88900" marT="44450" marB="44450" anchor="ctr"/>
                </a:tc>
              </a:tr>
              <a:tr h="642056">
                <a:tc>
                  <a:txBody>
                    <a:bodyPr/>
                    <a:lstStyle/>
                    <a:p>
                      <a:r>
                        <a:rPr lang="en-US" sz="2000"/>
                        <a:t>$*</a:t>
                      </a:r>
                    </a:p>
                  </a:txBody>
                  <a:tcPr marL="88900" marR="88900" marT="44450" marB="44450" anchor="ctr"/>
                </a:tc>
                <a:tc>
                  <a:txBody>
                    <a:bodyPr/>
                    <a:lstStyle/>
                    <a:p>
                      <a:r>
                        <a:rPr lang="en-US" sz="2000"/>
                        <a:t>All the arguments are double quoted. If a script receives two arguments, $* is equivalent to $1 $2.</a:t>
                      </a:r>
                    </a:p>
                  </a:txBody>
                  <a:tcPr marL="88900" marR="88900" marT="44450" marB="44450" anchor="ctr"/>
                </a:tc>
              </a:tr>
              <a:tr h="642056">
                <a:tc>
                  <a:txBody>
                    <a:bodyPr/>
                    <a:lstStyle/>
                    <a:p>
                      <a:r>
                        <a:rPr lang="en-US" sz="2000"/>
                        <a:t>$@</a:t>
                      </a:r>
                    </a:p>
                  </a:txBody>
                  <a:tcPr marL="88900" marR="88900" marT="44450" marB="44450" anchor="ctr"/>
                </a:tc>
                <a:tc>
                  <a:txBody>
                    <a:bodyPr/>
                    <a:lstStyle/>
                    <a:p>
                      <a:r>
                        <a:rPr lang="en-US" sz="2000"/>
                        <a:t>All the arguments are individually double quoted. If a script receives two arguments, $@ is equivalent to $1 $2.</a:t>
                      </a:r>
                    </a:p>
                  </a:txBody>
                  <a:tcPr marL="88900" marR="88900" marT="44450" marB="44450" anchor="ctr"/>
                </a:tc>
              </a:tr>
              <a:tr h="366889">
                <a:tc>
                  <a:txBody>
                    <a:bodyPr/>
                    <a:lstStyle/>
                    <a:p>
                      <a:r>
                        <a:rPr lang="en-US" sz="2000"/>
                        <a:t>$?</a:t>
                      </a:r>
                    </a:p>
                  </a:txBody>
                  <a:tcPr marL="88900" marR="88900" marT="44450" marB="44450" anchor="ctr"/>
                </a:tc>
                <a:tc>
                  <a:txBody>
                    <a:bodyPr/>
                    <a:lstStyle/>
                    <a:p>
                      <a:r>
                        <a:rPr lang="en-US" sz="2000"/>
                        <a:t>The exit status of the last command executed.</a:t>
                      </a:r>
                    </a:p>
                  </a:txBody>
                  <a:tcPr marL="88900" marR="88900" marT="44450" marB="44450" anchor="ctr"/>
                </a:tc>
              </a:tr>
              <a:tr h="642056">
                <a:tc>
                  <a:txBody>
                    <a:bodyPr/>
                    <a:lstStyle/>
                    <a:p>
                      <a:r>
                        <a:rPr lang="en-US" sz="2000"/>
                        <a:t>$$</a:t>
                      </a:r>
                    </a:p>
                  </a:txBody>
                  <a:tcPr marL="88900" marR="88900" marT="44450" marB="44450" anchor="ctr"/>
                </a:tc>
                <a:tc>
                  <a:txBody>
                    <a:bodyPr/>
                    <a:lstStyle/>
                    <a:p>
                      <a:r>
                        <a:rPr lang="en-US" sz="2000"/>
                        <a:t>The process number of the current shell. For shell scripts, this is the process ID under which they are executing.</a:t>
                      </a:r>
                    </a:p>
                  </a:txBody>
                  <a:tcPr marL="88900" marR="88900" marT="44450" marB="44450" anchor="ctr"/>
                </a:tc>
              </a:tr>
              <a:tr h="366889">
                <a:tc>
                  <a:txBody>
                    <a:bodyPr/>
                    <a:lstStyle/>
                    <a:p>
                      <a:r>
                        <a:rPr lang="en-US" sz="2000"/>
                        <a:t>$!</a:t>
                      </a:r>
                    </a:p>
                  </a:txBody>
                  <a:tcPr marL="88900" marR="88900" marT="44450" marB="44450" anchor="ctr"/>
                </a:tc>
                <a:tc>
                  <a:txBody>
                    <a:bodyPr/>
                    <a:lstStyle/>
                    <a:p>
                      <a:r>
                        <a:rPr lang="en-US" sz="2000" dirty="0"/>
                        <a:t>The process number of the last background command.</a:t>
                      </a:r>
                    </a:p>
                  </a:txBody>
                  <a:tcPr marL="88900" marR="88900" marT="44450" marB="44450" anchor="ctr"/>
                </a:tc>
              </a:tr>
            </a:tbl>
          </a:graphicData>
        </a:graphic>
      </p:graphicFrame>
    </p:spTree>
    <p:extLst>
      <p:ext uri="{BB962C8B-B14F-4D97-AF65-F5344CB8AC3E}">
        <p14:creationId xmlns:p14="http://schemas.microsoft.com/office/powerpoint/2010/main" val="1670610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Command-Line Arguments</a:t>
            </a:r>
            <a:r>
              <a:rPr lang="en-US" b="1"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command-line arguments $1, $2, $3,...$9 are positional parameters, with $0 pointing to the actual command, program, shell script, or function and $1, $2, $3, ...$9 as the arguments to the command</a:t>
            </a:r>
            <a:r>
              <a:rPr lang="en-US" dirty="0" smtClean="0"/>
              <a:t>.</a:t>
            </a:r>
          </a:p>
          <a:p>
            <a:r>
              <a:rPr lang="en-US" dirty="0"/>
              <a:t>#!/bin/</a:t>
            </a:r>
            <a:r>
              <a:rPr lang="en-US" dirty="0" err="1"/>
              <a:t>sh</a:t>
            </a:r>
            <a:r>
              <a:rPr lang="en-US" dirty="0"/>
              <a:t> </a:t>
            </a:r>
            <a:endParaRPr lang="en-US" dirty="0" smtClean="0"/>
          </a:p>
          <a:p>
            <a:r>
              <a:rPr lang="en-US" dirty="0" smtClean="0"/>
              <a:t>echo </a:t>
            </a:r>
            <a:r>
              <a:rPr lang="en-US" dirty="0"/>
              <a:t>"File Name: $0" </a:t>
            </a:r>
            <a:endParaRPr lang="en-US" dirty="0" smtClean="0"/>
          </a:p>
          <a:p>
            <a:r>
              <a:rPr lang="en-US" dirty="0" smtClean="0"/>
              <a:t>echo </a:t>
            </a:r>
            <a:r>
              <a:rPr lang="en-US" dirty="0"/>
              <a:t>"First Parameter : $1" </a:t>
            </a:r>
            <a:endParaRPr lang="en-US" dirty="0" smtClean="0"/>
          </a:p>
          <a:p>
            <a:r>
              <a:rPr lang="en-US" dirty="0" smtClean="0"/>
              <a:t>echo </a:t>
            </a:r>
            <a:r>
              <a:rPr lang="en-US" dirty="0"/>
              <a:t>"First Parameter : $2" </a:t>
            </a:r>
            <a:endParaRPr lang="en-US" dirty="0" smtClean="0"/>
          </a:p>
          <a:p>
            <a:r>
              <a:rPr lang="en-US" dirty="0" smtClean="0"/>
              <a:t>echo </a:t>
            </a:r>
            <a:r>
              <a:rPr lang="en-US" dirty="0"/>
              <a:t>"Quoted Values: $@" </a:t>
            </a:r>
            <a:endParaRPr lang="en-US" dirty="0" smtClean="0"/>
          </a:p>
          <a:p>
            <a:r>
              <a:rPr lang="en-US" dirty="0" smtClean="0"/>
              <a:t>echo </a:t>
            </a:r>
            <a:r>
              <a:rPr lang="en-US" dirty="0"/>
              <a:t>"Quoted Values: $*" </a:t>
            </a:r>
            <a:endParaRPr lang="en-US" dirty="0" smtClean="0"/>
          </a:p>
          <a:p>
            <a:r>
              <a:rPr lang="en-US" dirty="0" smtClean="0"/>
              <a:t>echo </a:t>
            </a:r>
            <a:r>
              <a:rPr lang="en-US" dirty="0"/>
              <a:t>"Total Number of Parameters : $#"</a:t>
            </a:r>
          </a:p>
        </p:txBody>
      </p:sp>
    </p:spTree>
    <p:extLst>
      <p:ext uri="{BB962C8B-B14F-4D97-AF65-F5344CB8AC3E}">
        <p14:creationId xmlns:p14="http://schemas.microsoft.com/office/powerpoint/2010/main" val="1240960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Unix - Using Shell </a:t>
            </a:r>
            <a:r>
              <a:rPr lang="en-US" b="1" dirty="0" smtClean="0"/>
              <a:t>Arrays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Defining Array Values:</a:t>
            </a:r>
          </a:p>
          <a:p>
            <a:pPr lvl="1"/>
            <a:r>
              <a:rPr lang="en-US" dirty="0"/>
              <a:t>the simplest method of creating an array variable is to assign a value to one of its indices</a:t>
            </a:r>
            <a:r>
              <a:rPr lang="en-US" dirty="0" smtClean="0"/>
              <a:t>.</a:t>
            </a:r>
          </a:p>
          <a:p>
            <a:pPr lvl="1"/>
            <a:r>
              <a:rPr lang="en-US" dirty="0" smtClean="0"/>
              <a:t> </a:t>
            </a:r>
            <a:r>
              <a:rPr lang="en-US" dirty="0"/>
              <a:t>This is expressed as follows: </a:t>
            </a:r>
            <a:r>
              <a:rPr lang="en-US" dirty="0" err="1"/>
              <a:t>array_name</a:t>
            </a:r>
            <a:r>
              <a:rPr lang="en-US" dirty="0"/>
              <a:t>[index]=</a:t>
            </a:r>
            <a:r>
              <a:rPr lang="en-US" dirty="0" smtClean="0"/>
              <a:t>value</a:t>
            </a:r>
          </a:p>
          <a:p>
            <a:r>
              <a:rPr lang="en-US" b="1" dirty="0"/>
              <a:t>Accessing Array Values:</a:t>
            </a:r>
          </a:p>
          <a:p>
            <a:pPr lvl="1"/>
            <a:r>
              <a:rPr lang="en-US" dirty="0"/>
              <a:t>After you have set any array variable, you access it as follows: ${</a:t>
            </a:r>
            <a:r>
              <a:rPr lang="en-US" dirty="0" err="1"/>
              <a:t>array_name</a:t>
            </a:r>
            <a:r>
              <a:rPr lang="en-US" dirty="0"/>
              <a:t>[index</a:t>
            </a:r>
            <a:r>
              <a:rPr lang="en-US" dirty="0" smtClean="0"/>
              <a:t>]}</a:t>
            </a:r>
          </a:p>
          <a:p>
            <a:pPr lvl="1"/>
            <a:r>
              <a:rPr lang="en-US" dirty="0"/>
              <a:t>You can access all the items in an array in one of the following ways</a:t>
            </a:r>
            <a:r>
              <a:rPr lang="en-US" dirty="0" smtClean="0"/>
              <a:t>:	</a:t>
            </a:r>
          </a:p>
          <a:p>
            <a:pPr lvl="2"/>
            <a:r>
              <a:rPr lang="en-US" dirty="0"/>
              <a:t>${</a:t>
            </a:r>
            <a:r>
              <a:rPr lang="en-US" dirty="0" err="1"/>
              <a:t>array_name</a:t>
            </a:r>
            <a:r>
              <a:rPr lang="en-US" dirty="0"/>
              <a:t>[*]} </a:t>
            </a:r>
            <a:endParaRPr lang="en-US" dirty="0" smtClean="0"/>
          </a:p>
          <a:p>
            <a:pPr lvl="2"/>
            <a:r>
              <a:rPr lang="en-US" dirty="0" smtClean="0"/>
              <a:t>${</a:t>
            </a:r>
            <a:r>
              <a:rPr lang="en-US" dirty="0" err="1"/>
              <a:t>array_name</a:t>
            </a:r>
            <a:r>
              <a:rPr lang="en-US" dirty="0"/>
              <a:t>[@]}</a:t>
            </a:r>
          </a:p>
        </p:txBody>
      </p:sp>
    </p:spTree>
    <p:extLst>
      <p:ext uri="{BB962C8B-B14F-4D97-AF65-F5344CB8AC3E}">
        <p14:creationId xmlns:p14="http://schemas.microsoft.com/office/powerpoint/2010/main" val="1288430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Unix - Shell Basic </a:t>
            </a:r>
            <a:r>
              <a:rPr lang="en-US" b="1" dirty="0" smtClean="0"/>
              <a:t>Operators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Arithmetic Operators.</a:t>
            </a:r>
          </a:p>
          <a:p>
            <a:r>
              <a:rPr lang="en-US" dirty="0"/>
              <a:t>Relational Operators.</a:t>
            </a:r>
          </a:p>
          <a:p>
            <a:r>
              <a:rPr lang="en-US" dirty="0"/>
              <a:t>Boolean Operators.</a:t>
            </a:r>
          </a:p>
          <a:p>
            <a:r>
              <a:rPr lang="en-US" dirty="0"/>
              <a:t>String Operators.</a:t>
            </a:r>
          </a:p>
          <a:p>
            <a:r>
              <a:rPr lang="en-US" dirty="0"/>
              <a:t>File Test Operators.</a:t>
            </a:r>
          </a:p>
          <a:p>
            <a:r>
              <a:rPr lang="en-US" dirty="0"/>
              <a:t>There are following points to note down:</a:t>
            </a:r>
          </a:p>
          <a:p>
            <a:pPr lvl="1"/>
            <a:r>
              <a:rPr lang="en-US" dirty="0"/>
              <a:t>There must be spaces between operators and expressions for example 2+2 is not correct, where as it should be written as 2 + 2.</a:t>
            </a:r>
          </a:p>
          <a:p>
            <a:pPr lvl="1"/>
            <a:r>
              <a:rPr lang="en-US" dirty="0"/>
              <a:t>Complete expression should be enclosed between </a:t>
            </a:r>
            <a:r>
              <a:rPr lang="en-US" b="1" dirty="0"/>
              <a:t>``</a:t>
            </a:r>
            <a:r>
              <a:rPr lang="en-US" dirty="0"/>
              <a:t>, called inverted commas</a:t>
            </a:r>
            <a:r>
              <a:rPr lang="en-US" dirty="0" smtClean="0"/>
              <a:t>.</a:t>
            </a:r>
          </a:p>
          <a:p>
            <a:pPr lvl="1"/>
            <a:r>
              <a:rPr lang="en-US" dirty="0" smtClean="0"/>
              <a:t>Use </a:t>
            </a:r>
            <a:r>
              <a:rPr lang="en-US" dirty="0" err="1" smtClean="0"/>
              <a:t>expr</a:t>
            </a:r>
            <a:r>
              <a:rPr lang="en-US" dirty="0" smtClean="0"/>
              <a:t> command for operations</a:t>
            </a:r>
            <a:endParaRPr lang="en-US" dirty="0"/>
          </a:p>
          <a:p>
            <a:endParaRPr lang="en-US" dirty="0"/>
          </a:p>
        </p:txBody>
      </p:sp>
    </p:spTree>
    <p:extLst>
      <p:ext uri="{BB962C8B-B14F-4D97-AF65-F5344CB8AC3E}">
        <p14:creationId xmlns:p14="http://schemas.microsoft.com/office/powerpoint/2010/main" val="322844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Unix-File Management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All data in UNIX is organized into files. All files are organized into directories. </a:t>
            </a:r>
            <a:endParaRPr lang="en-US" dirty="0" smtClean="0"/>
          </a:p>
          <a:p>
            <a:r>
              <a:rPr lang="en-US" dirty="0" smtClean="0"/>
              <a:t>These </a:t>
            </a:r>
            <a:r>
              <a:rPr lang="en-US" dirty="0"/>
              <a:t>directories are organized into a tree-like structure called the </a:t>
            </a:r>
            <a:r>
              <a:rPr lang="en-US" dirty="0" err="1"/>
              <a:t>filesystem</a:t>
            </a:r>
            <a:r>
              <a:rPr lang="en-US" dirty="0" smtClean="0"/>
              <a:t>.</a:t>
            </a:r>
          </a:p>
          <a:p>
            <a:r>
              <a:rPr lang="en-US" dirty="0"/>
              <a:t>In UNIX there are three basic types of files:</a:t>
            </a:r>
          </a:p>
          <a:p>
            <a:pPr lvl="1"/>
            <a:r>
              <a:rPr lang="en-US" b="1" dirty="0"/>
              <a:t>Ordinary Files:</a:t>
            </a:r>
            <a:r>
              <a:rPr lang="en-US" dirty="0"/>
              <a:t> An ordinary file is a file on the system that contains data, text, or program instructions. In this tutorial, you look at working with ordinary files.</a:t>
            </a:r>
          </a:p>
          <a:p>
            <a:pPr lvl="1"/>
            <a:r>
              <a:rPr lang="en-US" b="1" dirty="0"/>
              <a:t>Directories:</a:t>
            </a:r>
            <a:r>
              <a:rPr lang="en-US" dirty="0"/>
              <a:t> Directories store both special and ordinary files. For users familiar with Windows or Mac OS, UNIX directories are equivalent to folders.</a:t>
            </a:r>
          </a:p>
          <a:p>
            <a:pPr lvl="1"/>
            <a:r>
              <a:rPr lang="en-US" b="1" dirty="0"/>
              <a:t>Special Files:</a:t>
            </a:r>
            <a:r>
              <a:rPr lang="en-US" dirty="0"/>
              <a:t> Some special files provide access to hardware such as hard drives, CD-ROM drives, modems, and Ethernet adapters. Other special files are similar to aliases or shortcuts and enable you to access a single file using different names.</a:t>
            </a:r>
          </a:p>
          <a:p>
            <a:endParaRPr lang="en-US" dirty="0"/>
          </a:p>
        </p:txBody>
      </p:sp>
    </p:spTree>
    <p:extLst>
      <p:ext uri="{BB962C8B-B14F-4D97-AF65-F5344CB8AC3E}">
        <p14:creationId xmlns:p14="http://schemas.microsoft.com/office/powerpoint/2010/main" val="267312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Arithmetic Operators</a:t>
            </a:r>
            <a:r>
              <a:rPr lang="en-US" b="1" dirty="0" smtClean="0"/>
              <a: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79909060"/>
              </p:ext>
            </p:extLst>
          </p:nvPr>
        </p:nvGraphicFramePr>
        <p:xfrm>
          <a:off x="228598" y="1447802"/>
          <a:ext cx="8686801" cy="5268100"/>
        </p:xfrm>
        <a:graphic>
          <a:graphicData uri="http://schemas.openxmlformats.org/drawingml/2006/table">
            <a:tbl>
              <a:tblPr firstRow="1" firstCol="1" bandRow="1">
                <a:tableStyleId>{5C22544A-7EE6-4342-B048-85BDC9FD1C3A}</a:tableStyleId>
              </a:tblPr>
              <a:tblGrid>
                <a:gridCol w="1089160"/>
                <a:gridCol w="4972713"/>
                <a:gridCol w="2624928"/>
              </a:tblGrid>
              <a:tr h="334883">
                <a:tc>
                  <a:txBody>
                    <a:bodyPr/>
                    <a:lstStyle/>
                    <a:p>
                      <a:pPr marL="0" marR="0" algn="ctr">
                        <a:lnSpc>
                          <a:spcPct val="115000"/>
                        </a:lnSpc>
                        <a:spcBef>
                          <a:spcPts val="0"/>
                        </a:spcBef>
                        <a:spcAft>
                          <a:spcPts val="0"/>
                        </a:spcAft>
                      </a:pPr>
                      <a:r>
                        <a:rPr lang="en-US" sz="1800">
                          <a:effectLst/>
                        </a:rPr>
                        <a:t>Operator</a:t>
                      </a:r>
                      <a:endParaRPr lang="en-US" sz="18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a:effectLst/>
                        </a:rPr>
                        <a:t>Description</a:t>
                      </a:r>
                      <a:endParaRPr lang="en-US" sz="18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a:effectLst/>
                        </a:rPr>
                        <a:t>Example</a:t>
                      </a:r>
                      <a:endParaRPr lang="en-US" sz="1800">
                        <a:effectLst/>
                        <a:latin typeface="Calibri"/>
                        <a:ea typeface="Calibri"/>
                        <a:cs typeface="Times New Roman"/>
                      </a:endParaRPr>
                    </a:p>
                  </a:txBody>
                  <a:tcPr marL="9525" marR="9525" marT="9525" marB="9525" anchor="ctr"/>
                </a:tc>
              </a:tr>
              <a:tr h="334883">
                <a:tc>
                  <a:txBody>
                    <a:bodyPr/>
                    <a:lstStyle/>
                    <a:p>
                      <a:pPr marL="0" marR="0">
                        <a:lnSpc>
                          <a:spcPct val="115000"/>
                        </a:lnSpc>
                        <a:spcBef>
                          <a:spcPts val="0"/>
                        </a:spcBef>
                        <a:spcAft>
                          <a:spcPts val="0"/>
                        </a:spcAft>
                      </a:pPr>
                      <a:r>
                        <a:rPr lang="en-US" sz="1800">
                          <a:effectLst/>
                        </a:rPr>
                        <a:t>+</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Addition - Adds values on either side of the operator</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`expr $a + $b` will give 30</a:t>
                      </a:r>
                      <a:endParaRPr lang="en-US" sz="1800">
                        <a:effectLst/>
                        <a:latin typeface="Calibri"/>
                        <a:ea typeface="Calibri"/>
                        <a:cs typeface="Times New Roman"/>
                      </a:endParaRPr>
                    </a:p>
                  </a:txBody>
                  <a:tcPr marL="9525" marR="9525" marT="9525" marB="9525" anchor="ctr"/>
                </a:tc>
              </a:tr>
              <a:tr h="658058">
                <a:tc>
                  <a:txBody>
                    <a:bodyPr/>
                    <a:lstStyle/>
                    <a:p>
                      <a:pPr marL="0" marR="0">
                        <a:lnSpc>
                          <a:spcPct val="115000"/>
                        </a:lnSpc>
                        <a:spcBef>
                          <a:spcPts val="0"/>
                        </a:spcBef>
                        <a:spcAft>
                          <a:spcPts val="0"/>
                        </a:spcAft>
                      </a:pPr>
                      <a:r>
                        <a:rPr lang="en-US" sz="1800">
                          <a:effectLst/>
                        </a:rPr>
                        <a:t>-</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Subtraction - Subtracts right hand operand from left hand operand</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`expr $a - $b` will give -10</a:t>
                      </a:r>
                      <a:endParaRPr lang="en-US" sz="1800">
                        <a:effectLst/>
                        <a:latin typeface="Calibri"/>
                        <a:ea typeface="Calibri"/>
                        <a:cs typeface="Times New Roman"/>
                      </a:endParaRPr>
                    </a:p>
                  </a:txBody>
                  <a:tcPr marL="9525" marR="9525" marT="9525" marB="9525" anchor="ctr"/>
                </a:tc>
              </a:tr>
              <a:tr h="658058">
                <a:tc>
                  <a:txBody>
                    <a:bodyPr/>
                    <a:lstStyle/>
                    <a:p>
                      <a:pPr marL="0" marR="0">
                        <a:lnSpc>
                          <a:spcPct val="115000"/>
                        </a:lnSpc>
                        <a:spcBef>
                          <a:spcPts val="0"/>
                        </a:spcBef>
                        <a:spcAft>
                          <a:spcPts val="0"/>
                        </a:spcAft>
                      </a:pPr>
                      <a:r>
                        <a:rPr lang="en-US" sz="1800">
                          <a:effectLst/>
                        </a:rPr>
                        <a:t>*</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Multiplication - Multiplies values on either side of the operator</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`expr $a \* $b` will give 200</a:t>
                      </a:r>
                      <a:endParaRPr lang="en-US" sz="1800">
                        <a:effectLst/>
                        <a:latin typeface="Calibri"/>
                        <a:ea typeface="Calibri"/>
                        <a:cs typeface="Times New Roman"/>
                      </a:endParaRPr>
                    </a:p>
                  </a:txBody>
                  <a:tcPr marL="9525" marR="9525" marT="9525" marB="9525" anchor="ctr"/>
                </a:tc>
              </a:tr>
              <a:tr h="334883">
                <a:tc>
                  <a:txBody>
                    <a:bodyPr/>
                    <a:lstStyle/>
                    <a:p>
                      <a:pPr marL="0" marR="0">
                        <a:lnSpc>
                          <a:spcPct val="115000"/>
                        </a:lnSpc>
                        <a:spcBef>
                          <a:spcPts val="0"/>
                        </a:spcBef>
                        <a:spcAft>
                          <a:spcPts val="0"/>
                        </a:spcAft>
                      </a:pPr>
                      <a:r>
                        <a:rPr lang="en-US" sz="1800">
                          <a:effectLst/>
                        </a:rPr>
                        <a:t>/</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Division - Divides left hand operand by right hand operand</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`expr $b / $a` will give 2</a:t>
                      </a:r>
                      <a:endParaRPr lang="en-US" sz="1800">
                        <a:effectLst/>
                        <a:latin typeface="Calibri"/>
                        <a:ea typeface="Calibri"/>
                        <a:cs typeface="Times New Roman"/>
                      </a:endParaRPr>
                    </a:p>
                  </a:txBody>
                  <a:tcPr marL="9525" marR="9525" marT="9525" marB="9525" anchor="ctr"/>
                </a:tc>
              </a:tr>
              <a:tr h="658058">
                <a:tc>
                  <a:txBody>
                    <a:bodyPr/>
                    <a:lstStyle/>
                    <a:p>
                      <a:pPr marL="0" marR="0">
                        <a:lnSpc>
                          <a:spcPct val="115000"/>
                        </a:lnSpc>
                        <a:spcBef>
                          <a:spcPts val="0"/>
                        </a:spcBef>
                        <a:spcAft>
                          <a:spcPts val="0"/>
                        </a:spcAft>
                      </a:pPr>
                      <a:r>
                        <a:rPr lang="en-US" sz="1800">
                          <a:effectLst/>
                        </a:rPr>
                        <a:t>%</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Modulus - Divides left hand operand by right hand operand and returns remainder</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`expr $b % $a` will give 0</a:t>
                      </a:r>
                      <a:endParaRPr lang="en-US" sz="1800">
                        <a:effectLst/>
                        <a:latin typeface="Calibri"/>
                        <a:ea typeface="Calibri"/>
                        <a:cs typeface="Times New Roman"/>
                      </a:endParaRPr>
                    </a:p>
                  </a:txBody>
                  <a:tcPr marL="9525" marR="9525" marT="9525" marB="9525" anchor="ctr"/>
                </a:tc>
              </a:tr>
              <a:tr h="658058">
                <a:tc>
                  <a:txBody>
                    <a:bodyPr/>
                    <a:lstStyle/>
                    <a:p>
                      <a:pPr marL="0" marR="0">
                        <a:lnSpc>
                          <a:spcPct val="115000"/>
                        </a:lnSpc>
                        <a:spcBef>
                          <a:spcPts val="0"/>
                        </a:spcBef>
                        <a:spcAft>
                          <a:spcPts val="0"/>
                        </a:spcAft>
                      </a:pPr>
                      <a:r>
                        <a:rPr lang="en-US" sz="1800">
                          <a:effectLst/>
                        </a:rPr>
                        <a:t>=</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Assignment - Assign right operand in left operand</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a=$b would assign value of b into a</a:t>
                      </a:r>
                      <a:endParaRPr lang="en-US" sz="1800">
                        <a:effectLst/>
                        <a:latin typeface="Calibri"/>
                        <a:ea typeface="Calibri"/>
                        <a:cs typeface="Times New Roman"/>
                      </a:endParaRPr>
                    </a:p>
                  </a:txBody>
                  <a:tcPr marL="9525" marR="9525" marT="9525" marB="9525" anchor="ctr"/>
                </a:tc>
              </a:tr>
              <a:tr h="658058">
                <a:tc>
                  <a:txBody>
                    <a:bodyPr/>
                    <a:lstStyle/>
                    <a:p>
                      <a:pPr marL="0" marR="0">
                        <a:lnSpc>
                          <a:spcPct val="115000"/>
                        </a:lnSpc>
                        <a:spcBef>
                          <a:spcPts val="0"/>
                        </a:spcBef>
                        <a:spcAft>
                          <a:spcPts val="0"/>
                        </a:spcAft>
                      </a:pPr>
                      <a:r>
                        <a:rPr lang="en-US" sz="1800">
                          <a:effectLst/>
                        </a:rPr>
                        <a:t>==</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Equality - Compares two numbers, if both are same then returns true.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 $a == $b ] would return false.</a:t>
                      </a:r>
                      <a:endParaRPr lang="en-US" sz="1800">
                        <a:effectLst/>
                        <a:latin typeface="Calibri"/>
                        <a:ea typeface="Calibri"/>
                        <a:cs typeface="Times New Roman"/>
                      </a:endParaRPr>
                    </a:p>
                  </a:txBody>
                  <a:tcPr marL="9525" marR="9525" marT="9525" marB="9525" anchor="ctr"/>
                </a:tc>
              </a:tr>
              <a:tr h="658058">
                <a:tc>
                  <a:txBody>
                    <a:bodyPr/>
                    <a:lstStyle/>
                    <a:p>
                      <a:pPr marL="0" marR="0">
                        <a:lnSpc>
                          <a:spcPct val="115000"/>
                        </a:lnSpc>
                        <a:spcBef>
                          <a:spcPts val="0"/>
                        </a:spcBef>
                        <a:spcAft>
                          <a:spcPts val="0"/>
                        </a:spcAft>
                      </a:pPr>
                      <a:r>
                        <a:rPr lang="en-US" sz="1800">
                          <a:effectLst/>
                        </a:rPr>
                        <a:t>!=</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Not Equality - Compares two numbers, if both are different then returns true.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 $a != $b ] would return true.</a:t>
                      </a:r>
                      <a:endParaRPr lang="en-US" sz="18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655529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498080" cy="1143000"/>
          </a:xfrm>
        </p:spPr>
        <p:txBody>
          <a:bodyPr>
            <a:normAutofit/>
          </a:bodyPr>
          <a:lstStyle/>
          <a:p>
            <a:r>
              <a:rPr lang="en-US" b="1" dirty="0"/>
              <a:t>Relational Operators</a:t>
            </a:r>
            <a:r>
              <a:rPr lang="en-US" b="1" dirty="0" smtClean="0"/>
              <a:t>:</a:t>
            </a:r>
            <a:endParaRPr lang="en-US" dirty="0"/>
          </a:p>
        </p:txBody>
      </p:sp>
      <p:sp>
        <p:nvSpPr>
          <p:cNvPr id="3" name="Content Placeholder 2"/>
          <p:cNvSpPr>
            <a:spLocks noGrp="1"/>
          </p:cNvSpPr>
          <p:nvPr>
            <p:ph idx="1"/>
          </p:nvPr>
        </p:nvSpPr>
        <p:spPr>
          <a:xfrm>
            <a:off x="1143000" y="1143000"/>
            <a:ext cx="7498080" cy="4800600"/>
          </a:xfrm>
        </p:spPr>
        <p:txBody>
          <a:bodyPr>
            <a:normAutofit/>
          </a:bodyPr>
          <a:lstStyle/>
          <a:p>
            <a:r>
              <a:rPr lang="en-US" sz="2000" dirty="0" smtClean="0"/>
              <a:t>The following  table list out relational </a:t>
            </a:r>
            <a:r>
              <a:rPr lang="en-US" sz="2000" dirty="0"/>
              <a:t>operators which are specific to numeric values. </a:t>
            </a:r>
            <a:endParaRPr lang="en-US" sz="2000" dirty="0" smtClean="0"/>
          </a:p>
          <a:p>
            <a:r>
              <a:rPr lang="en-US" sz="2000" dirty="0" smtClean="0"/>
              <a:t>These </a:t>
            </a:r>
            <a:r>
              <a:rPr lang="en-US" sz="2000" dirty="0"/>
              <a:t>operators would not work for string values unless their value is numeric</a:t>
            </a:r>
            <a:r>
              <a:rPr lang="en-US" sz="2000" dirty="0" smtClean="0"/>
              <a:t>.</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270502639"/>
              </p:ext>
            </p:extLst>
          </p:nvPr>
        </p:nvGraphicFramePr>
        <p:xfrm>
          <a:off x="838199" y="2652015"/>
          <a:ext cx="7848601" cy="4082618"/>
        </p:xfrm>
        <a:graphic>
          <a:graphicData uri="http://schemas.openxmlformats.org/drawingml/2006/table">
            <a:tbl>
              <a:tblPr firstRow="1" firstCol="1" bandRow="1">
                <a:tableStyleId>{5C22544A-7EE6-4342-B048-85BDC9FD1C3A}</a:tableStyleId>
              </a:tblPr>
              <a:tblGrid>
                <a:gridCol w="1026920"/>
                <a:gridCol w="4350058"/>
                <a:gridCol w="2471623"/>
              </a:tblGrid>
              <a:tr h="248801">
                <a:tc>
                  <a:txBody>
                    <a:bodyPr/>
                    <a:lstStyle/>
                    <a:p>
                      <a:pPr marL="0" marR="0" algn="ctr">
                        <a:lnSpc>
                          <a:spcPct val="115000"/>
                        </a:lnSpc>
                        <a:spcBef>
                          <a:spcPts val="0"/>
                        </a:spcBef>
                        <a:spcAft>
                          <a:spcPts val="0"/>
                        </a:spcAft>
                      </a:pPr>
                      <a:r>
                        <a:rPr lang="en-US" sz="1400" dirty="0">
                          <a:effectLst/>
                        </a:rPr>
                        <a:t>Operator</a:t>
                      </a:r>
                      <a:endParaRPr lang="en-US" sz="14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400" dirty="0">
                          <a:effectLst/>
                        </a:rPr>
                        <a:t>Description</a:t>
                      </a:r>
                      <a:endParaRPr lang="en-US" sz="14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400">
                          <a:effectLst/>
                        </a:rPr>
                        <a:t>Example</a:t>
                      </a:r>
                      <a:endParaRPr lang="en-US" sz="1400">
                        <a:effectLst/>
                        <a:latin typeface="Calibri"/>
                        <a:ea typeface="Calibri"/>
                        <a:cs typeface="Times New Roman"/>
                      </a:endParaRPr>
                    </a:p>
                  </a:txBody>
                  <a:tcPr marL="9525" marR="9525" marT="9525" marB="9525" anchor="ctr"/>
                </a:tc>
              </a:tr>
              <a:tr h="476937">
                <a:tc>
                  <a:txBody>
                    <a:bodyPr/>
                    <a:lstStyle/>
                    <a:p>
                      <a:pPr marL="0" marR="0">
                        <a:lnSpc>
                          <a:spcPct val="115000"/>
                        </a:lnSpc>
                        <a:spcBef>
                          <a:spcPts val="0"/>
                        </a:spcBef>
                        <a:spcAft>
                          <a:spcPts val="0"/>
                        </a:spcAft>
                      </a:pPr>
                      <a:r>
                        <a:rPr lang="en-US" sz="1400" dirty="0">
                          <a:effectLst/>
                        </a:rPr>
                        <a:t>-</a:t>
                      </a:r>
                      <a:r>
                        <a:rPr lang="en-US" sz="1400" dirty="0" err="1">
                          <a:effectLst/>
                        </a:rPr>
                        <a:t>eq</a:t>
                      </a:r>
                      <a:endParaRPr lang="en-US" sz="1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Checks if the value of two operands are equal or not, if yes then condition becomes true.</a:t>
                      </a:r>
                      <a:endParaRPr lang="en-US" sz="1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 $a -eq $b ] is not true. </a:t>
                      </a:r>
                      <a:endParaRPr lang="en-US" sz="1400">
                        <a:effectLst/>
                        <a:latin typeface="Calibri"/>
                        <a:ea typeface="Calibri"/>
                        <a:cs typeface="Times New Roman"/>
                      </a:endParaRPr>
                    </a:p>
                  </a:txBody>
                  <a:tcPr marL="9525" marR="9525" marT="9525" marB="9525" anchor="ctr"/>
                </a:tc>
              </a:tr>
              <a:tr h="476937">
                <a:tc>
                  <a:txBody>
                    <a:bodyPr/>
                    <a:lstStyle/>
                    <a:p>
                      <a:pPr marL="0" marR="0">
                        <a:lnSpc>
                          <a:spcPct val="115000"/>
                        </a:lnSpc>
                        <a:spcBef>
                          <a:spcPts val="0"/>
                        </a:spcBef>
                        <a:spcAft>
                          <a:spcPts val="0"/>
                        </a:spcAft>
                      </a:pPr>
                      <a:r>
                        <a:rPr lang="en-US" sz="1400" dirty="0">
                          <a:effectLst/>
                        </a:rPr>
                        <a:t>-ne</a:t>
                      </a:r>
                      <a:endParaRPr lang="en-US" sz="1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Checks if the value of two operands are equal or not, if values are not equal then condition becomes true.</a:t>
                      </a:r>
                      <a:endParaRPr lang="en-US" sz="1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 $a -ne $b ] is true. </a:t>
                      </a:r>
                      <a:endParaRPr lang="en-US" sz="1400">
                        <a:effectLst/>
                        <a:latin typeface="Calibri"/>
                        <a:ea typeface="Calibri"/>
                        <a:cs typeface="Times New Roman"/>
                      </a:endParaRPr>
                    </a:p>
                  </a:txBody>
                  <a:tcPr marL="9525" marR="9525" marT="9525" marB="9525" anchor="ctr"/>
                </a:tc>
              </a:tr>
              <a:tr h="644182">
                <a:tc>
                  <a:txBody>
                    <a:bodyPr/>
                    <a:lstStyle/>
                    <a:p>
                      <a:pPr marL="0" marR="0">
                        <a:lnSpc>
                          <a:spcPct val="115000"/>
                        </a:lnSpc>
                        <a:spcBef>
                          <a:spcPts val="0"/>
                        </a:spcBef>
                        <a:spcAft>
                          <a:spcPts val="0"/>
                        </a:spcAft>
                      </a:pPr>
                      <a:r>
                        <a:rPr lang="en-US" sz="1400">
                          <a:effectLst/>
                        </a:rPr>
                        <a:t>-gt</a:t>
                      </a:r>
                      <a:endParaRPr lang="en-US" sz="1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dirty="0">
                          <a:effectLst/>
                        </a:rPr>
                        <a:t>Checks if the value of left operand is greater than the value of right operand, if yes then condition becomes true.</a:t>
                      </a:r>
                      <a:endParaRPr lang="en-US" sz="1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 $a -gt $b ] is not true. </a:t>
                      </a:r>
                      <a:endParaRPr lang="en-US" sz="1400">
                        <a:effectLst/>
                        <a:latin typeface="Calibri"/>
                        <a:ea typeface="Calibri"/>
                        <a:cs typeface="Times New Roman"/>
                      </a:endParaRPr>
                    </a:p>
                  </a:txBody>
                  <a:tcPr marL="9525" marR="9525" marT="9525" marB="9525" anchor="ctr"/>
                </a:tc>
              </a:tr>
              <a:tr h="644182">
                <a:tc>
                  <a:txBody>
                    <a:bodyPr/>
                    <a:lstStyle/>
                    <a:p>
                      <a:pPr marL="0" marR="0">
                        <a:lnSpc>
                          <a:spcPct val="115000"/>
                        </a:lnSpc>
                        <a:spcBef>
                          <a:spcPts val="0"/>
                        </a:spcBef>
                        <a:spcAft>
                          <a:spcPts val="0"/>
                        </a:spcAft>
                      </a:pPr>
                      <a:r>
                        <a:rPr lang="en-US" sz="1400">
                          <a:effectLst/>
                        </a:rPr>
                        <a:t>-lt</a:t>
                      </a:r>
                      <a:endParaRPr lang="en-US" sz="1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dirty="0">
                          <a:effectLst/>
                        </a:rPr>
                        <a:t>Checks if the value of left operand is less than the value of right operand, if yes then condition becomes true.</a:t>
                      </a:r>
                      <a:endParaRPr lang="en-US" sz="1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 $a -lt $b ] is true. </a:t>
                      </a:r>
                      <a:endParaRPr lang="en-US" sz="1400">
                        <a:effectLst/>
                        <a:latin typeface="Calibri"/>
                        <a:ea typeface="Calibri"/>
                        <a:cs typeface="Times New Roman"/>
                      </a:endParaRPr>
                    </a:p>
                  </a:txBody>
                  <a:tcPr marL="9525" marR="9525" marT="9525" marB="9525" anchor="ctr"/>
                </a:tc>
              </a:tr>
              <a:tr h="705073">
                <a:tc>
                  <a:txBody>
                    <a:bodyPr/>
                    <a:lstStyle/>
                    <a:p>
                      <a:pPr marL="0" marR="0">
                        <a:lnSpc>
                          <a:spcPct val="115000"/>
                        </a:lnSpc>
                        <a:spcBef>
                          <a:spcPts val="0"/>
                        </a:spcBef>
                        <a:spcAft>
                          <a:spcPts val="0"/>
                        </a:spcAft>
                      </a:pPr>
                      <a:r>
                        <a:rPr lang="en-US" sz="1400">
                          <a:effectLst/>
                        </a:rPr>
                        <a:t>-ge</a:t>
                      </a:r>
                      <a:endParaRPr lang="en-US" sz="1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dirty="0">
                          <a:effectLst/>
                        </a:rPr>
                        <a:t>Checks if the value of left operand is greater than or equal to the value of right operand, if yes then condition becomes true.</a:t>
                      </a:r>
                      <a:endParaRPr lang="en-US" sz="1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 $a -ge $b ] is not true. </a:t>
                      </a:r>
                      <a:endParaRPr lang="en-US" sz="1400">
                        <a:effectLst/>
                        <a:latin typeface="Calibri"/>
                        <a:ea typeface="Calibri"/>
                        <a:cs typeface="Times New Roman"/>
                      </a:endParaRPr>
                    </a:p>
                  </a:txBody>
                  <a:tcPr marL="9525" marR="9525" marT="9525" marB="9525" anchor="ctr"/>
                </a:tc>
              </a:tr>
              <a:tr h="705073">
                <a:tc>
                  <a:txBody>
                    <a:bodyPr/>
                    <a:lstStyle/>
                    <a:p>
                      <a:pPr marL="0" marR="0">
                        <a:lnSpc>
                          <a:spcPct val="115000"/>
                        </a:lnSpc>
                        <a:spcBef>
                          <a:spcPts val="0"/>
                        </a:spcBef>
                        <a:spcAft>
                          <a:spcPts val="0"/>
                        </a:spcAft>
                      </a:pPr>
                      <a:r>
                        <a:rPr lang="en-US" sz="1400">
                          <a:effectLst/>
                        </a:rPr>
                        <a:t>-le</a:t>
                      </a:r>
                      <a:endParaRPr lang="en-US" sz="1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dirty="0">
                          <a:effectLst/>
                        </a:rPr>
                        <a:t>Checks if the value of left operand is less than or equal to the value of right operand, if yes then condition becomes true.</a:t>
                      </a:r>
                      <a:endParaRPr lang="en-US" sz="1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dirty="0">
                          <a:effectLst/>
                        </a:rPr>
                        <a:t>[ $a -le $b ] is true. </a:t>
                      </a:r>
                      <a:endParaRPr lang="en-US" sz="14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380718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Boolean Operators</a:t>
            </a:r>
            <a:r>
              <a:rPr lang="en-US" b="1" dirty="0" smtClean="0"/>
              <a: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29001284"/>
              </p:ext>
            </p:extLst>
          </p:nvPr>
        </p:nvGraphicFramePr>
        <p:xfrm>
          <a:off x="1219200" y="1524000"/>
          <a:ext cx="7467599" cy="4038600"/>
        </p:xfrm>
        <a:graphic>
          <a:graphicData uri="http://schemas.openxmlformats.org/drawingml/2006/table">
            <a:tbl>
              <a:tblPr firstRow="1" firstCol="1" bandRow="1">
                <a:tableStyleId>{5C22544A-7EE6-4342-B048-85BDC9FD1C3A}</a:tableStyleId>
              </a:tblPr>
              <a:tblGrid>
                <a:gridCol w="1066800"/>
                <a:gridCol w="3581400"/>
                <a:gridCol w="2819399"/>
              </a:tblGrid>
              <a:tr h="676221">
                <a:tc>
                  <a:txBody>
                    <a:bodyPr/>
                    <a:lstStyle/>
                    <a:p>
                      <a:pPr marL="0" marR="0" algn="just">
                        <a:lnSpc>
                          <a:spcPct val="115000"/>
                        </a:lnSpc>
                        <a:spcBef>
                          <a:spcPts val="0"/>
                        </a:spcBef>
                        <a:spcAft>
                          <a:spcPts val="0"/>
                        </a:spcAft>
                      </a:pPr>
                      <a:r>
                        <a:rPr lang="en-US" sz="1800" dirty="0">
                          <a:effectLst/>
                        </a:rPr>
                        <a:t>Operator</a:t>
                      </a:r>
                      <a:endParaRPr lang="en-US" sz="1800" dirty="0">
                        <a:effectLst/>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1800" dirty="0">
                          <a:effectLst/>
                        </a:rPr>
                        <a:t>Description</a:t>
                      </a:r>
                      <a:endParaRPr lang="en-US" sz="1800" dirty="0">
                        <a:effectLst/>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1800" dirty="0">
                          <a:effectLst/>
                        </a:rPr>
                        <a:t>Example</a:t>
                      </a:r>
                      <a:endParaRPr lang="en-US" sz="1800" dirty="0">
                        <a:effectLst/>
                        <a:latin typeface="Calibri"/>
                        <a:ea typeface="Calibri"/>
                        <a:cs typeface="Times New Roman"/>
                      </a:endParaRPr>
                    </a:p>
                  </a:txBody>
                  <a:tcPr marL="9525" marR="9525" marT="9525" marB="9525" anchor="ctr"/>
                </a:tc>
              </a:tr>
              <a:tr h="1009650">
                <a:tc>
                  <a:txBody>
                    <a:bodyPr/>
                    <a:lstStyle/>
                    <a:p>
                      <a:pPr marL="0" marR="0" algn="just">
                        <a:lnSpc>
                          <a:spcPct val="115000"/>
                        </a:lnSpc>
                        <a:spcBef>
                          <a:spcPts val="0"/>
                        </a:spcBef>
                        <a:spcAft>
                          <a:spcPts val="0"/>
                        </a:spcAft>
                      </a:pPr>
                      <a:r>
                        <a:rPr lang="en-US" sz="1800">
                          <a:effectLst/>
                        </a:rPr>
                        <a:t>!</a:t>
                      </a:r>
                      <a:endParaRPr lang="en-US" sz="1800">
                        <a:effectLst/>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1800">
                          <a:effectLst/>
                        </a:rPr>
                        <a:t>This is logical negation. This inverts a true condition into false and vice versa.</a:t>
                      </a:r>
                      <a:endParaRPr lang="en-US" sz="1800">
                        <a:effectLst/>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1800" dirty="0">
                          <a:effectLst/>
                        </a:rPr>
                        <a:t>[ ! false ] is true.</a:t>
                      </a:r>
                      <a:endParaRPr lang="en-US" sz="1800" dirty="0">
                        <a:effectLst/>
                        <a:latin typeface="Calibri"/>
                        <a:ea typeface="Calibri"/>
                        <a:cs typeface="Times New Roman"/>
                      </a:endParaRPr>
                    </a:p>
                  </a:txBody>
                  <a:tcPr marL="9525" marR="9525" marT="9525" marB="9525" anchor="ctr"/>
                </a:tc>
              </a:tr>
              <a:tr h="1009650">
                <a:tc>
                  <a:txBody>
                    <a:bodyPr/>
                    <a:lstStyle/>
                    <a:p>
                      <a:pPr marL="0" marR="0" algn="just">
                        <a:lnSpc>
                          <a:spcPct val="115000"/>
                        </a:lnSpc>
                        <a:spcBef>
                          <a:spcPts val="0"/>
                        </a:spcBef>
                        <a:spcAft>
                          <a:spcPts val="0"/>
                        </a:spcAft>
                      </a:pPr>
                      <a:r>
                        <a:rPr lang="en-US" sz="1800">
                          <a:effectLst/>
                        </a:rPr>
                        <a:t>-o</a:t>
                      </a:r>
                      <a:endParaRPr lang="en-US" sz="1800">
                        <a:effectLst/>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1800">
                          <a:effectLst/>
                        </a:rPr>
                        <a:t>This is logical OR. If one of the operands is true then condition would be true.</a:t>
                      </a:r>
                      <a:endParaRPr lang="en-US" sz="1800">
                        <a:effectLst/>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1800" dirty="0">
                          <a:effectLst/>
                        </a:rPr>
                        <a:t>[ $a -</a:t>
                      </a:r>
                      <a:r>
                        <a:rPr lang="en-US" sz="1800" dirty="0" err="1">
                          <a:effectLst/>
                        </a:rPr>
                        <a:t>lt</a:t>
                      </a:r>
                      <a:r>
                        <a:rPr lang="en-US" sz="1800" dirty="0">
                          <a:effectLst/>
                        </a:rPr>
                        <a:t> 20 -o $b -</a:t>
                      </a:r>
                      <a:r>
                        <a:rPr lang="en-US" sz="1800" dirty="0" err="1">
                          <a:effectLst/>
                        </a:rPr>
                        <a:t>gt</a:t>
                      </a:r>
                      <a:r>
                        <a:rPr lang="en-US" sz="1800" dirty="0">
                          <a:effectLst/>
                        </a:rPr>
                        <a:t> 100 ] is true.</a:t>
                      </a:r>
                      <a:endParaRPr lang="en-US" sz="1800" dirty="0">
                        <a:effectLst/>
                        <a:latin typeface="Calibri"/>
                        <a:ea typeface="Calibri"/>
                        <a:cs typeface="Times New Roman"/>
                      </a:endParaRPr>
                    </a:p>
                  </a:txBody>
                  <a:tcPr marL="9525" marR="9525" marT="9525" marB="9525" anchor="ctr"/>
                </a:tc>
              </a:tr>
              <a:tr h="1343079">
                <a:tc>
                  <a:txBody>
                    <a:bodyPr/>
                    <a:lstStyle/>
                    <a:p>
                      <a:pPr marL="0" marR="0" algn="just">
                        <a:lnSpc>
                          <a:spcPct val="115000"/>
                        </a:lnSpc>
                        <a:spcBef>
                          <a:spcPts val="0"/>
                        </a:spcBef>
                        <a:spcAft>
                          <a:spcPts val="0"/>
                        </a:spcAft>
                      </a:pPr>
                      <a:r>
                        <a:rPr lang="en-US" sz="1800">
                          <a:effectLst/>
                        </a:rPr>
                        <a:t>-a</a:t>
                      </a:r>
                      <a:endParaRPr lang="en-US" sz="1800">
                        <a:effectLst/>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1800">
                          <a:effectLst/>
                        </a:rPr>
                        <a:t>This is logical AND. If both the operands are true then condition would be true otherwise it would be false.</a:t>
                      </a:r>
                      <a:endParaRPr lang="en-US" sz="1800">
                        <a:effectLst/>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1800" dirty="0">
                          <a:effectLst/>
                        </a:rPr>
                        <a:t>[ $a -</a:t>
                      </a:r>
                      <a:r>
                        <a:rPr lang="en-US" sz="1800" dirty="0" err="1">
                          <a:effectLst/>
                        </a:rPr>
                        <a:t>lt</a:t>
                      </a:r>
                      <a:r>
                        <a:rPr lang="en-US" sz="1800" dirty="0">
                          <a:effectLst/>
                        </a:rPr>
                        <a:t> 20 -a $b -</a:t>
                      </a:r>
                      <a:r>
                        <a:rPr lang="en-US" sz="1800" dirty="0" err="1">
                          <a:effectLst/>
                        </a:rPr>
                        <a:t>gt</a:t>
                      </a:r>
                      <a:r>
                        <a:rPr lang="en-US" sz="1800" dirty="0">
                          <a:effectLst/>
                        </a:rPr>
                        <a:t> 100 ] is false.</a:t>
                      </a:r>
                      <a:endParaRPr lang="en-US" sz="18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826755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String Operators</a:t>
            </a:r>
            <a:r>
              <a:rPr lang="en-US" b="1" dirty="0" smtClean="0"/>
              <a: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4076649"/>
              </p:ext>
            </p:extLst>
          </p:nvPr>
        </p:nvGraphicFramePr>
        <p:xfrm>
          <a:off x="152400" y="1371597"/>
          <a:ext cx="8839200" cy="4170566"/>
        </p:xfrm>
        <a:graphic>
          <a:graphicData uri="http://schemas.openxmlformats.org/drawingml/2006/table">
            <a:tbl>
              <a:tblPr firstRow="1" firstCol="1" bandRow="1">
                <a:tableStyleId>{5C22544A-7EE6-4342-B048-85BDC9FD1C3A}</a:tableStyleId>
              </a:tblPr>
              <a:tblGrid>
                <a:gridCol w="1538194"/>
                <a:gridCol w="4990105"/>
                <a:gridCol w="2310901"/>
              </a:tblGrid>
              <a:tr h="524042">
                <a:tc>
                  <a:txBody>
                    <a:bodyPr/>
                    <a:lstStyle/>
                    <a:p>
                      <a:pPr marL="0" marR="0" algn="ctr">
                        <a:lnSpc>
                          <a:spcPct val="115000"/>
                        </a:lnSpc>
                        <a:spcBef>
                          <a:spcPts val="0"/>
                        </a:spcBef>
                        <a:spcAft>
                          <a:spcPts val="0"/>
                        </a:spcAft>
                      </a:pPr>
                      <a:r>
                        <a:rPr lang="en-US" sz="1600" dirty="0">
                          <a:effectLst/>
                        </a:rPr>
                        <a:t>Operator</a:t>
                      </a:r>
                      <a:endParaRPr lang="en-US" sz="16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600">
                          <a:effectLst/>
                        </a:rPr>
                        <a:t>Description</a:t>
                      </a:r>
                      <a:endParaRPr lang="en-US" sz="16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600">
                          <a:effectLst/>
                        </a:rPr>
                        <a:t>Example</a:t>
                      </a:r>
                      <a:endParaRPr lang="en-US" sz="1600">
                        <a:effectLst/>
                        <a:latin typeface="Calibri"/>
                        <a:ea typeface="Calibri"/>
                        <a:cs typeface="Times New Roman"/>
                      </a:endParaRPr>
                    </a:p>
                  </a:txBody>
                  <a:tcPr marL="9525" marR="9525" marT="9525" marB="9525" anchor="ctr"/>
                </a:tc>
              </a:tr>
              <a:tr h="782436">
                <a:tc>
                  <a:txBody>
                    <a:bodyPr/>
                    <a:lstStyle/>
                    <a:p>
                      <a:pPr marL="0" marR="0" algn="ctr">
                        <a:lnSpc>
                          <a:spcPct val="115000"/>
                        </a:lnSpc>
                        <a:spcBef>
                          <a:spcPts val="0"/>
                        </a:spcBef>
                        <a:spcAft>
                          <a:spcPts val="0"/>
                        </a:spcAft>
                      </a:pPr>
                      <a:r>
                        <a:rPr lang="en-US" sz="2400" dirty="0">
                          <a:effectLst/>
                        </a:rPr>
                        <a:t>=</a:t>
                      </a:r>
                      <a:endParaRPr lang="en-US"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600">
                          <a:effectLst/>
                        </a:rPr>
                        <a:t>Checks if the value of two operands are equal or not, if yes then condition becomes true.</a:t>
                      </a:r>
                      <a:endParaRPr lang="en-US" sz="16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600">
                          <a:effectLst/>
                        </a:rPr>
                        <a:t>[ $a = $b ] is not true. </a:t>
                      </a:r>
                      <a:endParaRPr lang="en-US" sz="1600">
                        <a:effectLst/>
                        <a:latin typeface="Calibri"/>
                        <a:ea typeface="Calibri"/>
                        <a:cs typeface="Times New Roman"/>
                      </a:endParaRPr>
                    </a:p>
                  </a:txBody>
                  <a:tcPr marL="9525" marR="9525" marT="9525" marB="9525" anchor="ctr"/>
                </a:tc>
              </a:tr>
              <a:tr h="1040826">
                <a:tc>
                  <a:txBody>
                    <a:bodyPr/>
                    <a:lstStyle/>
                    <a:p>
                      <a:pPr marL="0" marR="0" algn="ctr">
                        <a:lnSpc>
                          <a:spcPct val="115000"/>
                        </a:lnSpc>
                        <a:spcBef>
                          <a:spcPts val="0"/>
                        </a:spcBef>
                        <a:spcAft>
                          <a:spcPts val="0"/>
                        </a:spcAft>
                      </a:pPr>
                      <a:r>
                        <a:rPr lang="en-US" sz="2400" dirty="0">
                          <a:effectLst/>
                        </a:rPr>
                        <a:t>!=</a:t>
                      </a:r>
                      <a:endParaRPr lang="en-US"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600" dirty="0">
                          <a:effectLst/>
                        </a:rPr>
                        <a:t>Checks if the value of two operands are equal or not, if values are not equal then condition becomes true.</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600">
                          <a:effectLst/>
                        </a:rPr>
                        <a:t>[ $a != $b ] is true. </a:t>
                      </a:r>
                      <a:endParaRPr lang="en-US" sz="1600">
                        <a:effectLst/>
                        <a:latin typeface="Calibri"/>
                        <a:ea typeface="Calibri"/>
                        <a:cs typeface="Times New Roman"/>
                      </a:endParaRPr>
                    </a:p>
                  </a:txBody>
                  <a:tcPr marL="9525" marR="9525" marT="9525" marB="9525" anchor="ctr"/>
                </a:tc>
              </a:tr>
              <a:tr h="782436">
                <a:tc>
                  <a:txBody>
                    <a:bodyPr/>
                    <a:lstStyle/>
                    <a:p>
                      <a:pPr marL="0" marR="0" algn="ctr">
                        <a:lnSpc>
                          <a:spcPct val="115000"/>
                        </a:lnSpc>
                        <a:spcBef>
                          <a:spcPts val="0"/>
                        </a:spcBef>
                        <a:spcAft>
                          <a:spcPts val="0"/>
                        </a:spcAft>
                      </a:pPr>
                      <a:r>
                        <a:rPr lang="en-US" sz="2400">
                          <a:effectLst/>
                        </a:rPr>
                        <a:t>-z</a:t>
                      </a:r>
                      <a:endParaRPr lang="en-US" sz="2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600" dirty="0">
                          <a:effectLst/>
                        </a:rPr>
                        <a:t>Checks if the given string operand size is zero. If it is zero length then it returns true.</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600">
                          <a:effectLst/>
                        </a:rPr>
                        <a:t>[ -z $a ] is not true. </a:t>
                      </a:r>
                      <a:endParaRPr lang="en-US" sz="1600">
                        <a:effectLst/>
                        <a:latin typeface="Calibri"/>
                        <a:ea typeface="Calibri"/>
                        <a:cs typeface="Times New Roman"/>
                      </a:endParaRPr>
                    </a:p>
                  </a:txBody>
                  <a:tcPr marL="9525" marR="9525" marT="9525" marB="9525" anchor="ctr"/>
                </a:tc>
              </a:tr>
              <a:tr h="1040826">
                <a:tc>
                  <a:txBody>
                    <a:bodyPr/>
                    <a:lstStyle/>
                    <a:p>
                      <a:pPr marL="0" marR="0" algn="ctr">
                        <a:lnSpc>
                          <a:spcPct val="115000"/>
                        </a:lnSpc>
                        <a:spcBef>
                          <a:spcPts val="0"/>
                        </a:spcBef>
                        <a:spcAft>
                          <a:spcPts val="0"/>
                        </a:spcAft>
                      </a:pPr>
                      <a:r>
                        <a:rPr lang="en-US" sz="2400">
                          <a:effectLst/>
                        </a:rPr>
                        <a:t>-n</a:t>
                      </a:r>
                      <a:endParaRPr lang="en-US" sz="2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600" dirty="0">
                          <a:effectLst/>
                        </a:rPr>
                        <a:t>Checks if the given string operand size is non-zero. If it is non-zero length then it returns true.</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600" dirty="0">
                          <a:effectLst/>
                        </a:rPr>
                        <a:t>[ -z $a ] is not false. </a:t>
                      </a:r>
                      <a:endParaRPr lang="en-US" sz="16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3256746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File Test Operators</a:t>
            </a:r>
            <a:r>
              <a:rPr lang="en-US" b="1" dirty="0" smtClean="0"/>
              <a:t>:</a:t>
            </a:r>
            <a:endParaRPr lang="en-US" dirty="0"/>
          </a:p>
        </p:txBody>
      </p:sp>
      <p:sp>
        <p:nvSpPr>
          <p:cNvPr id="3" name="Content Placeholder 2"/>
          <p:cNvSpPr>
            <a:spLocks noGrp="1"/>
          </p:cNvSpPr>
          <p:nvPr>
            <p:ph idx="1"/>
          </p:nvPr>
        </p:nvSpPr>
        <p:spPr/>
        <p:txBody>
          <a:bodyPr/>
          <a:lstStyle/>
          <a:p>
            <a:r>
              <a:rPr lang="en-US" dirty="0"/>
              <a:t>to test various properties associated with a Unix </a:t>
            </a:r>
            <a:r>
              <a:rPr lang="en-US" dirty="0" smtClean="0"/>
              <a:t>file</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75976099"/>
              </p:ext>
            </p:extLst>
          </p:nvPr>
        </p:nvGraphicFramePr>
        <p:xfrm>
          <a:off x="228598" y="2667000"/>
          <a:ext cx="8534401" cy="3899916"/>
        </p:xfrm>
        <a:graphic>
          <a:graphicData uri="http://schemas.openxmlformats.org/drawingml/2006/table">
            <a:tbl>
              <a:tblPr firstRow="1" firstCol="1" bandRow="1">
                <a:tableStyleId>{5C22544A-7EE6-4342-B048-85BDC9FD1C3A}</a:tableStyleId>
              </a:tblPr>
              <a:tblGrid>
                <a:gridCol w="1386363"/>
                <a:gridCol w="5040936"/>
                <a:gridCol w="2107102"/>
              </a:tblGrid>
              <a:tr h="315459">
                <a:tc>
                  <a:txBody>
                    <a:bodyPr/>
                    <a:lstStyle/>
                    <a:p>
                      <a:pPr marL="0" marR="0" algn="ctr">
                        <a:lnSpc>
                          <a:spcPct val="115000"/>
                        </a:lnSpc>
                        <a:spcBef>
                          <a:spcPts val="0"/>
                        </a:spcBef>
                        <a:spcAft>
                          <a:spcPts val="0"/>
                        </a:spcAft>
                      </a:pPr>
                      <a:r>
                        <a:rPr lang="en-US" sz="1800" dirty="0">
                          <a:effectLst/>
                        </a:rPr>
                        <a:t>Operator</a:t>
                      </a:r>
                      <a:endParaRPr lang="en-US" sz="18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a:effectLst/>
                        </a:rPr>
                        <a:t>Description</a:t>
                      </a:r>
                      <a:endParaRPr lang="en-US" sz="18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a:effectLst/>
                        </a:rPr>
                        <a:t>Example</a:t>
                      </a:r>
                      <a:endParaRPr lang="en-US" sz="1800">
                        <a:effectLst/>
                        <a:latin typeface="Calibri"/>
                        <a:ea typeface="Calibri"/>
                        <a:cs typeface="Times New Roman"/>
                      </a:endParaRPr>
                    </a:p>
                  </a:txBody>
                  <a:tcPr marL="9525" marR="9525" marT="9525" marB="9525" anchor="ctr"/>
                </a:tc>
              </a:tr>
              <a:tr h="622300">
                <a:tc>
                  <a:txBody>
                    <a:bodyPr/>
                    <a:lstStyle/>
                    <a:p>
                      <a:pPr marL="0" marR="0">
                        <a:lnSpc>
                          <a:spcPct val="115000"/>
                        </a:lnSpc>
                        <a:spcBef>
                          <a:spcPts val="0"/>
                        </a:spcBef>
                        <a:spcAft>
                          <a:spcPts val="0"/>
                        </a:spcAft>
                      </a:pPr>
                      <a:r>
                        <a:rPr lang="en-US" sz="1800" dirty="0">
                          <a:effectLst/>
                        </a:rPr>
                        <a:t>-b file</a:t>
                      </a:r>
                      <a:endParaRPr lang="en-US" sz="18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Checks if file is a block special file if yes then condition becomes true.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 -b $file ] is false. </a:t>
                      </a:r>
                      <a:endParaRPr lang="en-US" sz="1800">
                        <a:effectLst/>
                        <a:latin typeface="Calibri"/>
                        <a:ea typeface="Calibri"/>
                        <a:cs typeface="Times New Roman"/>
                      </a:endParaRPr>
                    </a:p>
                  </a:txBody>
                  <a:tcPr marL="9525" marR="9525" marT="9525" marB="9525" anchor="ctr"/>
                </a:tc>
              </a:tr>
              <a:tr h="622300">
                <a:tc>
                  <a:txBody>
                    <a:bodyPr/>
                    <a:lstStyle/>
                    <a:p>
                      <a:pPr marL="0" marR="0">
                        <a:lnSpc>
                          <a:spcPct val="115000"/>
                        </a:lnSpc>
                        <a:spcBef>
                          <a:spcPts val="0"/>
                        </a:spcBef>
                        <a:spcAft>
                          <a:spcPts val="0"/>
                        </a:spcAft>
                      </a:pPr>
                      <a:r>
                        <a:rPr lang="en-US" sz="1800" dirty="0">
                          <a:effectLst/>
                        </a:rPr>
                        <a:t>-c file</a:t>
                      </a:r>
                      <a:endParaRPr lang="en-US" sz="18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Checks if file is a character special file if yes then condition becomes true.</a:t>
                      </a:r>
                      <a:endParaRPr lang="en-US" sz="18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 -b $file ] is false. </a:t>
                      </a:r>
                      <a:endParaRPr lang="en-US" sz="1800">
                        <a:effectLst/>
                        <a:latin typeface="Calibri"/>
                        <a:ea typeface="Calibri"/>
                        <a:cs typeface="Times New Roman"/>
                      </a:endParaRPr>
                    </a:p>
                  </a:txBody>
                  <a:tcPr marL="9525" marR="9525" marT="9525" marB="9525" anchor="ctr"/>
                </a:tc>
              </a:tr>
              <a:tr h="622300">
                <a:tc>
                  <a:txBody>
                    <a:bodyPr/>
                    <a:lstStyle/>
                    <a:p>
                      <a:pPr marL="0" marR="0">
                        <a:lnSpc>
                          <a:spcPct val="115000"/>
                        </a:lnSpc>
                        <a:spcBef>
                          <a:spcPts val="0"/>
                        </a:spcBef>
                        <a:spcAft>
                          <a:spcPts val="0"/>
                        </a:spcAft>
                      </a:pPr>
                      <a:r>
                        <a:rPr lang="en-US" sz="1800">
                          <a:effectLst/>
                        </a:rPr>
                        <a:t>-d file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Check if file is a directory if yes then condition becomes true.</a:t>
                      </a:r>
                      <a:endParaRPr lang="en-US" sz="18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 -d $file ] is not true. </a:t>
                      </a:r>
                      <a:endParaRPr lang="en-US" sz="1800">
                        <a:effectLst/>
                        <a:latin typeface="Calibri"/>
                        <a:ea typeface="Calibri"/>
                        <a:cs typeface="Times New Roman"/>
                      </a:endParaRPr>
                    </a:p>
                  </a:txBody>
                  <a:tcPr marL="9525" marR="9525" marT="9525" marB="9525" anchor="ctr"/>
                </a:tc>
              </a:tr>
              <a:tr h="929141">
                <a:tc>
                  <a:txBody>
                    <a:bodyPr/>
                    <a:lstStyle/>
                    <a:p>
                      <a:pPr marL="0" marR="0">
                        <a:lnSpc>
                          <a:spcPct val="115000"/>
                        </a:lnSpc>
                        <a:spcBef>
                          <a:spcPts val="0"/>
                        </a:spcBef>
                        <a:spcAft>
                          <a:spcPts val="0"/>
                        </a:spcAft>
                      </a:pPr>
                      <a:r>
                        <a:rPr lang="en-US" sz="1800">
                          <a:effectLst/>
                        </a:rPr>
                        <a:t>-f file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Check if file is an ordinary file as opposed to a directory or special file if yes then condition becomes true.</a:t>
                      </a:r>
                      <a:endParaRPr lang="en-US" sz="18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 -f $file ] is true. </a:t>
                      </a:r>
                      <a:endParaRPr lang="en-US" sz="1800">
                        <a:effectLst/>
                        <a:latin typeface="Calibri"/>
                        <a:ea typeface="Calibri"/>
                        <a:cs typeface="Times New Roman"/>
                      </a:endParaRPr>
                    </a:p>
                  </a:txBody>
                  <a:tcPr marL="9525" marR="9525" marT="9525" marB="9525" anchor="ctr"/>
                </a:tc>
              </a:tr>
              <a:tr h="622300">
                <a:tc>
                  <a:txBody>
                    <a:bodyPr/>
                    <a:lstStyle/>
                    <a:p>
                      <a:pPr marL="0" marR="0">
                        <a:lnSpc>
                          <a:spcPct val="115000"/>
                        </a:lnSpc>
                        <a:spcBef>
                          <a:spcPts val="0"/>
                        </a:spcBef>
                        <a:spcAft>
                          <a:spcPts val="0"/>
                        </a:spcAft>
                      </a:pPr>
                      <a:r>
                        <a:rPr lang="en-US" sz="1800">
                          <a:effectLst/>
                        </a:rPr>
                        <a:t>-g file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Checks if file has its set group ID (SGID) bit set if yes then condition becomes true.</a:t>
                      </a:r>
                      <a:endParaRPr lang="en-US" sz="18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 -g $file ] is false. </a:t>
                      </a:r>
                      <a:endParaRPr lang="en-US" sz="18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35588842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94798745"/>
              </p:ext>
            </p:extLst>
          </p:nvPr>
        </p:nvGraphicFramePr>
        <p:xfrm>
          <a:off x="152399" y="1676400"/>
          <a:ext cx="8763000" cy="4724399"/>
        </p:xfrm>
        <a:graphic>
          <a:graphicData uri="http://schemas.openxmlformats.org/drawingml/2006/table">
            <a:tbl>
              <a:tblPr firstRow="1" firstCol="1" bandRow="1">
                <a:tableStyleId>{5C22544A-7EE6-4342-B048-85BDC9FD1C3A}</a:tableStyleId>
              </a:tblPr>
              <a:tblGrid>
                <a:gridCol w="1426908"/>
                <a:gridCol w="5188595"/>
                <a:gridCol w="2147497"/>
              </a:tblGrid>
              <a:tr h="444467">
                <a:tc>
                  <a:txBody>
                    <a:bodyPr/>
                    <a:lstStyle/>
                    <a:p>
                      <a:pPr marL="0" marR="0" algn="ctr">
                        <a:lnSpc>
                          <a:spcPct val="115000"/>
                        </a:lnSpc>
                        <a:spcBef>
                          <a:spcPts val="0"/>
                        </a:spcBef>
                        <a:spcAft>
                          <a:spcPts val="0"/>
                        </a:spcAft>
                      </a:pPr>
                      <a:r>
                        <a:rPr lang="en-US" sz="1800">
                          <a:effectLst/>
                        </a:rPr>
                        <a:t>Operator</a:t>
                      </a:r>
                      <a:endParaRPr lang="en-US" sz="18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a:effectLst/>
                        </a:rPr>
                        <a:t>Description</a:t>
                      </a:r>
                      <a:endParaRPr lang="en-US" sz="18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a:effectLst/>
                        </a:rPr>
                        <a:t>Example</a:t>
                      </a:r>
                      <a:endParaRPr lang="en-US" sz="1800">
                        <a:effectLst/>
                        <a:latin typeface="Calibri"/>
                        <a:ea typeface="Calibri"/>
                        <a:cs typeface="Times New Roman"/>
                      </a:endParaRPr>
                    </a:p>
                  </a:txBody>
                  <a:tcPr marL="9525" marR="9525" marT="9525" marB="9525" anchor="ctr"/>
                </a:tc>
              </a:tr>
              <a:tr h="806958">
                <a:tc>
                  <a:txBody>
                    <a:bodyPr/>
                    <a:lstStyle/>
                    <a:p>
                      <a:pPr marL="0" marR="0">
                        <a:lnSpc>
                          <a:spcPct val="115000"/>
                        </a:lnSpc>
                        <a:spcBef>
                          <a:spcPts val="0"/>
                        </a:spcBef>
                        <a:spcAft>
                          <a:spcPts val="1000"/>
                        </a:spcAft>
                      </a:pPr>
                      <a:r>
                        <a:rPr lang="en-US" sz="1800">
                          <a:effectLst/>
                        </a:rPr>
                        <a:t>-k file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effectLst/>
                        </a:rPr>
                        <a:t>Checks if file has its sticky bit set if yes then condition becomes true.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effectLst/>
                        </a:rPr>
                        <a:t>[ -k $file ] is false. </a:t>
                      </a:r>
                      <a:endParaRPr lang="en-US" sz="1800">
                        <a:effectLst/>
                        <a:latin typeface="Calibri"/>
                        <a:ea typeface="Calibri"/>
                        <a:cs typeface="Times New Roman"/>
                      </a:endParaRPr>
                    </a:p>
                  </a:txBody>
                  <a:tcPr marL="9525" marR="9525" marT="9525" marB="9525" anchor="ctr"/>
                </a:tc>
              </a:tr>
              <a:tr h="806958">
                <a:tc>
                  <a:txBody>
                    <a:bodyPr/>
                    <a:lstStyle/>
                    <a:p>
                      <a:pPr marL="0" marR="0">
                        <a:lnSpc>
                          <a:spcPct val="115000"/>
                        </a:lnSpc>
                        <a:spcBef>
                          <a:spcPts val="0"/>
                        </a:spcBef>
                        <a:spcAft>
                          <a:spcPts val="1000"/>
                        </a:spcAft>
                      </a:pPr>
                      <a:r>
                        <a:rPr lang="en-US" sz="1800">
                          <a:effectLst/>
                        </a:rPr>
                        <a:t>-p file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effectLst/>
                        </a:rPr>
                        <a:t>Checks if file is a named pipe if yes then condition becomes true.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effectLst/>
                        </a:rPr>
                        <a:t>[ -p $file ] is false. </a:t>
                      </a:r>
                      <a:endParaRPr lang="en-US" sz="1800">
                        <a:effectLst/>
                        <a:latin typeface="Calibri"/>
                        <a:ea typeface="Calibri"/>
                        <a:cs typeface="Times New Roman"/>
                      </a:endParaRPr>
                    </a:p>
                  </a:txBody>
                  <a:tcPr marL="9525" marR="9525" marT="9525" marB="9525" anchor="ctr"/>
                </a:tc>
              </a:tr>
              <a:tr h="806958">
                <a:tc>
                  <a:txBody>
                    <a:bodyPr/>
                    <a:lstStyle/>
                    <a:p>
                      <a:pPr marL="0" marR="0">
                        <a:lnSpc>
                          <a:spcPct val="115000"/>
                        </a:lnSpc>
                        <a:spcBef>
                          <a:spcPts val="0"/>
                        </a:spcBef>
                        <a:spcAft>
                          <a:spcPts val="1000"/>
                        </a:spcAft>
                      </a:pPr>
                      <a:r>
                        <a:rPr lang="en-US" sz="1800">
                          <a:effectLst/>
                        </a:rPr>
                        <a:t>-t file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effectLst/>
                        </a:rPr>
                        <a:t>Checks if file descriptor is open and associated with a terminal if yes then condition becomes true.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effectLst/>
                        </a:rPr>
                        <a:t>[ -t $file ] is false. </a:t>
                      </a:r>
                      <a:endParaRPr lang="en-US" sz="1800">
                        <a:effectLst/>
                        <a:latin typeface="Calibri"/>
                        <a:ea typeface="Calibri"/>
                        <a:cs typeface="Times New Roman"/>
                      </a:endParaRPr>
                    </a:p>
                  </a:txBody>
                  <a:tcPr marL="9525" marR="9525" marT="9525" marB="9525" anchor="ctr"/>
                </a:tc>
              </a:tr>
              <a:tr h="1052100">
                <a:tc>
                  <a:txBody>
                    <a:bodyPr/>
                    <a:lstStyle/>
                    <a:p>
                      <a:pPr marL="0" marR="0">
                        <a:lnSpc>
                          <a:spcPct val="115000"/>
                        </a:lnSpc>
                        <a:spcBef>
                          <a:spcPts val="0"/>
                        </a:spcBef>
                        <a:spcAft>
                          <a:spcPts val="1000"/>
                        </a:spcAft>
                      </a:pPr>
                      <a:r>
                        <a:rPr lang="en-US" sz="1800">
                          <a:effectLst/>
                        </a:rPr>
                        <a:t>-u file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effectLst/>
                        </a:rPr>
                        <a:t>Checks if file has its set user id (SUID) bit set if yes then condition becomes true.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effectLst/>
                        </a:rPr>
                        <a:t>[ -u $file ] is false. </a:t>
                      </a:r>
                      <a:endParaRPr lang="en-US" sz="1800">
                        <a:effectLst/>
                        <a:latin typeface="Calibri"/>
                        <a:ea typeface="Calibri"/>
                        <a:cs typeface="Times New Roman"/>
                      </a:endParaRPr>
                    </a:p>
                  </a:txBody>
                  <a:tcPr marL="9525" marR="9525" marT="9525" marB="9525" anchor="ctr"/>
                </a:tc>
              </a:tr>
              <a:tr h="806958">
                <a:tc>
                  <a:txBody>
                    <a:bodyPr/>
                    <a:lstStyle/>
                    <a:p>
                      <a:pPr marL="0" marR="0">
                        <a:lnSpc>
                          <a:spcPct val="115000"/>
                        </a:lnSpc>
                        <a:spcBef>
                          <a:spcPts val="0"/>
                        </a:spcBef>
                        <a:spcAft>
                          <a:spcPts val="1000"/>
                        </a:spcAft>
                      </a:pPr>
                      <a:r>
                        <a:rPr lang="en-US" sz="1800">
                          <a:effectLst/>
                        </a:rPr>
                        <a:t>-r file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effectLst/>
                        </a:rPr>
                        <a:t>Checks if file is readable if yes then condition becomes true.</a:t>
                      </a:r>
                      <a:endParaRPr lang="en-US" sz="18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effectLst/>
                        </a:rPr>
                        <a:t>[ -r $file ] is true. </a:t>
                      </a:r>
                      <a:endParaRPr lang="en-US" sz="1800" dirty="0">
                        <a:effectLst/>
                        <a:latin typeface="Calibri"/>
                        <a:ea typeface="Calibri"/>
                        <a:cs typeface="Times New Roman"/>
                      </a:endParaRPr>
                    </a:p>
                  </a:txBody>
                  <a:tcPr marL="9525" marR="9525" marT="9525" marB="9525" anchor="ctr"/>
                </a:tc>
              </a:tr>
            </a:tbl>
          </a:graphicData>
        </a:graphic>
      </p:graphicFrame>
      <p:sp>
        <p:nvSpPr>
          <p:cNvPr id="5" name="Title 1"/>
          <p:cNvSpPr>
            <a:spLocks noGrp="1"/>
          </p:cNvSpPr>
          <p:nvPr>
            <p:ph type="title"/>
          </p:nvPr>
        </p:nvSpPr>
        <p:spPr/>
        <p:txBody>
          <a:bodyPr>
            <a:normAutofit/>
          </a:bodyPr>
          <a:lstStyle/>
          <a:p>
            <a:r>
              <a:rPr lang="en-US" b="1" dirty="0"/>
              <a:t>File Test Operators</a:t>
            </a:r>
            <a:r>
              <a:rPr lang="en-US" b="1" dirty="0" smtClean="0"/>
              <a:t>:</a:t>
            </a:r>
            <a:endParaRPr lang="en-US" dirty="0"/>
          </a:p>
        </p:txBody>
      </p:sp>
    </p:spTree>
    <p:extLst>
      <p:ext uri="{BB962C8B-B14F-4D97-AF65-F5344CB8AC3E}">
        <p14:creationId xmlns:p14="http://schemas.microsoft.com/office/powerpoint/2010/main" val="2249831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384347730"/>
              </p:ext>
            </p:extLst>
          </p:nvPr>
        </p:nvGraphicFramePr>
        <p:xfrm>
          <a:off x="228600" y="1295401"/>
          <a:ext cx="8915399" cy="4724400"/>
        </p:xfrm>
        <a:graphic>
          <a:graphicData uri="http://schemas.openxmlformats.org/drawingml/2006/table">
            <a:tbl>
              <a:tblPr firstRow="1" firstCol="1" bandRow="1">
                <a:tableStyleId>{5C22544A-7EE6-4342-B048-85BDC9FD1C3A}</a:tableStyleId>
              </a:tblPr>
              <a:tblGrid>
                <a:gridCol w="1449910"/>
                <a:gridCol w="5103290"/>
                <a:gridCol w="2362199"/>
              </a:tblGrid>
              <a:tr h="536024">
                <a:tc>
                  <a:txBody>
                    <a:bodyPr/>
                    <a:lstStyle/>
                    <a:p>
                      <a:pPr marL="0" marR="0" algn="ctr">
                        <a:lnSpc>
                          <a:spcPct val="115000"/>
                        </a:lnSpc>
                        <a:spcBef>
                          <a:spcPts val="0"/>
                        </a:spcBef>
                        <a:spcAft>
                          <a:spcPts val="0"/>
                        </a:spcAft>
                      </a:pPr>
                      <a:r>
                        <a:rPr lang="en-US" sz="2400" dirty="0">
                          <a:effectLst/>
                        </a:rPr>
                        <a:t>Operator</a:t>
                      </a:r>
                      <a:endParaRPr lang="en-US" sz="24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2400">
                          <a:effectLst/>
                        </a:rPr>
                        <a:t>Description</a:t>
                      </a:r>
                      <a:endParaRPr lang="en-US" sz="24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2400" dirty="0">
                          <a:effectLst/>
                        </a:rPr>
                        <a:t>Example</a:t>
                      </a:r>
                      <a:endParaRPr lang="en-US" sz="2400" dirty="0">
                        <a:effectLst/>
                        <a:latin typeface="Calibri"/>
                        <a:ea typeface="Calibri"/>
                        <a:cs typeface="Times New Roman"/>
                      </a:endParaRPr>
                    </a:p>
                  </a:txBody>
                  <a:tcPr marL="9525" marR="9525" marT="9525" marB="9525" anchor="ctr"/>
                </a:tc>
              </a:tr>
              <a:tr h="973184">
                <a:tc>
                  <a:txBody>
                    <a:bodyPr/>
                    <a:lstStyle/>
                    <a:p>
                      <a:pPr marL="0" marR="0">
                        <a:lnSpc>
                          <a:spcPct val="115000"/>
                        </a:lnSpc>
                        <a:spcBef>
                          <a:spcPts val="0"/>
                        </a:spcBef>
                        <a:spcAft>
                          <a:spcPts val="1000"/>
                        </a:spcAft>
                      </a:pPr>
                      <a:r>
                        <a:rPr lang="en-US" sz="2400" dirty="0">
                          <a:effectLst/>
                        </a:rPr>
                        <a:t>-w file</a:t>
                      </a:r>
                      <a:endParaRPr lang="en-US"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400">
                          <a:effectLst/>
                        </a:rPr>
                        <a:t>Check if file is writable if yes then condition becomes true.</a:t>
                      </a:r>
                      <a:endParaRPr lang="en-US" sz="2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400">
                          <a:effectLst/>
                        </a:rPr>
                        <a:t>[ -w $file ] is true. </a:t>
                      </a:r>
                      <a:endParaRPr lang="en-US" sz="2400">
                        <a:effectLst/>
                        <a:latin typeface="Calibri"/>
                        <a:ea typeface="Calibri"/>
                        <a:cs typeface="Times New Roman"/>
                      </a:endParaRPr>
                    </a:p>
                  </a:txBody>
                  <a:tcPr marL="9525" marR="9525" marT="9525" marB="9525" anchor="ctr"/>
                </a:tc>
              </a:tr>
              <a:tr h="973184">
                <a:tc>
                  <a:txBody>
                    <a:bodyPr/>
                    <a:lstStyle/>
                    <a:p>
                      <a:pPr marL="0" marR="0">
                        <a:lnSpc>
                          <a:spcPct val="115000"/>
                        </a:lnSpc>
                        <a:spcBef>
                          <a:spcPts val="0"/>
                        </a:spcBef>
                        <a:spcAft>
                          <a:spcPts val="1000"/>
                        </a:spcAft>
                      </a:pPr>
                      <a:r>
                        <a:rPr lang="en-US" sz="2400">
                          <a:effectLst/>
                        </a:rPr>
                        <a:t>-x file</a:t>
                      </a:r>
                      <a:endParaRPr lang="en-US" sz="2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400" dirty="0">
                          <a:effectLst/>
                        </a:rPr>
                        <a:t>Check if file is execute if yes then condition becomes true.</a:t>
                      </a:r>
                      <a:endParaRPr lang="en-US"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400">
                          <a:effectLst/>
                        </a:rPr>
                        <a:t>[ -x $file ] is true. </a:t>
                      </a:r>
                      <a:endParaRPr lang="en-US" sz="2400">
                        <a:effectLst/>
                        <a:latin typeface="Calibri"/>
                        <a:ea typeface="Calibri"/>
                        <a:cs typeface="Times New Roman"/>
                      </a:endParaRPr>
                    </a:p>
                  </a:txBody>
                  <a:tcPr marL="9525" marR="9525" marT="9525" marB="9525" anchor="ctr"/>
                </a:tc>
              </a:tr>
              <a:tr h="973184">
                <a:tc>
                  <a:txBody>
                    <a:bodyPr/>
                    <a:lstStyle/>
                    <a:p>
                      <a:pPr marL="0" marR="0">
                        <a:lnSpc>
                          <a:spcPct val="115000"/>
                        </a:lnSpc>
                        <a:spcBef>
                          <a:spcPts val="0"/>
                        </a:spcBef>
                        <a:spcAft>
                          <a:spcPts val="1000"/>
                        </a:spcAft>
                      </a:pPr>
                      <a:r>
                        <a:rPr lang="en-US" sz="2400">
                          <a:effectLst/>
                        </a:rPr>
                        <a:t>-s file</a:t>
                      </a:r>
                      <a:endParaRPr lang="en-US" sz="2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400" dirty="0">
                          <a:effectLst/>
                        </a:rPr>
                        <a:t>Check if file has size greater than 0 if yes then condition becomes true.</a:t>
                      </a:r>
                      <a:endParaRPr lang="en-US"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400">
                          <a:effectLst/>
                        </a:rPr>
                        <a:t>[ -s $file ] is true. </a:t>
                      </a:r>
                      <a:endParaRPr lang="en-US" sz="2400">
                        <a:effectLst/>
                        <a:latin typeface="Calibri"/>
                        <a:ea typeface="Calibri"/>
                        <a:cs typeface="Times New Roman"/>
                      </a:endParaRPr>
                    </a:p>
                  </a:txBody>
                  <a:tcPr marL="9525" marR="9525" marT="9525" marB="9525" anchor="ctr"/>
                </a:tc>
              </a:tr>
              <a:tr h="1268824">
                <a:tc>
                  <a:txBody>
                    <a:bodyPr/>
                    <a:lstStyle/>
                    <a:p>
                      <a:pPr marL="0" marR="0">
                        <a:lnSpc>
                          <a:spcPct val="115000"/>
                        </a:lnSpc>
                        <a:spcBef>
                          <a:spcPts val="0"/>
                        </a:spcBef>
                        <a:spcAft>
                          <a:spcPts val="1000"/>
                        </a:spcAft>
                      </a:pPr>
                      <a:r>
                        <a:rPr lang="en-US" sz="2400">
                          <a:effectLst/>
                        </a:rPr>
                        <a:t>-e file</a:t>
                      </a:r>
                      <a:endParaRPr lang="en-US" sz="24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400" dirty="0">
                          <a:effectLst/>
                        </a:rPr>
                        <a:t>Check if file exists. Is true even if file is a directory but exists.</a:t>
                      </a:r>
                      <a:endParaRPr lang="en-US"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400" dirty="0">
                          <a:effectLst/>
                        </a:rPr>
                        <a:t>[ -e $file ] is true. </a:t>
                      </a:r>
                      <a:endParaRPr lang="en-US" sz="2400" dirty="0">
                        <a:effectLst/>
                        <a:latin typeface="Calibri"/>
                        <a:ea typeface="Calibri"/>
                        <a:cs typeface="Times New Roman"/>
                      </a:endParaRPr>
                    </a:p>
                  </a:txBody>
                  <a:tcPr marL="9525" marR="9525" marT="9525" marB="9525" anchor="ctr"/>
                </a:tc>
              </a:tr>
            </a:tbl>
          </a:graphicData>
        </a:graphic>
      </p:graphicFrame>
      <p:sp>
        <p:nvSpPr>
          <p:cNvPr id="4" name="Title 1"/>
          <p:cNvSpPr>
            <a:spLocks noGrp="1"/>
          </p:cNvSpPr>
          <p:nvPr>
            <p:ph type="title"/>
          </p:nvPr>
        </p:nvSpPr>
        <p:spPr/>
        <p:txBody>
          <a:bodyPr>
            <a:normAutofit/>
          </a:bodyPr>
          <a:lstStyle/>
          <a:p>
            <a:r>
              <a:rPr lang="en-US" b="1" dirty="0"/>
              <a:t>File Test Operators</a:t>
            </a:r>
            <a:r>
              <a:rPr lang="en-US" b="1" dirty="0" smtClean="0"/>
              <a:t>:</a:t>
            </a:r>
            <a:endParaRPr lang="en-US" dirty="0"/>
          </a:p>
        </p:txBody>
      </p:sp>
    </p:spTree>
    <p:extLst>
      <p:ext uri="{BB962C8B-B14F-4D97-AF65-F5344CB8AC3E}">
        <p14:creationId xmlns:p14="http://schemas.microsoft.com/office/powerpoint/2010/main" val="3809838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Unix - Shell Decision Making</a:t>
            </a:r>
          </a:p>
        </p:txBody>
      </p:sp>
      <p:sp>
        <p:nvSpPr>
          <p:cNvPr id="3" name="Content Placeholder 2"/>
          <p:cNvSpPr>
            <a:spLocks noGrp="1"/>
          </p:cNvSpPr>
          <p:nvPr>
            <p:ph idx="1"/>
          </p:nvPr>
        </p:nvSpPr>
        <p:spPr/>
        <p:txBody>
          <a:bodyPr/>
          <a:lstStyle/>
          <a:p>
            <a:r>
              <a:rPr lang="en-US" dirty="0"/>
              <a:t>Unix Shell supports conditional statements which are used to perform different actions based on different conditions</a:t>
            </a:r>
            <a:r>
              <a:rPr lang="en-US" dirty="0" smtClean="0"/>
              <a:t>.</a:t>
            </a:r>
          </a:p>
          <a:p>
            <a:r>
              <a:rPr lang="en-US" dirty="0" smtClean="0"/>
              <a:t>The following </a:t>
            </a:r>
            <a:r>
              <a:rPr lang="en-US" dirty="0"/>
              <a:t>two decision making </a:t>
            </a:r>
            <a:r>
              <a:rPr lang="en-US" dirty="0" smtClean="0"/>
              <a:t>statements are :</a:t>
            </a:r>
            <a:endParaRPr lang="en-US" dirty="0"/>
          </a:p>
          <a:p>
            <a:pPr lvl="1"/>
            <a:r>
              <a:rPr lang="en-US" dirty="0"/>
              <a:t>The </a:t>
            </a:r>
            <a:r>
              <a:rPr lang="en-US" b="1" dirty="0"/>
              <a:t>if...else</a:t>
            </a:r>
            <a:r>
              <a:rPr lang="en-US" dirty="0"/>
              <a:t> statements</a:t>
            </a:r>
          </a:p>
          <a:p>
            <a:pPr lvl="1"/>
            <a:r>
              <a:rPr lang="en-US" dirty="0"/>
              <a:t>The </a:t>
            </a:r>
            <a:r>
              <a:rPr lang="en-US" b="1" dirty="0"/>
              <a:t>case...</a:t>
            </a:r>
            <a:r>
              <a:rPr lang="en-US" b="1" dirty="0" err="1"/>
              <a:t>esac</a:t>
            </a:r>
            <a:r>
              <a:rPr lang="en-US" dirty="0"/>
              <a:t> statement</a:t>
            </a:r>
          </a:p>
          <a:p>
            <a:endParaRPr lang="en-US" dirty="0"/>
          </a:p>
        </p:txBody>
      </p:sp>
    </p:spTree>
    <p:extLst>
      <p:ext uri="{BB962C8B-B14F-4D97-AF65-F5344CB8AC3E}">
        <p14:creationId xmlns:p14="http://schemas.microsoft.com/office/powerpoint/2010/main" val="27979036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if...else statements</a:t>
            </a:r>
            <a:r>
              <a:rPr lang="en-US" b="1" dirty="0" smtClean="0"/>
              <a:t>:</a:t>
            </a:r>
            <a:endParaRPr lang="en-US" dirty="0"/>
          </a:p>
        </p:txBody>
      </p:sp>
      <p:sp>
        <p:nvSpPr>
          <p:cNvPr id="3" name="Content Placeholder 2"/>
          <p:cNvSpPr>
            <a:spLocks noGrp="1"/>
          </p:cNvSpPr>
          <p:nvPr>
            <p:ph idx="1"/>
          </p:nvPr>
        </p:nvSpPr>
        <p:spPr/>
        <p:txBody>
          <a:bodyPr/>
          <a:lstStyle/>
          <a:p>
            <a:r>
              <a:rPr lang="en-US" dirty="0"/>
              <a:t>If else statements are useful decision making statements which can be used to select an option from a given set of options.</a:t>
            </a:r>
          </a:p>
          <a:p>
            <a:r>
              <a:rPr lang="en-US" dirty="0"/>
              <a:t>Unix Shell supports following forms of </a:t>
            </a:r>
            <a:r>
              <a:rPr lang="en-US" dirty="0" err="1"/>
              <a:t>if..else</a:t>
            </a:r>
            <a:r>
              <a:rPr lang="en-US" dirty="0"/>
              <a:t> statement:</a:t>
            </a:r>
          </a:p>
          <a:p>
            <a:pPr lvl="1"/>
            <a:r>
              <a:rPr lang="en-US" dirty="0">
                <a:hlinkClick r:id="rId2"/>
              </a:rPr>
              <a:t>if...fi statement</a:t>
            </a:r>
            <a:endParaRPr lang="en-US" dirty="0"/>
          </a:p>
          <a:p>
            <a:pPr lvl="1"/>
            <a:r>
              <a:rPr lang="en-US" dirty="0">
                <a:hlinkClick r:id="rId3"/>
              </a:rPr>
              <a:t>if...else...fi statement</a:t>
            </a:r>
            <a:endParaRPr lang="en-US" dirty="0"/>
          </a:p>
          <a:p>
            <a:pPr lvl="1"/>
            <a:r>
              <a:rPr lang="en-US" dirty="0">
                <a:hlinkClick r:id="rId4"/>
              </a:rPr>
              <a:t>if...</a:t>
            </a:r>
            <a:r>
              <a:rPr lang="en-US" dirty="0" err="1">
                <a:hlinkClick r:id="rId4"/>
              </a:rPr>
              <a:t>elif</a:t>
            </a:r>
            <a:r>
              <a:rPr lang="en-US" dirty="0">
                <a:hlinkClick r:id="rId4"/>
              </a:rPr>
              <a:t>...else...fi statement</a:t>
            </a:r>
            <a:endParaRPr lang="en-US" dirty="0"/>
          </a:p>
          <a:p>
            <a:endParaRPr lang="en-US" dirty="0"/>
          </a:p>
        </p:txBody>
      </p:sp>
    </p:spTree>
    <p:extLst>
      <p:ext uri="{BB962C8B-B14F-4D97-AF65-F5344CB8AC3E}">
        <p14:creationId xmlns:p14="http://schemas.microsoft.com/office/powerpoint/2010/main" val="3152971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Unix Shell - The if...fi </a:t>
            </a:r>
            <a:r>
              <a:rPr lang="en-US" b="1" dirty="0" smtClean="0"/>
              <a:t>statement</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a:t>if...fi</a:t>
            </a:r>
            <a:r>
              <a:rPr lang="en-US" dirty="0"/>
              <a:t> statement is the fundamental control statement that allows Shell to make decisions and execute statements conditionally.</a:t>
            </a:r>
          </a:p>
          <a:p>
            <a:r>
              <a:rPr lang="en-US" b="1" dirty="0"/>
              <a:t>Syntax:</a:t>
            </a:r>
          </a:p>
          <a:p>
            <a:pPr marL="356616" lvl="1" indent="0">
              <a:buNone/>
            </a:pPr>
            <a:r>
              <a:rPr lang="en-US" dirty="0"/>
              <a:t>if [ expression </a:t>
            </a:r>
            <a:r>
              <a:rPr lang="en-US" dirty="0" smtClean="0"/>
              <a:t>]</a:t>
            </a:r>
          </a:p>
          <a:p>
            <a:pPr marL="356616" lvl="1" indent="0">
              <a:buNone/>
            </a:pPr>
            <a:r>
              <a:rPr lang="en-US" dirty="0" smtClean="0"/>
              <a:t> </a:t>
            </a:r>
            <a:r>
              <a:rPr lang="en-US" dirty="0"/>
              <a:t>then </a:t>
            </a:r>
            <a:endParaRPr lang="en-US" dirty="0" smtClean="0"/>
          </a:p>
          <a:p>
            <a:pPr marL="356616" lvl="1" indent="0">
              <a:buNone/>
            </a:pPr>
            <a:r>
              <a:rPr lang="en-US" dirty="0" smtClean="0"/>
              <a:t>Statement(s</a:t>
            </a:r>
            <a:r>
              <a:rPr lang="en-US" dirty="0"/>
              <a:t>) to be executed if expression is true </a:t>
            </a:r>
            <a:endParaRPr lang="en-US" dirty="0" smtClean="0"/>
          </a:p>
          <a:p>
            <a:pPr marL="356616" lvl="1" indent="0">
              <a:buNone/>
            </a:pPr>
            <a:r>
              <a:rPr lang="en-US" dirty="0" smtClean="0"/>
              <a:t>fi</a:t>
            </a:r>
            <a:endParaRPr lang="en-US" dirty="0"/>
          </a:p>
        </p:txBody>
      </p:sp>
    </p:spTree>
    <p:extLst>
      <p:ext uri="{BB962C8B-B14F-4D97-AF65-F5344CB8AC3E}">
        <p14:creationId xmlns:p14="http://schemas.microsoft.com/office/powerpoint/2010/main" val="25836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Listing Files</a:t>
            </a:r>
            <a:r>
              <a:rPr lang="en-US" b="1" dirty="0" smtClean="0"/>
              <a:t>:</a:t>
            </a:r>
            <a:endParaRPr lang="en-US" dirty="0"/>
          </a:p>
        </p:txBody>
      </p:sp>
      <p:sp>
        <p:nvSpPr>
          <p:cNvPr id="3" name="Content Placeholder 2"/>
          <p:cNvSpPr>
            <a:spLocks noGrp="1"/>
          </p:cNvSpPr>
          <p:nvPr>
            <p:ph idx="1"/>
          </p:nvPr>
        </p:nvSpPr>
        <p:spPr/>
        <p:txBody>
          <a:bodyPr/>
          <a:lstStyle/>
          <a:p>
            <a:r>
              <a:rPr lang="en-US" dirty="0"/>
              <a:t>To list the files and directories stored in the current directory. </a:t>
            </a:r>
            <a:endParaRPr lang="en-US" dirty="0" smtClean="0"/>
          </a:p>
          <a:p>
            <a:r>
              <a:rPr lang="en-US" dirty="0" smtClean="0"/>
              <a:t>Use </a:t>
            </a:r>
            <a:r>
              <a:rPr lang="en-US" dirty="0"/>
              <a:t>the following command</a:t>
            </a:r>
            <a:r>
              <a:rPr lang="en-US" dirty="0" smtClean="0"/>
              <a:t>: </a:t>
            </a:r>
            <a:r>
              <a:rPr lang="en-US" dirty="0" err="1" smtClean="0"/>
              <a:t>ls</a:t>
            </a:r>
            <a:endParaRPr lang="en-US" dirty="0" smtClean="0"/>
          </a:p>
          <a:p>
            <a:pPr algn="just"/>
            <a:r>
              <a:rPr lang="en-US" dirty="0"/>
              <a:t>The command </a:t>
            </a:r>
            <a:r>
              <a:rPr lang="en-US" b="1" dirty="0" err="1"/>
              <a:t>ls</a:t>
            </a:r>
            <a:r>
              <a:rPr lang="en-US" dirty="0"/>
              <a:t> supports the </a:t>
            </a:r>
            <a:r>
              <a:rPr lang="en-US" b="1" dirty="0"/>
              <a:t>-l</a:t>
            </a:r>
            <a:r>
              <a:rPr lang="en-US" dirty="0"/>
              <a:t> option which would help you to get more information about the listed </a:t>
            </a:r>
            <a:r>
              <a:rPr lang="en-US" dirty="0" smtClean="0"/>
              <a:t>files</a:t>
            </a:r>
          </a:p>
          <a:p>
            <a:pPr marL="82296" indent="0" algn="just">
              <a:buNone/>
            </a:pPr>
            <a:endParaRPr lang="en-US" dirty="0"/>
          </a:p>
        </p:txBody>
      </p:sp>
    </p:spTree>
    <p:extLst>
      <p:ext uri="{BB962C8B-B14F-4D97-AF65-F5344CB8AC3E}">
        <p14:creationId xmlns:p14="http://schemas.microsoft.com/office/powerpoint/2010/main" val="2033967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Unix Shell - The if...else...fi statement</a:t>
            </a:r>
          </a:p>
        </p:txBody>
      </p:sp>
      <p:sp>
        <p:nvSpPr>
          <p:cNvPr id="3" name="Content Placeholder 2"/>
          <p:cNvSpPr>
            <a:spLocks noGrp="1"/>
          </p:cNvSpPr>
          <p:nvPr>
            <p:ph idx="1"/>
          </p:nvPr>
        </p:nvSpPr>
        <p:spPr/>
        <p:txBody>
          <a:bodyPr>
            <a:normAutofit lnSpcReduction="10000"/>
          </a:bodyPr>
          <a:lstStyle/>
          <a:p>
            <a:r>
              <a:rPr lang="en-US" dirty="0"/>
              <a:t>The </a:t>
            </a:r>
            <a:r>
              <a:rPr lang="en-US" b="1" dirty="0"/>
              <a:t>if...else...fi</a:t>
            </a:r>
            <a:r>
              <a:rPr lang="en-US" dirty="0"/>
              <a:t> statement is the next form of control statement that allows Shell to execute statements in more controlled way and making decision between two choices</a:t>
            </a:r>
            <a:r>
              <a:rPr lang="en-US" dirty="0" smtClean="0"/>
              <a:t>.</a:t>
            </a:r>
          </a:p>
          <a:p>
            <a:pPr marL="603504" lvl="2" indent="0">
              <a:buNone/>
            </a:pPr>
            <a:r>
              <a:rPr lang="en-US" dirty="0"/>
              <a:t>if [ expression ] </a:t>
            </a:r>
            <a:endParaRPr lang="en-US" dirty="0" smtClean="0"/>
          </a:p>
          <a:p>
            <a:pPr marL="603504" lvl="2" indent="0">
              <a:buNone/>
            </a:pPr>
            <a:r>
              <a:rPr lang="en-US" dirty="0" smtClean="0"/>
              <a:t>then </a:t>
            </a:r>
          </a:p>
          <a:p>
            <a:pPr marL="603504" lvl="2" indent="0">
              <a:buNone/>
            </a:pPr>
            <a:r>
              <a:rPr lang="en-US" dirty="0" smtClean="0"/>
              <a:t>Statement(s</a:t>
            </a:r>
            <a:r>
              <a:rPr lang="en-US" dirty="0"/>
              <a:t>) to be executed if expression is true </a:t>
            </a:r>
            <a:endParaRPr lang="en-US" dirty="0" smtClean="0"/>
          </a:p>
          <a:p>
            <a:pPr marL="603504" lvl="2" indent="0">
              <a:buNone/>
            </a:pPr>
            <a:r>
              <a:rPr lang="en-US" dirty="0" smtClean="0"/>
              <a:t>else </a:t>
            </a:r>
          </a:p>
          <a:p>
            <a:pPr marL="603504" lvl="2" indent="0">
              <a:buNone/>
            </a:pPr>
            <a:r>
              <a:rPr lang="en-US" dirty="0" smtClean="0"/>
              <a:t>Statement(s</a:t>
            </a:r>
            <a:r>
              <a:rPr lang="en-US" dirty="0"/>
              <a:t>) to be executed if expression is not </a:t>
            </a:r>
            <a:r>
              <a:rPr lang="en-US" dirty="0" smtClean="0"/>
              <a:t>true</a:t>
            </a:r>
          </a:p>
          <a:p>
            <a:pPr marL="603504" lvl="2" indent="0">
              <a:buNone/>
            </a:pPr>
            <a:r>
              <a:rPr lang="en-US" dirty="0" smtClean="0"/>
              <a:t> </a:t>
            </a:r>
            <a:r>
              <a:rPr lang="en-US" dirty="0"/>
              <a:t>fi</a:t>
            </a:r>
          </a:p>
        </p:txBody>
      </p:sp>
    </p:spTree>
    <p:extLst>
      <p:ext uri="{BB962C8B-B14F-4D97-AF65-F5344CB8AC3E}">
        <p14:creationId xmlns:p14="http://schemas.microsoft.com/office/powerpoint/2010/main" val="13991018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Unix Shell - The if...</a:t>
            </a:r>
            <a:r>
              <a:rPr lang="en-US" b="1" dirty="0" err="1"/>
              <a:t>elif</a:t>
            </a:r>
            <a:r>
              <a:rPr lang="en-US" b="1" dirty="0"/>
              <a:t>...fi </a:t>
            </a:r>
            <a:r>
              <a:rPr lang="en-US" b="1" dirty="0" smtClean="0"/>
              <a:t>statement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if...</a:t>
            </a:r>
            <a:r>
              <a:rPr lang="en-US" b="1" dirty="0" err="1"/>
              <a:t>elif</a:t>
            </a:r>
            <a:r>
              <a:rPr lang="en-US" b="1" dirty="0"/>
              <a:t>...fi</a:t>
            </a:r>
            <a:r>
              <a:rPr lang="en-US" dirty="0"/>
              <a:t> statement is the one level advance form of control statement that allows Shell to make correct decision out of several conditions</a:t>
            </a:r>
            <a:r>
              <a:rPr lang="en-US" dirty="0" smtClean="0"/>
              <a:t>.</a:t>
            </a:r>
          </a:p>
          <a:p>
            <a:pPr marL="603504" lvl="2" indent="0">
              <a:buNone/>
            </a:pPr>
            <a:r>
              <a:rPr lang="en-US" dirty="0"/>
              <a:t>if [ expression 1 ] </a:t>
            </a:r>
            <a:endParaRPr lang="en-US" dirty="0" smtClean="0"/>
          </a:p>
          <a:p>
            <a:pPr marL="603504" lvl="2" indent="0">
              <a:buNone/>
            </a:pPr>
            <a:r>
              <a:rPr lang="en-US" dirty="0" smtClean="0"/>
              <a:t>then </a:t>
            </a:r>
          </a:p>
          <a:p>
            <a:pPr marL="603504" lvl="2" indent="0">
              <a:buNone/>
            </a:pPr>
            <a:r>
              <a:rPr lang="en-US" dirty="0" smtClean="0"/>
              <a:t>Statement(s</a:t>
            </a:r>
            <a:r>
              <a:rPr lang="en-US" dirty="0"/>
              <a:t>) to be executed if expression 1 is true </a:t>
            </a:r>
            <a:endParaRPr lang="en-US" dirty="0" smtClean="0"/>
          </a:p>
          <a:p>
            <a:pPr marL="603504" lvl="2" indent="0">
              <a:buNone/>
            </a:pPr>
            <a:r>
              <a:rPr lang="en-US" dirty="0" err="1" smtClean="0"/>
              <a:t>elif</a:t>
            </a:r>
            <a:r>
              <a:rPr lang="en-US" dirty="0" smtClean="0"/>
              <a:t> </a:t>
            </a:r>
            <a:r>
              <a:rPr lang="en-US" dirty="0"/>
              <a:t>[ expression 2 ] </a:t>
            </a:r>
            <a:endParaRPr lang="en-US" dirty="0" smtClean="0"/>
          </a:p>
          <a:p>
            <a:pPr marL="603504" lvl="2" indent="0">
              <a:buNone/>
            </a:pPr>
            <a:r>
              <a:rPr lang="en-US" dirty="0" smtClean="0"/>
              <a:t>then </a:t>
            </a:r>
          </a:p>
          <a:p>
            <a:pPr marL="603504" lvl="2" indent="0">
              <a:buNone/>
            </a:pPr>
            <a:r>
              <a:rPr lang="en-US" dirty="0" smtClean="0"/>
              <a:t>Statement(s</a:t>
            </a:r>
            <a:r>
              <a:rPr lang="en-US" dirty="0"/>
              <a:t>) to be executed if expression 2 is true </a:t>
            </a:r>
            <a:endParaRPr lang="en-US" dirty="0" smtClean="0"/>
          </a:p>
          <a:p>
            <a:pPr marL="603504" lvl="2" indent="0">
              <a:buNone/>
            </a:pPr>
            <a:r>
              <a:rPr lang="en-US" dirty="0" err="1" smtClean="0"/>
              <a:t>elif</a:t>
            </a:r>
            <a:r>
              <a:rPr lang="en-US" dirty="0" smtClean="0"/>
              <a:t> </a:t>
            </a:r>
            <a:r>
              <a:rPr lang="en-US" dirty="0"/>
              <a:t>[ expression 3 ] </a:t>
            </a:r>
            <a:endParaRPr lang="en-US" dirty="0" smtClean="0"/>
          </a:p>
          <a:p>
            <a:pPr marL="603504" lvl="2" indent="0">
              <a:buNone/>
            </a:pPr>
            <a:r>
              <a:rPr lang="en-US" dirty="0" smtClean="0"/>
              <a:t>then </a:t>
            </a:r>
          </a:p>
          <a:p>
            <a:pPr marL="603504" lvl="2" indent="0">
              <a:buNone/>
            </a:pPr>
            <a:r>
              <a:rPr lang="en-US" dirty="0" smtClean="0"/>
              <a:t>Statement(s</a:t>
            </a:r>
            <a:r>
              <a:rPr lang="en-US" dirty="0"/>
              <a:t>) to be executed if expression 3 is true </a:t>
            </a:r>
            <a:endParaRPr lang="en-US" dirty="0" smtClean="0"/>
          </a:p>
          <a:p>
            <a:pPr marL="603504" lvl="2" indent="0">
              <a:buNone/>
            </a:pPr>
            <a:r>
              <a:rPr lang="en-US" dirty="0" smtClean="0"/>
              <a:t>else </a:t>
            </a:r>
          </a:p>
          <a:p>
            <a:pPr marL="603504" lvl="2" indent="0">
              <a:buNone/>
            </a:pPr>
            <a:r>
              <a:rPr lang="en-US" dirty="0" smtClean="0"/>
              <a:t>Statement(s</a:t>
            </a:r>
            <a:r>
              <a:rPr lang="en-US" dirty="0"/>
              <a:t>) to be executed if no expression is true </a:t>
            </a:r>
            <a:endParaRPr lang="en-US" dirty="0" smtClean="0"/>
          </a:p>
          <a:p>
            <a:pPr marL="603504" lvl="2" indent="0">
              <a:buNone/>
            </a:pPr>
            <a:r>
              <a:rPr lang="en-US" dirty="0" smtClean="0"/>
              <a:t>fi</a:t>
            </a:r>
            <a:endParaRPr lang="en-US" dirty="0"/>
          </a:p>
        </p:txBody>
      </p:sp>
    </p:spTree>
    <p:extLst>
      <p:ext uri="{BB962C8B-B14F-4D97-AF65-F5344CB8AC3E}">
        <p14:creationId xmlns:p14="http://schemas.microsoft.com/office/powerpoint/2010/main" val="27895487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case...</a:t>
            </a:r>
            <a:r>
              <a:rPr lang="en-US" b="1" dirty="0" err="1"/>
              <a:t>esac</a:t>
            </a:r>
            <a:r>
              <a:rPr lang="en-US" b="1" dirty="0"/>
              <a:t> Statement</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You can use multiple if...</a:t>
            </a:r>
            <a:r>
              <a:rPr lang="en-US" dirty="0" err="1"/>
              <a:t>elif</a:t>
            </a:r>
            <a:r>
              <a:rPr lang="en-US" dirty="0"/>
              <a:t> statements to perform a </a:t>
            </a:r>
            <a:r>
              <a:rPr lang="en-US" dirty="0" err="1"/>
              <a:t>multiway</a:t>
            </a:r>
            <a:r>
              <a:rPr lang="en-US" dirty="0"/>
              <a:t> branch. </a:t>
            </a:r>
            <a:endParaRPr lang="en-US" dirty="0" smtClean="0"/>
          </a:p>
          <a:p>
            <a:r>
              <a:rPr lang="en-US" dirty="0" smtClean="0"/>
              <a:t>However</a:t>
            </a:r>
            <a:r>
              <a:rPr lang="en-US" dirty="0"/>
              <a:t>, this is not always the best solution, especially when all of the branches depend on the value of a single variable.</a:t>
            </a:r>
          </a:p>
          <a:p>
            <a:r>
              <a:rPr lang="en-US" dirty="0"/>
              <a:t>Unix Shell supports </a:t>
            </a:r>
            <a:r>
              <a:rPr lang="en-US" b="1" dirty="0"/>
              <a:t>case...</a:t>
            </a:r>
            <a:r>
              <a:rPr lang="en-US" b="1" dirty="0" err="1"/>
              <a:t>esac</a:t>
            </a:r>
            <a:r>
              <a:rPr lang="en-US" dirty="0"/>
              <a:t> statement which handles exactly this situation, and it does so more efficiently than repeated if...</a:t>
            </a:r>
            <a:r>
              <a:rPr lang="en-US" dirty="0" err="1"/>
              <a:t>elif</a:t>
            </a:r>
            <a:r>
              <a:rPr lang="en-US" dirty="0"/>
              <a:t> statements.</a:t>
            </a:r>
          </a:p>
          <a:p>
            <a:endParaRPr lang="en-US" dirty="0"/>
          </a:p>
        </p:txBody>
      </p:sp>
    </p:spTree>
    <p:extLst>
      <p:ext uri="{BB962C8B-B14F-4D97-AF65-F5344CB8AC3E}">
        <p14:creationId xmlns:p14="http://schemas.microsoft.com/office/powerpoint/2010/main" val="5581966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Unix Shell - The case...</a:t>
            </a:r>
            <a:r>
              <a:rPr lang="en-US" b="1" dirty="0" err="1"/>
              <a:t>esac</a:t>
            </a:r>
            <a:r>
              <a:rPr lang="en-US" b="1" dirty="0"/>
              <a:t> </a:t>
            </a:r>
            <a:r>
              <a:rPr lang="en-US" b="1" dirty="0" smtClean="0"/>
              <a:t>Statement</a:t>
            </a:r>
            <a:endParaRPr lang="en-US" dirty="0"/>
          </a:p>
        </p:txBody>
      </p:sp>
      <p:sp>
        <p:nvSpPr>
          <p:cNvPr id="3" name="Content Placeholder 2"/>
          <p:cNvSpPr>
            <a:spLocks noGrp="1"/>
          </p:cNvSpPr>
          <p:nvPr>
            <p:ph idx="1"/>
          </p:nvPr>
        </p:nvSpPr>
        <p:spPr/>
        <p:txBody>
          <a:bodyPr/>
          <a:lstStyle/>
          <a:p>
            <a:r>
              <a:rPr lang="en-US" dirty="0"/>
              <a:t>The basic syntax of the case...</a:t>
            </a:r>
            <a:r>
              <a:rPr lang="en-US" dirty="0" err="1"/>
              <a:t>esac</a:t>
            </a:r>
            <a:r>
              <a:rPr lang="en-US" dirty="0"/>
              <a:t> statement is to give an expression to evaluate and several different statements to execute based on the value of the expression.</a:t>
            </a:r>
          </a:p>
          <a:p>
            <a:r>
              <a:rPr lang="en-US" dirty="0"/>
              <a:t>The interpreter checks each case against the value of the expression until a match is found. If nothing matches, a default condition will be used.</a:t>
            </a:r>
          </a:p>
          <a:p>
            <a:endParaRPr lang="en-US" dirty="0"/>
          </a:p>
        </p:txBody>
      </p:sp>
    </p:spTree>
    <p:extLst>
      <p:ext uri="{BB962C8B-B14F-4D97-AF65-F5344CB8AC3E}">
        <p14:creationId xmlns:p14="http://schemas.microsoft.com/office/powerpoint/2010/main" val="607848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case</a:t>
            </a:r>
            <a:endParaRPr lang="en-US" dirty="0"/>
          </a:p>
        </p:txBody>
      </p:sp>
      <p:sp>
        <p:nvSpPr>
          <p:cNvPr id="3" name="Content Placeholder 2"/>
          <p:cNvSpPr>
            <a:spLocks noGrp="1"/>
          </p:cNvSpPr>
          <p:nvPr>
            <p:ph idx="1"/>
          </p:nvPr>
        </p:nvSpPr>
        <p:spPr/>
        <p:txBody>
          <a:bodyPr/>
          <a:lstStyle/>
          <a:p>
            <a:pPr marL="82296" indent="0">
              <a:buNone/>
            </a:pPr>
            <a:r>
              <a:rPr lang="en-US" dirty="0"/>
              <a:t>case word in </a:t>
            </a:r>
            <a:endParaRPr lang="en-US" dirty="0" smtClean="0"/>
          </a:p>
          <a:p>
            <a:pPr marL="402336" lvl="1" indent="0">
              <a:buNone/>
            </a:pPr>
            <a:r>
              <a:rPr lang="en-US" dirty="0" smtClean="0"/>
              <a:t>pattern1</a:t>
            </a:r>
            <a:r>
              <a:rPr lang="en-US" dirty="0"/>
              <a:t>) </a:t>
            </a:r>
            <a:endParaRPr lang="en-US" dirty="0" smtClean="0"/>
          </a:p>
          <a:p>
            <a:pPr marL="658368" lvl="2" indent="0">
              <a:buNone/>
            </a:pPr>
            <a:r>
              <a:rPr lang="en-US" dirty="0" smtClean="0"/>
              <a:t>Statement(s</a:t>
            </a:r>
            <a:r>
              <a:rPr lang="en-US" dirty="0"/>
              <a:t>) to be executed if pattern1 matches </a:t>
            </a:r>
            <a:r>
              <a:rPr lang="en-US" dirty="0" smtClean="0"/>
              <a:t>;; </a:t>
            </a:r>
          </a:p>
          <a:p>
            <a:pPr marL="402336" lvl="1" indent="0">
              <a:buNone/>
            </a:pPr>
            <a:r>
              <a:rPr lang="en-US" dirty="0" smtClean="0"/>
              <a:t>pattern2</a:t>
            </a:r>
            <a:r>
              <a:rPr lang="en-US" dirty="0"/>
              <a:t>) </a:t>
            </a:r>
            <a:endParaRPr lang="en-US" dirty="0" smtClean="0"/>
          </a:p>
          <a:p>
            <a:pPr marL="658368" lvl="2" indent="0">
              <a:buNone/>
            </a:pPr>
            <a:r>
              <a:rPr lang="en-US" dirty="0" smtClean="0"/>
              <a:t>Statement(s</a:t>
            </a:r>
            <a:r>
              <a:rPr lang="en-US" dirty="0"/>
              <a:t>) to be executed if pattern2 matches ;; </a:t>
            </a:r>
            <a:endParaRPr lang="en-US" dirty="0" smtClean="0"/>
          </a:p>
          <a:p>
            <a:pPr marL="402336" lvl="1" indent="0">
              <a:buNone/>
            </a:pPr>
            <a:r>
              <a:rPr lang="en-US" dirty="0" smtClean="0"/>
              <a:t>pattern3</a:t>
            </a:r>
            <a:r>
              <a:rPr lang="en-US" dirty="0"/>
              <a:t>) </a:t>
            </a:r>
            <a:endParaRPr lang="en-US" dirty="0" smtClean="0"/>
          </a:p>
          <a:p>
            <a:pPr marL="658368" lvl="2" indent="0">
              <a:buNone/>
            </a:pPr>
            <a:r>
              <a:rPr lang="en-US" dirty="0" smtClean="0"/>
              <a:t>Statement(s</a:t>
            </a:r>
            <a:r>
              <a:rPr lang="en-US" dirty="0"/>
              <a:t>) to be executed if pattern3 matches ;; </a:t>
            </a:r>
            <a:r>
              <a:rPr lang="en-US" dirty="0" err="1"/>
              <a:t>esac</a:t>
            </a:r>
            <a:endParaRPr lang="en-US" dirty="0"/>
          </a:p>
        </p:txBody>
      </p:sp>
    </p:spTree>
    <p:extLst>
      <p:ext uri="{BB962C8B-B14F-4D97-AF65-F5344CB8AC3E}">
        <p14:creationId xmlns:p14="http://schemas.microsoft.com/office/powerpoint/2010/main" val="2332655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Unix - Shell Loop Types</a:t>
            </a:r>
          </a:p>
        </p:txBody>
      </p:sp>
      <p:sp>
        <p:nvSpPr>
          <p:cNvPr id="3" name="Content Placeholder 2"/>
          <p:cNvSpPr>
            <a:spLocks noGrp="1"/>
          </p:cNvSpPr>
          <p:nvPr>
            <p:ph idx="1"/>
          </p:nvPr>
        </p:nvSpPr>
        <p:spPr/>
        <p:txBody>
          <a:bodyPr>
            <a:normAutofit/>
          </a:bodyPr>
          <a:lstStyle/>
          <a:p>
            <a:r>
              <a:rPr lang="en-US" dirty="0"/>
              <a:t>Loops are a powerful programming tool that enable you to execute a set of commands repeatedly. </a:t>
            </a:r>
            <a:endParaRPr lang="en-US" dirty="0" smtClean="0"/>
          </a:p>
          <a:p>
            <a:r>
              <a:rPr lang="en-US" dirty="0" smtClean="0"/>
              <a:t>The </a:t>
            </a:r>
            <a:r>
              <a:rPr lang="en-US" dirty="0"/>
              <a:t>following types of loops available to shell programmers:</a:t>
            </a:r>
          </a:p>
          <a:p>
            <a:pPr lvl="1"/>
            <a:r>
              <a:rPr lang="en-US" dirty="0">
                <a:hlinkClick r:id="rId2"/>
              </a:rPr>
              <a:t>The while loop</a:t>
            </a:r>
            <a:endParaRPr lang="en-US" dirty="0"/>
          </a:p>
          <a:p>
            <a:pPr lvl="1"/>
            <a:r>
              <a:rPr lang="en-US" dirty="0">
                <a:hlinkClick r:id="rId3"/>
              </a:rPr>
              <a:t>The for loop</a:t>
            </a:r>
            <a:endParaRPr lang="en-US" dirty="0"/>
          </a:p>
          <a:p>
            <a:pPr lvl="1"/>
            <a:r>
              <a:rPr lang="en-US" dirty="0">
                <a:hlinkClick r:id="rId4"/>
              </a:rPr>
              <a:t>The until loop</a:t>
            </a:r>
            <a:endParaRPr lang="en-US" dirty="0"/>
          </a:p>
          <a:p>
            <a:pPr lvl="1"/>
            <a:r>
              <a:rPr lang="en-US" dirty="0">
                <a:hlinkClick r:id="rId5"/>
              </a:rPr>
              <a:t>The select loop</a:t>
            </a:r>
            <a:endParaRPr lang="en-US" dirty="0"/>
          </a:p>
          <a:p>
            <a:endParaRPr lang="en-US" dirty="0"/>
          </a:p>
        </p:txBody>
      </p:sp>
    </p:spTree>
    <p:extLst>
      <p:ext uri="{BB962C8B-B14F-4D97-AF65-F5344CB8AC3E}">
        <p14:creationId xmlns:p14="http://schemas.microsoft.com/office/powerpoint/2010/main" val="437774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Unix Shell - The while </a:t>
            </a:r>
            <a:r>
              <a:rPr lang="en-US" b="1" dirty="0" smtClean="0"/>
              <a:t>Loop</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while loop enables you to execute a set of commands repeatedly until some condition occurs. </a:t>
            </a:r>
            <a:endParaRPr lang="en-US" dirty="0" smtClean="0"/>
          </a:p>
          <a:p>
            <a:r>
              <a:rPr lang="en-US" dirty="0" smtClean="0"/>
              <a:t>It </a:t>
            </a:r>
            <a:r>
              <a:rPr lang="en-US" dirty="0"/>
              <a:t>is usually used when you need to manipulate the value of a variable repeatedly</a:t>
            </a:r>
            <a:r>
              <a:rPr lang="en-US" dirty="0" smtClean="0"/>
              <a:t>.</a:t>
            </a:r>
          </a:p>
          <a:p>
            <a:pPr marL="356616" lvl="1" indent="0">
              <a:buNone/>
            </a:pPr>
            <a:r>
              <a:rPr lang="en-US" dirty="0" smtClean="0">
                <a:solidFill>
                  <a:srgbClr val="FF0000"/>
                </a:solidFill>
              </a:rPr>
              <a:t>Syntax:</a:t>
            </a:r>
          </a:p>
          <a:p>
            <a:pPr marL="356616" lvl="1" indent="0">
              <a:buNone/>
            </a:pPr>
            <a:r>
              <a:rPr lang="en-US" dirty="0" smtClean="0">
                <a:solidFill>
                  <a:srgbClr val="FF0000"/>
                </a:solidFill>
              </a:rPr>
              <a:t>while </a:t>
            </a:r>
            <a:r>
              <a:rPr lang="en-US" dirty="0">
                <a:solidFill>
                  <a:srgbClr val="FF0000"/>
                </a:solidFill>
              </a:rPr>
              <a:t>command </a:t>
            </a:r>
            <a:endParaRPr lang="en-US" dirty="0" smtClean="0">
              <a:solidFill>
                <a:srgbClr val="FF0000"/>
              </a:solidFill>
            </a:endParaRPr>
          </a:p>
          <a:p>
            <a:pPr marL="356616" lvl="1" indent="0">
              <a:buNone/>
            </a:pPr>
            <a:r>
              <a:rPr lang="en-US" dirty="0" smtClean="0">
                <a:solidFill>
                  <a:srgbClr val="FF0000"/>
                </a:solidFill>
              </a:rPr>
              <a:t>do </a:t>
            </a:r>
          </a:p>
          <a:p>
            <a:pPr marL="356616" lvl="1" indent="0">
              <a:buNone/>
            </a:pPr>
            <a:r>
              <a:rPr lang="en-US" dirty="0" smtClean="0">
                <a:solidFill>
                  <a:srgbClr val="FF0000"/>
                </a:solidFill>
              </a:rPr>
              <a:t>Statement(s</a:t>
            </a:r>
            <a:r>
              <a:rPr lang="en-US" dirty="0">
                <a:solidFill>
                  <a:srgbClr val="FF0000"/>
                </a:solidFill>
              </a:rPr>
              <a:t>) to be executed if command is true </a:t>
            </a:r>
            <a:endParaRPr lang="en-US" dirty="0" smtClean="0">
              <a:solidFill>
                <a:srgbClr val="FF0000"/>
              </a:solidFill>
            </a:endParaRPr>
          </a:p>
          <a:p>
            <a:pPr marL="356616" lvl="1" indent="0">
              <a:buNone/>
            </a:pPr>
            <a:r>
              <a:rPr lang="en-US" dirty="0" smtClean="0">
                <a:solidFill>
                  <a:srgbClr val="FF0000"/>
                </a:solidFill>
              </a:rPr>
              <a:t>done</a:t>
            </a:r>
            <a:endParaRPr lang="en-US" dirty="0">
              <a:solidFill>
                <a:srgbClr val="FF0000"/>
              </a:solidFill>
            </a:endParaRPr>
          </a:p>
          <a:p>
            <a:endParaRPr lang="en-US" dirty="0"/>
          </a:p>
        </p:txBody>
      </p:sp>
    </p:spTree>
    <p:extLst>
      <p:ext uri="{BB962C8B-B14F-4D97-AF65-F5344CB8AC3E}">
        <p14:creationId xmlns:p14="http://schemas.microsoft.com/office/powerpoint/2010/main" val="29371789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Unix Shell - The for </a:t>
            </a:r>
            <a:r>
              <a:rPr lang="en-US" b="1" dirty="0" smtClean="0"/>
              <a:t>Loop</a:t>
            </a:r>
            <a:endParaRPr lang="en-US" dirty="0"/>
          </a:p>
        </p:txBody>
      </p:sp>
      <p:sp>
        <p:nvSpPr>
          <p:cNvPr id="3" name="Content Placeholder 2"/>
          <p:cNvSpPr>
            <a:spLocks noGrp="1"/>
          </p:cNvSpPr>
          <p:nvPr>
            <p:ph idx="1"/>
          </p:nvPr>
        </p:nvSpPr>
        <p:spPr/>
        <p:txBody>
          <a:bodyPr>
            <a:normAutofit/>
          </a:bodyPr>
          <a:lstStyle/>
          <a:p>
            <a:r>
              <a:rPr lang="en-US" dirty="0"/>
              <a:t>The for loop operate on lists of items. </a:t>
            </a:r>
            <a:endParaRPr lang="en-US" dirty="0" smtClean="0"/>
          </a:p>
          <a:p>
            <a:r>
              <a:rPr lang="en-US" dirty="0" smtClean="0"/>
              <a:t>It </a:t>
            </a:r>
            <a:r>
              <a:rPr lang="en-US" dirty="0"/>
              <a:t>repeats a set of commands for every item in a list</a:t>
            </a:r>
            <a:r>
              <a:rPr lang="en-US" dirty="0" smtClean="0"/>
              <a:t>.</a:t>
            </a:r>
          </a:p>
          <a:p>
            <a:r>
              <a:rPr lang="en-US" dirty="0" smtClean="0"/>
              <a:t>Syntax:</a:t>
            </a:r>
          </a:p>
          <a:p>
            <a:pPr marL="356616" lvl="1" indent="0">
              <a:buNone/>
            </a:pPr>
            <a:r>
              <a:rPr lang="en-US" dirty="0" smtClean="0">
                <a:solidFill>
                  <a:srgbClr val="FF0000"/>
                </a:solidFill>
              </a:rPr>
              <a:t>for </a:t>
            </a:r>
            <a:r>
              <a:rPr lang="en-US" dirty="0" err="1">
                <a:solidFill>
                  <a:srgbClr val="FF0000"/>
                </a:solidFill>
              </a:rPr>
              <a:t>var</a:t>
            </a:r>
            <a:r>
              <a:rPr lang="en-US" dirty="0">
                <a:solidFill>
                  <a:srgbClr val="FF0000"/>
                </a:solidFill>
              </a:rPr>
              <a:t> in word1 word2 ... </a:t>
            </a:r>
            <a:r>
              <a:rPr lang="en-US" dirty="0" err="1">
                <a:solidFill>
                  <a:srgbClr val="FF0000"/>
                </a:solidFill>
              </a:rPr>
              <a:t>wordN</a:t>
            </a:r>
            <a:r>
              <a:rPr lang="en-US" dirty="0">
                <a:solidFill>
                  <a:srgbClr val="FF0000"/>
                </a:solidFill>
              </a:rPr>
              <a:t> </a:t>
            </a:r>
            <a:endParaRPr lang="en-US" dirty="0" smtClean="0">
              <a:solidFill>
                <a:srgbClr val="FF0000"/>
              </a:solidFill>
            </a:endParaRPr>
          </a:p>
          <a:p>
            <a:pPr marL="356616" lvl="1" indent="0">
              <a:buNone/>
            </a:pPr>
            <a:r>
              <a:rPr lang="en-US" dirty="0" smtClean="0">
                <a:solidFill>
                  <a:srgbClr val="FF0000"/>
                </a:solidFill>
              </a:rPr>
              <a:t>do </a:t>
            </a:r>
          </a:p>
          <a:p>
            <a:pPr marL="356616" lvl="1" indent="0">
              <a:buNone/>
            </a:pPr>
            <a:r>
              <a:rPr lang="en-US" dirty="0" smtClean="0">
                <a:solidFill>
                  <a:srgbClr val="FF0000"/>
                </a:solidFill>
              </a:rPr>
              <a:t>Statement(s</a:t>
            </a:r>
            <a:r>
              <a:rPr lang="en-US" dirty="0">
                <a:solidFill>
                  <a:srgbClr val="FF0000"/>
                </a:solidFill>
              </a:rPr>
              <a:t>) to be executed for every word. </a:t>
            </a:r>
            <a:endParaRPr lang="en-US" dirty="0" smtClean="0">
              <a:solidFill>
                <a:srgbClr val="FF0000"/>
              </a:solidFill>
            </a:endParaRPr>
          </a:p>
          <a:p>
            <a:pPr marL="356616" lvl="1" indent="0">
              <a:buNone/>
            </a:pPr>
            <a:r>
              <a:rPr lang="en-US" dirty="0" smtClean="0">
                <a:solidFill>
                  <a:srgbClr val="FF0000"/>
                </a:solidFill>
              </a:rPr>
              <a:t>done</a:t>
            </a:r>
            <a:endParaRPr lang="en-US" dirty="0">
              <a:solidFill>
                <a:srgbClr val="FF0000"/>
              </a:solidFill>
            </a:endParaRPr>
          </a:p>
        </p:txBody>
      </p:sp>
    </p:spTree>
    <p:extLst>
      <p:ext uri="{BB962C8B-B14F-4D97-AF65-F5344CB8AC3E}">
        <p14:creationId xmlns:p14="http://schemas.microsoft.com/office/powerpoint/2010/main" val="4061582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219200" y="1554480"/>
            <a:ext cx="7638288" cy="5334000"/>
          </a:xfrm>
        </p:spPr>
        <p:txBody>
          <a:bodyPr>
            <a:normAutofit/>
          </a:bodyPr>
          <a:lstStyle/>
          <a:p>
            <a:pPr marL="82296" indent="0">
              <a:buNone/>
            </a:pPr>
            <a:r>
              <a:rPr lang="en-US" i="1" dirty="0" smtClean="0"/>
              <a:t>#!/</a:t>
            </a:r>
            <a:r>
              <a:rPr lang="en-US" i="1" dirty="0"/>
              <a:t>bin/bash</a:t>
            </a:r>
            <a:r>
              <a:rPr lang="en-US" dirty="0"/>
              <a:t> </a:t>
            </a:r>
            <a:endParaRPr lang="en-US" dirty="0" smtClean="0"/>
          </a:p>
          <a:p>
            <a:pPr marL="82296" indent="0">
              <a:buNone/>
            </a:pPr>
            <a:r>
              <a:rPr lang="en-US" b="1" dirty="0" smtClean="0"/>
              <a:t>for</a:t>
            </a:r>
            <a:r>
              <a:rPr lang="en-US" dirty="0" smtClean="0"/>
              <a:t> </a:t>
            </a:r>
            <a:r>
              <a:rPr lang="en-US" dirty="0"/>
              <a:t>i </a:t>
            </a:r>
            <a:r>
              <a:rPr lang="en-US" b="1" dirty="0"/>
              <a:t>in</a:t>
            </a:r>
            <a:r>
              <a:rPr lang="en-US" dirty="0"/>
              <a:t> 1 2 3 4 5 </a:t>
            </a:r>
            <a:endParaRPr lang="en-US" dirty="0" smtClean="0"/>
          </a:p>
          <a:p>
            <a:pPr marL="82296" indent="0">
              <a:buNone/>
            </a:pPr>
            <a:r>
              <a:rPr lang="en-US" b="1" dirty="0" smtClean="0"/>
              <a:t>do</a:t>
            </a:r>
            <a:r>
              <a:rPr lang="en-US" dirty="0" smtClean="0"/>
              <a:t> </a:t>
            </a:r>
            <a:r>
              <a:rPr lang="en-US" b="1" dirty="0"/>
              <a:t>echo</a:t>
            </a:r>
            <a:r>
              <a:rPr lang="en-US" dirty="0"/>
              <a:t> </a:t>
            </a:r>
            <a:endParaRPr lang="en-US" dirty="0" smtClean="0"/>
          </a:p>
          <a:p>
            <a:pPr marL="82296" indent="0">
              <a:buNone/>
            </a:pPr>
            <a:r>
              <a:rPr lang="en-US" dirty="0" smtClean="0"/>
              <a:t>"</a:t>
            </a:r>
            <a:r>
              <a:rPr lang="en-US" dirty="0"/>
              <a:t>Welcome $i times" </a:t>
            </a:r>
            <a:endParaRPr lang="en-US" dirty="0" smtClean="0"/>
          </a:p>
          <a:p>
            <a:pPr marL="82296" indent="0">
              <a:buNone/>
            </a:pPr>
            <a:r>
              <a:rPr lang="en-US" b="1" dirty="0" smtClean="0"/>
              <a:t>done</a:t>
            </a:r>
            <a:endParaRPr lang="en-US" dirty="0"/>
          </a:p>
          <a:p>
            <a:pPr marL="82296" indent="0">
              <a:buNone/>
            </a:pPr>
            <a:endParaRPr lang="en-US" dirty="0"/>
          </a:p>
          <a:p>
            <a:endParaRPr lang="en-US" dirty="0"/>
          </a:p>
        </p:txBody>
      </p:sp>
    </p:spTree>
    <p:extLst>
      <p:ext uri="{BB962C8B-B14F-4D97-AF65-F5344CB8AC3E}">
        <p14:creationId xmlns:p14="http://schemas.microsoft.com/office/powerpoint/2010/main" val="28371884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with ranges</a:t>
            </a:r>
            <a:endParaRPr lang="en-US" dirty="0"/>
          </a:p>
        </p:txBody>
      </p:sp>
      <p:sp>
        <p:nvSpPr>
          <p:cNvPr id="3" name="Content Placeholder 2"/>
          <p:cNvSpPr>
            <a:spLocks noGrp="1"/>
          </p:cNvSpPr>
          <p:nvPr>
            <p:ph idx="1"/>
          </p:nvPr>
        </p:nvSpPr>
        <p:spPr/>
        <p:txBody>
          <a:bodyPr/>
          <a:lstStyle/>
          <a:p>
            <a:pPr marL="82296" indent="0">
              <a:buNone/>
            </a:pPr>
            <a:r>
              <a:rPr lang="en-US" i="1" dirty="0"/>
              <a:t>#!/bin/bash</a:t>
            </a:r>
            <a:r>
              <a:rPr lang="en-US" dirty="0"/>
              <a:t> </a:t>
            </a:r>
            <a:endParaRPr lang="en-US" dirty="0" smtClean="0"/>
          </a:p>
          <a:p>
            <a:pPr marL="82296" indent="0">
              <a:buNone/>
            </a:pPr>
            <a:r>
              <a:rPr lang="en-US" b="1" dirty="0" smtClean="0"/>
              <a:t>for</a:t>
            </a:r>
            <a:r>
              <a:rPr lang="en-US" dirty="0" smtClean="0"/>
              <a:t> </a:t>
            </a:r>
            <a:r>
              <a:rPr lang="en-US" dirty="0"/>
              <a:t>i </a:t>
            </a:r>
            <a:r>
              <a:rPr lang="en-US" b="1" dirty="0"/>
              <a:t>in</a:t>
            </a:r>
            <a:r>
              <a:rPr lang="en-US" dirty="0"/>
              <a:t> </a:t>
            </a:r>
            <a:r>
              <a:rPr lang="en-US" b="1" dirty="0"/>
              <a:t>{</a:t>
            </a:r>
            <a:r>
              <a:rPr lang="en-US" dirty="0"/>
              <a:t>1..5</a:t>
            </a:r>
            <a:r>
              <a:rPr lang="en-US" b="1" dirty="0"/>
              <a:t>}</a:t>
            </a:r>
            <a:r>
              <a:rPr lang="en-US" dirty="0"/>
              <a:t> </a:t>
            </a:r>
            <a:endParaRPr lang="en-US" dirty="0" smtClean="0"/>
          </a:p>
          <a:p>
            <a:pPr marL="82296" indent="0">
              <a:buNone/>
            </a:pPr>
            <a:r>
              <a:rPr lang="en-US" b="1" dirty="0" smtClean="0"/>
              <a:t>do</a:t>
            </a:r>
            <a:r>
              <a:rPr lang="en-US" dirty="0" smtClean="0"/>
              <a:t> </a:t>
            </a:r>
          </a:p>
          <a:p>
            <a:pPr marL="82296" indent="0">
              <a:buNone/>
            </a:pPr>
            <a:r>
              <a:rPr lang="en-US" b="1" dirty="0" smtClean="0"/>
              <a:t>echo</a:t>
            </a:r>
            <a:r>
              <a:rPr lang="en-US" dirty="0" smtClean="0"/>
              <a:t> </a:t>
            </a:r>
            <a:r>
              <a:rPr lang="en-US" dirty="0"/>
              <a:t>"Welcome $i times" </a:t>
            </a:r>
            <a:endParaRPr lang="en-US" dirty="0" smtClean="0"/>
          </a:p>
          <a:p>
            <a:pPr marL="82296" indent="0">
              <a:buNone/>
            </a:pPr>
            <a:r>
              <a:rPr lang="en-US" b="1" dirty="0" smtClean="0"/>
              <a:t>done</a:t>
            </a:r>
            <a:endParaRPr lang="en-US" dirty="0"/>
          </a:p>
          <a:p>
            <a:endParaRPr lang="en-US" dirty="0"/>
          </a:p>
        </p:txBody>
      </p:sp>
    </p:spTree>
    <p:extLst>
      <p:ext uri="{BB962C8B-B14F-4D97-AF65-F5344CB8AC3E}">
        <p14:creationId xmlns:p14="http://schemas.microsoft.com/office/powerpoint/2010/main" val="228589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Files: More options of </a:t>
            </a:r>
            <a:r>
              <a:rPr lang="en-US" dirty="0" err="1" smtClean="0"/>
              <a:t>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1659716"/>
              </p:ext>
            </p:extLst>
          </p:nvPr>
        </p:nvGraphicFramePr>
        <p:xfrm>
          <a:off x="1219200" y="1371600"/>
          <a:ext cx="7391400" cy="5050304"/>
        </p:xfrm>
        <a:graphic>
          <a:graphicData uri="http://schemas.openxmlformats.org/drawingml/2006/table">
            <a:tbl>
              <a:tblPr>
                <a:tableStyleId>{35758FB7-9AC5-4552-8A53-C91805E547FA}</a:tableStyleId>
              </a:tblPr>
              <a:tblGrid>
                <a:gridCol w="1066800"/>
                <a:gridCol w="6324600"/>
              </a:tblGrid>
              <a:tr h="295422">
                <a:tc>
                  <a:txBody>
                    <a:bodyPr/>
                    <a:lstStyle/>
                    <a:p>
                      <a:r>
                        <a:rPr lang="en-US" sz="2000" dirty="0">
                          <a:effectLst/>
                        </a:rPr>
                        <a:t>Prefix</a:t>
                      </a:r>
                    </a:p>
                  </a:txBody>
                  <a:tcPr marL="73855" marR="73855" marT="36928" marB="36928" anchor="ctr"/>
                </a:tc>
                <a:tc>
                  <a:txBody>
                    <a:bodyPr/>
                    <a:lstStyle/>
                    <a:p>
                      <a:r>
                        <a:rPr lang="en-US" sz="2000">
                          <a:effectLst/>
                        </a:rPr>
                        <a:t>Description</a:t>
                      </a:r>
                    </a:p>
                  </a:txBody>
                  <a:tcPr marL="73855" marR="73855" marT="36928" marB="36928" anchor="ctr"/>
                </a:tc>
              </a:tr>
              <a:tr h="738554">
                <a:tc>
                  <a:txBody>
                    <a:bodyPr/>
                    <a:lstStyle/>
                    <a:p>
                      <a:r>
                        <a:rPr lang="en-US" sz="2000"/>
                        <a:t>-</a:t>
                      </a:r>
                    </a:p>
                  </a:txBody>
                  <a:tcPr marL="73855" marR="73855" marT="36928" marB="36928" anchor="ctr"/>
                </a:tc>
                <a:tc>
                  <a:txBody>
                    <a:bodyPr/>
                    <a:lstStyle/>
                    <a:p>
                      <a:r>
                        <a:rPr lang="en-US" sz="2000"/>
                        <a:t>Regular file, such as an ASCII text file, binary executable, or hard link.</a:t>
                      </a:r>
                    </a:p>
                  </a:txBody>
                  <a:tcPr marL="73855" marR="73855" marT="36928" marB="36928" anchor="ctr"/>
                </a:tc>
              </a:tr>
              <a:tr h="738554">
                <a:tc>
                  <a:txBody>
                    <a:bodyPr/>
                    <a:lstStyle/>
                    <a:p>
                      <a:r>
                        <a:rPr lang="en-US" sz="2000"/>
                        <a:t>b</a:t>
                      </a:r>
                    </a:p>
                  </a:txBody>
                  <a:tcPr marL="73855" marR="73855" marT="36928" marB="36928" anchor="ctr"/>
                </a:tc>
                <a:tc>
                  <a:txBody>
                    <a:bodyPr/>
                    <a:lstStyle/>
                    <a:p>
                      <a:r>
                        <a:rPr lang="en-US" sz="2000"/>
                        <a:t>Block special file. Block input/output device file such as a physical hard drive.</a:t>
                      </a:r>
                    </a:p>
                  </a:txBody>
                  <a:tcPr marL="73855" marR="73855" marT="36928" marB="36928" anchor="ctr"/>
                </a:tc>
              </a:tr>
              <a:tr h="738554">
                <a:tc>
                  <a:txBody>
                    <a:bodyPr/>
                    <a:lstStyle/>
                    <a:p>
                      <a:r>
                        <a:rPr lang="en-US" sz="2000"/>
                        <a:t>c</a:t>
                      </a:r>
                    </a:p>
                  </a:txBody>
                  <a:tcPr marL="73855" marR="73855" marT="36928" marB="36928" anchor="ctr"/>
                </a:tc>
                <a:tc>
                  <a:txBody>
                    <a:bodyPr/>
                    <a:lstStyle/>
                    <a:p>
                      <a:r>
                        <a:rPr lang="en-US" sz="2000"/>
                        <a:t>Character special file. Raw input/output device file such as a physical hard drive</a:t>
                      </a:r>
                    </a:p>
                  </a:txBody>
                  <a:tcPr marL="73855" marR="73855" marT="36928" marB="36928" anchor="ctr"/>
                </a:tc>
              </a:tr>
              <a:tr h="738554">
                <a:tc>
                  <a:txBody>
                    <a:bodyPr/>
                    <a:lstStyle/>
                    <a:p>
                      <a:r>
                        <a:rPr lang="en-US" sz="2000"/>
                        <a:t>d</a:t>
                      </a:r>
                    </a:p>
                  </a:txBody>
                  <a:tcPr marL="73855" marR="73855" marT="36928" marB="36928" anchor="ctr"/>
                </a:tc>
                <a:tc>
                  <a:txBody>
                    <a:bodyPr/>
                    <a:lstStyle/>
                    <a:p>
                      <a:r>
                        <a:rPr lang="en-US" sz="2000" dirty="0"/>
                        <a:t>Directory file that contains a listing of other files and directories.</a:t>
                      </a:r>
                    </a:p>
                  </a:txBody>
                  <a:tcPr marL="73855" marR="73855" marT="36928" marB="36928" anchor="ctr"/>
                </a:tc>
              </a:tr>
              <a:tr h="516988">
                <a:tc>
                  <a:txBody>
                    <a:bodyPr/>
                    <a:lstStyle/>
                    <a:p>
                      <a:r>
                        <a:rPr lang="en-US" sz="2000"/>
                        <a:t>l</a:t>
                      </a:r>
                    </a:p>
                  </a:txBody>
                  <a:tcPr marL="73855" marR="73855" marT="36928" marB="36928" anchor="ctr"/>
                </a:tc>
                <a:tc>
                  <a:txBody>
                    <a:bodyPr/>
                    <a:lstStyle/>
                    <a:p>
                      <a:r>
                        <a:rPr lang="en-US" sz="2000"/>
                        <a:t>Symbolic link file. Links on any regular file.</a:t>
                      </a:r>
                    </a:p>
                  </a:txBody>
                  <a:tcPr marL="73855" marR="73855" marT="36928" marB="36928" anchor="ctr"/>
                </a:tc>
              </a:tr>
              <a:tr h="516988">
                <a:tc>
                  <a:txBody>
                    <a:bodyPr/>
                    <a:lstStyle/>
                    <a:p>
                      <a:r>
                        <a:rPr lang="en-US" sz="2000"/>
                        <a:t>p</a:t>
                      </a:r>
                    </a:p>
                  </a:txBody>
                  <a:tcPr marL="73855" marR="73855" marT="36928" marB="36928" anchor="ctr"/>
                </a:tc>
                <a:tc>
                  <a:txBody>
                    <a:bodyPr/>
                    <a:lstStyle/>
                    <a:p>
                      <a:r>
                        <a:rPr lang="en-US" sz="2000"/>
                        <a:t>Named pipe. A mechanism for interprocess communications</a:t>
                      </a:r>
                    </a:p>
                  </a:txBody>
                  <a:tcPr marL="73855" marR="73855" marT="36928" marB="36928" anchor="ctr"/>
                </a:tc>
              </a:tr>
              <a:tr h="516988">
                <a:tc>
                  <a:txBody>
                    <a:bodyPr/>
                    <a:lstStyle/>
                    <a:p>
                      <a:r>
                        <a:rPr lang="en-US" sz="2000"/>
                        <a:t>s</a:t>
                      </a:r>
                    </a:p>
                  </a:txBody>
                  <a:tcPr marL="73855" marR="73855" marT="36928" marB="36928" anchor="ctr"/>
                </a:tc>
                <a:tc>
                  <a:txBody>
                    <a:bodyPr/>
                    <a:lstStyle/>
                    <a:p>
                      <a:r>
                        <a:rPr lang="en-US" sz="2000" dirty="0"/>
                        <a:t>Socket used for </a:t>
                      </a:r>
                      <a:r>
                        <a:rPr lang="en-US" sz="2000" dirty="0" err="1"/>
                        <a:t>interprocess</a:t>
                      </a:r>
                      <a:r>
                        <a:rPr lang="en-US" sz="2000" dirty="0"/>
                        <a:t> communication.</a:t>
                      </a:r>
                    </a:p>
                  </a:txBody>
                  <a:tcPr marL="73855" marR="73855" marT="36928" marB="36928" anchor="ctr"/>
                </a:tc>
              </a:tr>
            </a:tbl>
          </a:graphicData>
        </a:graphic>
      </p:graphicFrame>
    </p:spTree>
    <p:extLst>
      <p:ext uri="{BB962C8B-B14F-4D97-AF65-F5344CB8AC3E}">
        <p14:creationId xmlns:p14="http://schemas.microsoft.com/office/powerpoint/2010/main" val="20259610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variety of for loop</a:t>
            </a:r>
            <a:endParaRPr lang="en-US" dirty="0"/>
          </a:p>
        </p:txBody>
      </p:sp>
      <p:sp>
        <p:nvSpPr>
          <p:cNvPr id="3" name="Content Placeholder 2"/>
          <p:cNvSpPr>
            <a:spLocks noGrp="1"/>
          </p:cNvSpPr>
          <p:nvPr>
            <p:ph idx="1"/>
          </p:nvPr>
        </p:nvSpPr>
        <p:spPr/>
        <p:txBody>
          <a:bodyPr/>
          <a:lstStyle/>
          <a:p>
            <a:pPr algn="just"/>
            <a:r>
              <a:rPr lang="en-US" sz="2800" dirty="0"/>
              <a:t>Bash v4.0+ has inbuilt support for setting up a step value </a:t>
            </a:r>
            <a:r>
              <a:rPr lang="en-US" sz="2800" dirty="0" smtClean="0"/>
              <a:t>using {START</a:t>
            </a:r>
            <a:r>
              <a:rPr lang="en-US" sz="2800" b="1" dirty="0"/>
              <a:t>..</a:t>
            </a:r>
            <a:r>
              <a:rPr lang="en-US" sz="2800" dirty="0"/>
              <a:t>END</a:t>
            </a:r>
            <a:r>
              <a:rPr lang="en-US" sz="2800" b="1" dirty="0"/>
              <a:t>..</a:t>
            </a:r>
            <a:r>
              <a:rPr lang="en-US" sz="2800" dirty="0"/>
              <a:t>INCREMENT} syntax</a:t>
            </a:r>
            <a:r>
              <a:rPr lang="en-US" sz="2800" dirty="0" smtClean="0"/>
              <a:t>:</a:t>
            </a:r>
          </a:p>
          <a:p>
            <a:pPr marL="82296" indent="0" algn="just">
              <a:buNone/>
            </a:pPr>
            <a:r>
              <a:rPr lang="en-US" sz="2800" i="1" dirty="0"/>
              <a:t>#!/bin/bash</a:t>
            </a:r>
            <a:r>
              <a:rPr lang="en-US" sz="2800" dirty="0"/>
              <a:t> </a:t>
            </a:r>
            <a:endParaRPr lang="en-US" sz="2800" dirty="0" smtClean="0"/>
          </a:p>
          <a:p>
            <a:pPr marL="82296" indent="0" algn="just">
              <a:buNone/>
            </a:pPr>
            <a:r>
              <a:rPr lang="en-US" sz="2800" b="1" dirty="0" smtClean="0"/>
              <a:t>echo</a:t>
            </a:r>
            <a:r>
              <a:rPr lang="en-US" sz="2800" dirty="0" smtClean="0"/>
              <a:t> </a:t>
            </a:r>
            <a:r>
              <a:rPr lang="en-US" sz="2800" dirty="0"/>
              <a:t>"Bash version ${BASH_VERSION}..." </a:t>
            </a:r>
            <a:endParaRPr lang="en-US" sz="2800" dirty="0" smtClean="0"/>
          </a:p>
          <a:p>
            <a:pPr marL="82296" indent="0" algn="just">
              <a:buNone/>
            </a:pPr>
            <a:r>
              <a:rPr lang="en-US" sz="2800" b="1" dirty="0" smtClean="0"/>
              <a:t>for</a:t>
            </a:r>
            <a:r>
              <a:rPr lang="en-US" sz="2800" dirty="0" smtClean="0"/>
              <a:t> </a:t>
            </a:r>
            <a:r>
              <a:rPr lang="en-US" sz="2800" dirty="0"/>
              <a:t>i </a:t>
            </a:r>
            <a:r>
              <a:rPr lang="en-US" sz="2800" b="1" dirty="0"/>
              <a:t>in</a:t>
            </a:r>
            <a:r>
              <a:rPr lang="en-US" sz="2800" dirty="0"/>
              <a:t> </a:t>
            </a:r>
            <a:r>
              <a:rPr lang="en-US" sz="2800" b="1" dirty="0"/>
              <a:t>{</a:t>
            </a:r>
            <a:r>
              <a:rPr lang="en-US" sz="2800" dirty="0"/>
              <a:t>0..10..2</a:t>
            </a:r>
            <a:r>
              <a:rPr lang="en-US" sz="2800" b="1" dirty="0"/>
              <a:t>}</a:t>
            </a:r>
            <a:r>
              <a:rPr lang="en-US" sz="2800" dirty="0"/>
              <a:t> </a:t>
            </a:r>
            <a:endParaRPr lang="en-US" sz="2800" dirty="0" smtClean="0"/>
          </a:p>
          <a:p>
            <a:pPr marL="82296" indent="0" algn="just">
              <a:buNone/>
            </a:pPr>
            <a:r>
              <a:rPr lang="en-US" sz="2800" b="1" dirty="0" smtClean="0"/>
              <a:t>do</a:t>
            </a:r>
          </a:p>
          <a:p>
            <a:pPr marL="82296" indent="0" algn="just">
              <a:buNone/>
            </a:pPr>
            <a:r>
              <a:rPr lang="en-US" sz="2800" dirty="0" smtClean="0"/>
              <a:t> </a:t>
            </a:r>
            <a:r>
              <a:rPr lang="en-US" sz="2800" b="1" dirty="0"/>
              <a:t>echo</a:t>
            </a:r>
            <a:r>
              <a:rPr lang="en-US" sz="2800" dirty="0"/>
              <a:t> "Welcome $i times" </a:t>
            </a:r>
            <a:endParaRPr lang="en-US" sz="2800" dirty="0" smtClean="0"/>
          </a:p>
          <a:p>
            <a:pPr marL="82296" indent="0" algn="just">
              <a:buNone/>
            </a:pPr>
            <a:r>
              <a:rPr lang="en-US" sz="2800" b="1" dirty="0" smtClean="0"/>
              <a:t>done</a:t>
            </a:r>
            <a:endParaRPr lang="en-US" sz="2800" dirty="0"/>
          </a:p>
          <a:p>
            <a:pPr algn="just"/>
            <a:endParaRPr lang="en-US" sz="2800" dirty="0"/>
          </a:p>
          <a:p>
            <a:endParaRPr lang="en-US" dirty="0"/>
          </a:p>
        </p:txBody>
      </p:sp>
    </p:spTree>
    <p:extLst>
      <p:ext uri="{BB962C8B-B14F-4D97-AF65-F5344CB8AC3E}">
        <p14:creationId xmlns:p14="http://schemas.microsoft.com/office/powerpoint/2010/main" val="14498521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Three-expression bash for loops </a:t>
            </a:r>
            <a:r>
              <a:rPr lang="en-US" b="1" dirty="0" smtClean="0">
                <a:effectLst/>
              </a:rPr>
              <a:t>syntax</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a:t>This type of for loop share a common heritage with the C programming language. </a:t>
            </a:r>
            <a:endParaRPr lang="en-US" sz="2600" dirty="0" smtClean="0"/>
          </a:p>
          <a:p>
            <a:r>
              <a:rPr lang="en-US" sz="2600" dirty="0" smtClean="0"/>
              <a:t>It </a:t>
            </a:r>
            <a:r>
              <a:rPr lang="en-US" sz="2600" dirty="0"/>
              <a:t>is characterized by a three-parameter loop control expression; consisting of an initializer (EXP1), a loop-test or condition (EXP2), and a counting expression (EXP3).</a:t>
            </a:r>
          </a:p>
          <a:p>
            <a:pPr marL="82296" indent="0">
              <a:buNone/>
            </a:pPr>
            <a:r>
              <a:rPr lang="en-US" b="1" dirty="0"/>
              <a:t>for</a:t>
            </a:r>
            <a:r>
              <a:rPr lang="en-US" dirty="0"/>
              <a:t> </a:t>
            </a:r>
            <a:r>
              <a:rPr lang="en-US" b="1" dirty="0"/>
              <a:t>((</a:t>
            </a:r>
            <a:r>
              <a:rPr lang="en-US" dirty="0"/>
              <a:t> EXP1; EXP2; EXP3 </a:t>
            </a:r>
            <a:r>
              <a:rPr lang="en-US" b="1" dirty="0"/>
              <a:t>))</a:t>
            </a:r>
            <a:r>
              <a:rPr lang="en-US" dirty="0"/>
              <a:t> </a:t>
            </a:r>
            <a:endParaRPr lang="en-US" dirty="0" smtClean="0"/>
          </a:p>
          <a:p>
            <a:pPr marL="82296" indent="0">
              <a:buNone/>
            </a:pPr>
            <a:r>
              <a:rPr lang="en-US" b="1" dirty="0" smtClean="0"/>
              <a:t>do</a:t>
            </a:r>
            <a:r>
              <a:rPr lang="en-US" dirty="0" smtClean="0"/>
              <a:t> </a:t>
            </a:r>
          </a:p>
          <a:p>
            <a:pPr marL="82296" indent="0">
              <a:buNone/>
            </a:pPr>
            <a:r>
              <a:rPr lang="en-US" dirty="0" smtClean="0"/>
              <a:t>command1 </a:t>
            </a:r>
          </a:p>
          <a:p>
            <a:pPr marL="82296" indent="0">
              <a:buNone/>
            </a:pPr>
            <a:r>
              <a:rPr lang="en-US" dirty="0" smtClean="0"/>
              <a:t>command2 </a:t>
            </a:r>
          </a:p>
          <a:p>
            <a:pPr marL="82296" indent="0">
              <a:buNone/>
            </a:pPr>
            <a:r>
              <a:rPr lang="en-US" dirty="0" smtClean="0"/>
              <a:t>command3 </a:t>
            </a:r>
          </a:p>
          <a:p>
            <a:pPr marL="82296" indent="0">
              <a:buNone/>
            </a:pPr>
            <a:r>
              <a:rPr lang="en-US" b="1" dirty="0" smtClean="0"/>
              <a:t>done</a:t>
            </a:r>
            <a:endParaRPr lang="en-US" dirty="0"/>
          </a:p>
          <a:p>
            <a:endParaRPr lang="en-US" dirty="0"/>
          </a:p>
        </p:txBody>
      </p:sp>
    </p:spTree>
    <p:extLst>
      <p:ext uri="{BB962C8B-B14F-4D97-AF65-F5344CB8AC3E}">
        <p14:creationId xmlns:p14="http://schemas.microsoft.com/office/powerpoint/2010/main" val="14826972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A representative three-expression example in bash as follows</a:t>
            </a:r>
            <a:r>
              <a:rPr lang="en-US" dirty="0" smtClean="0">
                <a:effectLst/>
              </a:rPr>
              <a:t>:</a:t>
            </a:r>
            <a:endParaRPr lang="en-US" dirty="0"/>
          </a:p>
        </p:txBody>
      </p:sp>
      <p:sp>
        <p:nvSpPr>
          <p:cNvPr id="3" name="Content Placeholder 2"/>
          <p:cNvSpPr>
            <a:spLocks noGrp="1"/>
          </p:cNvSpPr>
          <p:nvPr>
            <p:ph idx="1"/>
          </p:nvPr>
        </p:nvSpPr>
        <p:spPr/>
        <p:txBody>
          <a:bodyPr/>
          <a:lstStyle/>
          <a:p>
            <a:pPr marL="82296" indent="0">
              <a:buNone/>
            </a:pPr>
            <a:r>
              <a:rPr lang="en-US" i="1" dirty="0"/>
              <a:t>#!/bin/bash</a:t>
            </a:r>
            <a:r>
              <a:rPr lang="en-US" dirty="0"/>
              <a:t> </a:t>
            </a:r>
            <a:endParaRPr lang="en-US" dirty="0" smtClean="0"/>
          </a:p>
          <a:p>
            <a:pPr marL="82296" indent="0">
              <a:buNone/>
            </a:pPr>
            <a:r>
              <a:rPr lang="en-US" b="1" dirty="0" smtClean="0"/>
              <a:t>for</a:t>
            </a:r>
            <a:r>
              <a:rPr lang="en-US" dirty="0" smtClean="0"/>
              <a:t> </a:t>
            </a:r>
            <a:r>
              <a:rPr lang="en-US" b="1" dirty="0"/>
              <a:t>((</a:t>
            </a:r>
            <a:r>
              <a:rPr lang="en-US" dirty="0"/>
              <a:t> c=1; c&lt;=5; </a:t>
            </a:r>
            <a:r>
              <a:rPr lang="en-US" b="1" dirty="0" err="1"/>
              <a:t>c++</a:t>
            </a:r>
            <a:r>
              <a:rPr lang="en-US" dirty="0"/>
              <a:t> </a:t>
            </a:r>
            <a:r>
              <a:rPr lang="en-US" b="1" dirty="0"/>
              <a:t>))</a:t>
            </a:r>
            <a:r>
              <a:rPr lang="en-US" dirty="0"/>
              <a:t> </a:t>
            </a:r>
            <a:endParaRPr lang="en-US" dirty="0" smtClean="0"/>
          </a:p>
          <a:p>
            <a:pPr marL="82296" indent="0">
              <a:buNone/>
            </a:pPr>
            <a:r>
              <a:rPr lang="en-US" b="1" dirty="0" smtClean="0"/>
              <a:t>do</a:t>
            </a:r>
            <a:r>
              <a:rPr lang="en-US" dirty="0" smtClean="0"/>
              <a:t> </a:t>
            </a:r>
          </a:p>
          <a:p>
            <a:pPr marL="82296" indent="0">
              <a:buNone/>
            </a:pPr>
            <a:r>
              <a:rPr lang="en-US" b="1" dirty="0" smtClean="0"/>
              <a:t>	echo</a:t>
            </a:r>
            <a:r>
              <a:rPr lang="en-US" dirty="0" smtClean="0"/>
              <a:t> "</a:t>
            </a:r>
            <a:r>
              <a:rPr lang="en-US" dirty="0"/>
              <a:t>Welcome $c times..." </a:t>
            </a:r>
            <a:endParaRPr lang="en-US" dirty="0" smtClean="0"/>
          </a:p>
          <a:p>
            <a:pPr marL="82296" indent="0">
              <a:buNone/>
            </a:pPr>
            <a:r>
              <a:rPr lang="en-US" b="1" dirty="0" smtClean="0"/>
              <a:t>done</a:t>
            </a:r>
            <a:endParaRPr lang="en-US" dirty="0"/>
          </a:p>
          <a:p>
            <a:endParaRPr lang="en-US" dirty="0"/>
          </a:p>
        </p:txBody>
      </p:sp>
    </p:spTree>
    <p:extLst>
      <p:ext uri="{BB962C8B-B14F-4D97-AF65-F5344CB8AC3E}">
        <p14:creationId xmlns:p14="http://schemas.microsoft.com/office/powerpoint/2010/main" val="2942102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through arrays</a:t>
            </a:r>
            <a:endParaRPr lang="en-US" dirty="0"/>
          </a:p>
        </p:txBody>
      </p:sp>
      <p:sp>
        <p:nvSpPr>
          <p:cNvPr id="3" name="Content Placeholder 2"/>
          <p:cNvSpPr>
            <a:spLocks noGrp="1"/>
          </p:cNvSpPr>
          <p:nvPr>
            <p:ph idx="1"/>
          </p:nvPr>
        </p:nvSpPr>
        <p:spPr/>
        <p:txBody>
          <a:bodyPr/>
          <a:lstStyle/>
          <a:p>
            <a:pPr marL="82296" indent="0">
              <a:buNone/>
            </a:pPr>
            <a:r>
              <a:rPr lang="en-US" dirty="0"/>
              <a:t>for (( i = 0 ; i &lt; ${#names[@]} ; i++ )) </a:t>
            </a:r>
            <a:endParaRPr lang="en-US" dirty="0" smtClean="0"/>
          </a:p>
          <a:p>
            <a:pPr marL="82296" indent="0">
              <a:buNone/>
            </a:pPr>
            <a:r>
              <a:rPr lang="en-US" dirty="0" smtClean="0"/>
              <a:t>do</a:t>
            </a:r>
            <a:r>
              <a:rPr lang="en-US" dirty="0"/>
              <a:t/>
            </a:r>
            <a:br>
              <a:rPr lang="en-US" dirty="0"/>
            </a:br>
            <a:r>
              <a:rPr lang="en-US" dirty="0" smtClean="0"/>
              <a:t>	echo </a:t>
            </a:r>
            <a:r>
              <a:rPr lang="en-US" dirty="0"/>
              <a:t>${names[$i]}</a:t>
            </a:r>
            <a:r>
              <a:rPr lang="en-US"/>
              <a:t/>
            </a:r>
            <a:br>
              <a:rPr lang="en-US"/>
            </a:br>
            <a:r>
              <a:rPr lang="en-US" dirty="0"/>
              <a:t/>
            </a:r>
            <a:br>
              <a:rPr lang="en-US" dirty="0"/>
            </a:br>
            <a:r>
              <a:rPr lang="en-US" dirty="0"/>
              <a:t>done</a:t>
            </a:r>
          </a:p>
        </p:txBody>
      </p:sp>
    </p:spTree>
    <p:extLst>
      <p:ext uri="{BB962C8B-B14F-4D97-AF65-F5344CB8AC3E}">
        <p14:creationId xmlns:p14="http://schemas.microsoft.com/office/powerpoint/2010/main" val="33967214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Unix Shell - The until </a:t>
            </a:r>
            <a:r>
              <a:rPr lang="en-US" b="1" dirty="0" smtClean="0"/>
              <a:t>Loop</a:t>
            </a:r>
            <a:endParaRPr lang="en-US" dirty="0"/>
          </a:p>
        </p:txBody>
      </p:sp>
      <p:sp>
        <p:nvSpPr>
          <p:cNvPr id="3" name="Content Placeholder 2"/>
          <p:cNvSpPr>
            <a:spLocks noGrp="1"/>
          </p:cNvSpPr>
          <p:nvPr>
            <p:ph idx="1"/>
          </p:nvPr>
        </p:nvSpPr>
        <p:spPr/>
        <p:txBody>
          <a:bodyPr/>
          <a:lstStyle/>
          <a:p>
            <a:r>
              <a:rPr lang="en-US" dirty="0" smtClean="0"/>
              <a:t>The until loop executes </a:t>
            </a:r>
            <a:r>
              <a:rPr lang="en-US" dirty="0"/>
              <a:t>a set of commands until a condition is true</a:t>
            </a:r>
            <a:r>
              <a:rPr lang="en-US" dirty="0" smtClean="0"/>
              <a:t>.</a:t>
            </a:r>
          </a:p>
          <a:p>
            <a:r>
              <a:rPr lang="en-US" dirty="0" smtClean="0"/>
              <a:t>Syntax:</a:t>
            </a:r>
          </a:p>
          <a:p>
            <a:pPr marL="356616" lvl="1" indent="0">
              <a:buNone/>
            </a:pPr>
            <a:r>
              <a:rPr lang="en-US" dirty="0">
                <a:solidFill>
                  <a:srgbClr val="FF0000"/>
                </a:solidFill>
              </a:rPr>
              <a:t>until command </a:t>
            </a:r>
            <a:endParaRPr lang="en-US" dirty="0" smtClean="0">
              <a:solidFill>
                <a:srgbClr val="FF0000"/>
              </a:solidFill>
            </a:endParaRPr>
          </a:p>
          <a:p>
            <a:pPr marL="356616" lvl="1" indent="0">
              <a:buNone/>
            </a:pPr>
            <a:r>
              <a:rPr lang="en-US" dirty="0" smtClean="0">
                <a:solidFill>
                  <a:srgbClr val="FF0000"/>
                </a:solidFill>
              </a:rPr>
              <a:t>do </a:t>
            </a:r>
          </a:p>
          <a:p>
            <a:pPr marL="356616" lvl="1" indent="0">
              <a:buNone/>
            </a:pPr>
            <a:r>
              <a:rPr lang="en-US" dirty="0" smtClean="0">
                <a:solidFill>
                  <a:srgbClr val="FF0000"/>
                </a:solidFill>
              </a:rPr>
              <a:t>Statement(s</a:t>
            </a:r>
            <a:r>
              <a:rPr lang="en-US" dirty="0">
                <a:solidFill>
                  <a:srgbClr val="FF0000"/>
                </a:solidFill>
              </a:rPr>
              <a:t>) to be executed until command is true </a:t>
            </a:r>
            <a:endParaRPr lang="en-US" dirty="0" smtClean="0">
              <a:solidFill>
                <a:srgbClr val="FF0000"/>
              </a:solidFill>
            </a:endParaRPr>
          </a:p>
          <a:p>
            <a:pPr marL="356616" lvl="1" indent="0">
              <a:buNone/>
            </a:pPr>
            <a:r>
              <a:rPr lang="en-US" dirty="0" smtClean="0">
                <a:solidFill>
                  <a:srgbClr val="FF0000"/>
                </a:solidFill>
              </a:rPr>
              <a:t>done</a:t>
            </a:r>
            <a:endParaRPr lang="en-US" dirty="0">
              <a:solidFill>
                <a:srgbClr val="FF0000"/>
              </a:solidFill>
            </a:endParaRPr>
          </a:p>
        </p:txBody>
      </p:sp>
    </p:spTree>
    <p:extLst>
      <p:ext uri="{BB962C8B-B14F-4D97-AF65-F5344CB8AC3E}">
        <p14:creationId xmlns:p14="http://schemas.microsoft.com/office/powerpoint/2010/main" val="40841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Unix Shell - The select </a:t>
            </a:r>
            <a:r>
              <a:rPr lang="en-US" b="1" dirty="0" smtClean="0"/>
              <a:t>Loop</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i="1" dirty="0"/>
              <a:t>select</a:t>
            </a:r>
            <a:r>
              <a:rPr lang="en-US" dirty="0"/>
              <a:t> loop provides an easy way to create a numbered menu from which users can select options. </a:t>
            </a:r>
            <a:endParaRPr lang="en-US" dirty="0" smtClean="0"/>
          </a:p>
          <a:p>
            <a:r>
              <a:rPr lang="en-US" dirty="0" smtClean="0"/>
              <a:t>It </a:t>
            </a:r>
            <a:r>
              <a:rPr lang="en-US" dirty="0"/>
              <a:t>is useful when you need to ask the user to choose one or more items from a list of choices</a:t>
            </a:r>
            <a:r>
              <a:rPr lang="en-US" dirty="0" smtClean="0"/>
              <a:t>.</a:t>
            </a:r>
          </a:p>
          <a:p>
            <a:r>
              <a:rPr lang="en-US" dirty="0" smtClean="0"/>
              <a:t>Syntax:</a:t>
            </a:r>
          </a:p>
          <a:p>
            <a:pPr marL="356616" lvl="1" indent="0">
              <a:buNone/>
            </a:pPr>
            <a:r>
              <a:rPr lang="en-US" dirty="0">
                <a:solidFill>
                  <a:srgbClr val="FF0000"/>
                </a:solidFill>
              </a:rPr>
              <a:t>select </a:t>
            </a:r>
            <a:r>
              <a:rPr lang="en-US" dirty="0" err="1">
                <a:solidFill>
                  <a:srgbClr val="FF0000"/>
                </a:solidFill>
              </a:rPr>
              <a:t>var</a:t>
            </a:r>
            <a:r>
              <a:rPr lang="en-US" dirty="0">
                <a:solidFill>
                  <a:srgbClr val="FF0000"/>
                </a:solidFill>
              </a:rPr>
              <a:t> in word1 word2 ... </a:t>
            </a:r>
            <a:r>
              <a:rPr lang="en-US" dirty="0" err="1">
                <a:solidFill>
                  <a:srgbClr val="FF0000"/>
                </a:solidFill>
              </a:rPr>
              <a:t>wordN</a:t>
            </a:r>
            <a:r>
              <a:rPr lang="en-US" dirty="0">
                <a:solidFill>
                  <a:srgbClr val="FF0000"/>
                </a:solidFill>
              </a:rPr>
              <a:t> </a:t>
            </a:r>
            <a:endParaRPr lang="en-US" dirty="0" smtClean="0">
              <a:solidFill>
                <a:srgbClr val="FF0000"/>
              </a:solidFill>
            </a:endParaRPr>
          </a:p>
          <a:p>
            <a:pPr marL="356616" lvl="1" indent="0">
              <a:buNone/>
            </a:pPr>
            <a:r>
              <a:rPr lang="en-US" dirty="0" smtClean="0">
                <a:solidFill>
                  <a:srgbClr val="FF0000"/>
                </a:solidFill>
              </a:rPr>
              <a:t>do </a:t>
            </a:r>
          </a:p>
          <a:p>
            <a:pPr marL="356616" lvl="1" indent="0">
              <a:buNone/>
            </a:pPr>
            <a:r>
              <a:rPr lang="en-US" dirty="0" smtClean="0">
                <a:solidFill>
                  <a:srgbClr val="FF0000"/>
                </a:solidFill>
              </a:rPr>
              <a:t>Statement(s</a:t>
            </a:r>
            <a:r>
              <a:rPr lang="en-US" dirty="0">
                <a:solidFill>
                  <a:srgbClr val="FF0000"/>
                </a:solidFill>
              </a:rPr>
              <a:t>) to be executed for every word. </a:t>
            </a:r>
            <a:endParaRPr lang="en-US" dirty="0" smtClean="0">
              <a:solidFill>
                <a:srgbClr val="FF0000"/>
              </a:solidFill>
            </a:endParaRPr>
          </a:p>
          <a:p>
            <a:pPr marL="356616" lvl="1" indent="0">
              <a:buNone/>
            </a:pPr>
            <a:r>
              <a:rPr lang="en-US" dirty="0" smtClean="0">
                <a:solidFill>
                  <a:srgbClr val="FF0000"/>
                </a:solidFill>
              </a:rPr>
              <a:t>done</a:t>
            </a:r>
            <a:endParaRPr lang="en-US" dirty="0">
              <a:solidFill>
                <a:srgbClr val="FF0000"/>
              </a:solidFill>
            </a:endParaRPr>
          </a:p>
        </p:txBody>
      </p:sp>
    </p:spTree>
    <p:extLst>
      <p:ext uri="{BB962C8B-B14F-4D97-AF65-F5344CB8AC3E}">
        <p14:creationId xmlns:p14="http://schemas.microsoft.com/office/powerpoint/2010/main" val="23551908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Select</a:t>
            </a:r>
            <a:endParaRPr lang="en-US" dirty="0"/>
          </a:p>
        </p:txBody>
      </p:sp>
      <p:sp>
        <p:nvSpPr>
          <p:cNvPr id="3" name="Content Placeholder 2"/>
          <p:cNvSpPr>
            <a:spLocks noGrp="1"/>
          </p:cNvSpPr>
          <p:nvPr>
            <p:ph idx="1"/>
          </p:nvPr>
        </p:nvSpPr>
        <p:spPr/>
        <p:txBody>
          <a:bodyPr>
            <a:normAutofit fontScale="70000" lnSpcReduction="20000"/>
          </a:bodyPr>
          <a:lstStyle/>
          <a:p>
            <a:pPr marL="82296" indent="0">
              <a:buNone/>
            </a:pPr>
            <a:r>
              <a:rPr lang="en-US" dirty="0"/>
              <a:t>#!/bin/</a:t>
            </a:r>
            <a:r>
              <a:rPr lang="en-US" dirty="0" err="1"/>
              <a:t>ksh</a:t>
            </a:r>
            <a:r>
              <a:rPr lang="en-US" dirty="0"/>
              <a:t> </a:t>
            </a:r>
            <a:endParaRPr lang="en-US" dirty="0" smtClean="0"/>
          </a:p>
          <a:p>
            <a:pPr marL="82296" indent="0">
              <a:buNone/>
            </a:pPr>
            <a:r>
              <a:rPr lang="en-US" dirty="0" smtClean="0"/>
              <a:t>select </a:t>
            </a:r>
            <a:r>
              <a:rPr lang="en-US" dirty="0"/>
              <a:t>DRINK in tea </a:t>
            </a:r>
            <a:r>
              <a:rPr lang="en-US" dirty="0" err="1"/>
              <a:t>cofee</a:t>
            </a:r>
            <a:r>
              <a:rPr lang="en-US" dirty="0"/>
              <a:t> water juice </a:t>
            </a:r>
            <a:r>
              <a:rPr lang="en-US" dirty="0" err="1"/>
              <a:t>appe</a:t>
            </a:r>
            <a:r>
              <a:rPr lang="en-US" dirty="0"/>
              <a:t> all none </a:t>
            </a:r>
            <a:endParaRPr lang="en-US" dirty="0" smtClean="0"/>
          </a:p>
          <a:p>
            <a:pPr marL="82296" indent="0">
              <a:buNone/>
            </a:pPr>
            <a:r>
              <a:rPr lang="en-US" dirty="0" smtClean="0"/>
              <a:t>do </a:t>
            </a:r>
          </a:p>
          <a:p>
            <a:pPr marL="82296" indent="0">
              <a:buNone/>
            </a:pPr>
            <a:r>
              <a:rPr lang="en-US" dirty="0" smtClean="0"/>
              <a:t>case </a:t>
            </a:r>
            <a:r>
              <a:rPr lang="en-US" dirty="0"/>
              <a:t>$DRINK in </a:t>
            </a:r>
            <a:endParaRPr lang="en-US" dirty="0" smtClean="0"/>
          </a:p>
          <a:p>
            <a:pPr marL="82296" indent="0">
              <a:buNone/>
            </a:pPr>
            <a:r>
              <a:rPr lang="en-US" dirty="0" err="1" smtClean="0"/>
              <a:t>tea|cofee|water|all</a:t>
            </a:r>
            <a:r>
              <a:rPr lang="en-US" dirty="0"/>
              <a:t>) </a:t>
            </a:r>
            <a:endParaRPr lang="en-US" dirty="0" smtClean="0"/>
          </a:p>
          <a:p>
            <a:pPr marL="82296" indent="0">
              <a:buNone/>
            </a:pPr>
            <a:r>
              <a:rPr lang="en-US" dirty="0"/>
              <a:t>	</a:t>
            </a:r>
            <a:r>
              <a:rPr lang="en-US" dirty="0" smtClean="0"/>
              <a:t>echo </a:t>
            </a:r>
            <a:r>
              <a:rPr lang="en-US" dirty="0"/>
              <a:t>"Go to canteen" ;; </a:t>
            </a:r>
            <a:endParaRPr lang="en-US" dirty="0" smtClean="0"/>
          </a:p>
          <a:p>
            <a:pPr marL="82296" indent="0">
              <a:buNone/>
            </a:pPr>
            <a:r>
              <a:rPr lang="en-US" dirty="0" err="1" smtClean="0"/>
              <a:t>juice|appe</a:t>
            </a:r>
            <a:r>
              <a:rPr lang="en-US" dirty="0"/>
              <a:t>) </a:t>
            </a:r>
            <a:endParaRPr lang="en-US" dirty="0" smtClean="0"/>
          </a:p>
          <a:p>
            <a:pPr marL="82296" indent="0">
              <a:buNone/>
            </a:pPr>
            <a:r>
              <a:rPr lang="en-US" dirty="0"/>
              <a:t>	</a:t>
            </a:r>
            <a:r>
              <a:rPr lang="en-US" dirty="0" smtClean="0"/>
              <a:t>echo </a:t>
            </a:r>
            <a:r>
              <a:rPr lang="en-US" dirty="0"/>
              <a:t>"Available at home" ;; </a:t>
            </a:r>
            <a:endParaRPr lang="en-US" dirty="0" smtClean="0"/>
          </a:p>
          <a:p>
            <a:pPr marL="82296" indent="0">
              <a:buNone/>
            </a:pPr>
            <a:r>
              <a:rPr lang="en-US" dirty="0" smtClean="0"/>
              <a:t>none</a:t>
            </a:r>
            <a:r>
              <a:rPr lang="en-US" dirty="0"/>
              <a:t>) break ;; </a:t>
            </a:r>
            <a:endParaRPr lang="en-US" dirty="0" smtClean="0"/>
          </a:p>
          <a:p>
            <a:pPr marL="82296" indent="0">
              <a:buNone/>
            </a:pPr>
            <a:r>
              <a:rPr lang="en-US" dirty="0" smtClean="0"/>
              <a:t>*) </a:t>
            </a:r>
          </a:p>
          <a:p>
            <a:pPr marL="82296" indent="0">
              <a:buNone/>
            </a:pPr>
            <a:r>
              <a:rPr lang="en-US" dirty="0" smtClean="0"/>
              <a:t>echo </a:t>
            </a:r>
            <a:r>
              <a:rPr lang="en-US" dirty="0"/>
              <a:t>"ERROR: Invalid selection" ;; </a:t>
            </a:r>
            <a:endParaRPr lang="en-US" dirty="0" smtClean="0"/>
          </a:p>
          <a:p>
            <a:pPr marL="82296" indent="0">
              <a:buNone/>
            </a:pPr>
            <a:r>
              <a:rPr lang="en-US" dirty="0" err="1" smtClean="0"/>
              <a:t>esac</a:t>
            </a:r>
            <a:r>
              <a:rPr lang="en-US" dirty="0" smtClean="0"/>
              <a:t> </a:t>
            </a:r>
          </a:p>
          <a:p>
            <a:pPr marL="82296" indent="0">
              <a:buNone/>
            </a:pPr>
            <a:r>
              <a:rPr lang="en-US" dirty="0" smtClean="0"/>
              <a:t>done</a:t>
            </a:r>
            <a:endParaRPr lang="en-US" dirty="0"/>
          </a:p>
        </p:txBody>
      </p:sp>
    </p:spTree>
    <p:extLst>
      <p:ext uri="{BB962C8B-B14F-4D97-AF65-F5344CB8AC3E}">
        <p14:creationId xmlns:p14="http://schemas.microsoft.com/office/powerpoint/2010/main" val="29930946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Unix - Shell Loop Control</a:t>
            </a:r>
          </a:p>
        </p:txBody>
      </p:sp>
      <p:sp>
        <p:nvSpPr>
          <p:cNvPr id="3" name="Content Placeholder 2"/>
          <p:cNvSpPr>
            <a:spLocks noGrp="1"/>
          </p:cNvSpPr>
          <p:nvPr>
            <p:ph idx="1"/>
          </p:nvPr>
        </p:nvSpPr>
        <p:spPr/>
        <p:txBody>
          <a:bodyPr>
            <a:normAutofit fontScale="92500" lnSpcReduction="20000"/>
          </a:bodyPr>
          <a:lstStyle/>
          <a:p>
            <a:r>
              <a:rPr lang="en-US" dirty="0"/>
              <a:t>Sometimes you need to stop a loop or skip iterations of the </a:t>
            </a:r>
            <a:r>
              <a:rPr lang="en-US" dirty="0" smtClean="0"/>
              <a:t>loop.</a:t>
            </a:r>
          </a:p>
          <a:p>
            <a:r>
              <a:rPr lang="en-US" dirty="0"/>
              <a:t>two statements used to control shell loops:</a:t>
            </a:r>
          </a:p>
          <a:p>
            <a:pPr lvl="1"/>
            <a:r>
              <a:rPr lang="en-US" dirty="0"/>
              <a:t>The </a:t>
            </a:r>
            <a:r>
              <a:rPr lang="en-US" b="1" dirty="0"/>
              <a:t>break</a:t>
            </a:r>
            <a:r>
              <a:rPr lang="en-US" dirty="0"/>
              <a:t> statement</a:t>
            </a:r>
          </a:p>
          <a:p>
            <a:pPr lvl="1"/>
            <a:r>
              <a:rPr lang="en-US" dirty="0"/>
              <a:t>The </a:t>
            </a:r>
            <a:r>
              <a:rPr lang="en-US" b="1" dirty="0"/>
              <a:t>continue</a:t>
            </a:r>
            <a:r>
              <a:rPr lang="en-US" dirty="0"/>
              <a:t> </a:t>
            </a:r>
            <a:r>
              <a:rPr lang="en-US" dirty="0" smtClean="0"/>
              <a:t>statement</a:t>
            </a:r>
          </a:p>
          <a:p>
            <a:r>
              <a:rPr lang="en-US" dirty="0"/>
              <a:t>The </a:t>
            </a:r>
            <a:r>
              <a:rPr lang="en-US" b="1" dirty="0"/>
              <a:t>break</a:t>
            </a:r>
            <a:r>
              <a:rPr lang="en-US" dirty="0"/>
              <a:t> statement is used to terminate the execution of the entire loop, after completing the execution of all of the lines of code up to the break statement</a:t>
            </a:r>
            <a:r>
              <a:rPr lang="en-US"/>
              <a:t>. </a:t>
            </a:r>
            <a:endParaRPr lang="en-US" smtClean="0"/>
          </a:p>
          <a:p>
            <a:r>
              <a:rPr lang="en-US" smtClean="0"/>
              <a:t>It </a:t>
            </a:r>
            <a:r>
              <a:rPr lang="en-US"/>
              <a:t>then steps down to the code following the end of the loop.</a:t>
            </a:r>
            <a:endParaRPr lang="en-US" dirty="0"/>
          </a:p>
          <a:p>
            <a:endParaRPr lang="en-US" dirty="0"/>
          </a:p>
        </p:txBody>
      </p:sp>
    </p:spTree>
    <p:extLst>
      <p:ext uri="{BB962C8B-B14F-4D97-AF65-F5344CB8AC3E}">
        <p14:creationId xmlns:p14="http://schemas.microsoft.com/office/powerpoint/2010/main" val="24041564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smtClean="0"/>
              <a:t>Regular Expressions</a:t>
            </a:r>
            <a:endParaRPr lang="en-US" dirty="0"/>
          </a:p>
        </p:txBody>
      </p:sp>
      <p:sp>
        <p:nvSpPr>
          <p:cNvPr id="3" name="Content Placeholder 2"/>
          <p:cNvSpPr>
            <a:spLocks noGrp="1"/>
          </p:cNvSpPr>
          <p:nvPr>
            <p:ph idx="1"/>
          </p:nvPr>
        </p:nvSpPr>
        <p:spPr>
          <a:xfrm>
            <a:off x="1143000" y="1066800"/>
            <a:ext cx="7790688" cy="5257800"/>
          </a:xfrm>
        </p:spPr>
        <p:txBody>
          <a:bodyPr>
            <a:normAutofit fontScale="47500" lnSpcReduction="20000"/>
          </a:bodyPr>
          <a:lstStyle/>
          <a:p>
            <a:pPr algn="just"/>
            <a:r>
              <a:rPr lang="en-US" sz="5100" dirty="0"/>
              <a:t>An expression is a string of characters. </a:t>
            </a:r>
            <a:endParaRPr lang="en-US" sz="5100" dirty="0" smtClean="0"/>
          </a:p>
          <a:p>
            <a:pPr algn="just"/>
            <a:r>
              <a:rPr lang="en-US" sz="5100" dirty="0" smtClean="0"/>
              <a:t>Those </a:t>
            </a:r>
            <a:r>
              <a:rPr lang="en-US" sz="5100" dirty="0"/>
              <a:t>characters having an interpretation above and beyond their literal meaning are called </a:t>
            </a:r>
            <a:r>
              <a:rPr lang="en-US" sz="5100" i="1" dirty="0" err="1"/>
              <a:t>metacharacters</a:t>
            </a:r>
            <a:r>
              <a:rPr lang="en-US" sz="5100" dirty="0" smtClean="0"/>
              <a:t>.</a:t>
            </a:r>
          </a:p>
          <a:p>
            <a:pPr algn="just"/>
            <a:r>
              <a:rPr lang="en-US" sz="5100" dirty="0"/>
              <a:t>Regular Expressions are sets of characters and/or </a:t>
            </a:r>
            <a:r>
              <a:rPr lang="en-US" sz="5100" dirty="0" err="1"/>
              <a:t>metacharacters</a:t>
            </a:r>
            <a:r>
              <a:rPr lang="en-US" sz="5100" dirty="0"/>
              <a:t> that match (or specify) patterns</a:t>
            </a:r>
            <a:r>
              <a:rPr lang="en-US" sz="5100" dirty="0" smtClean="0"/>
              <a:t>.</a:t>
            </a:r>
          </a:p>
          <a:p>
            <a:pPr algn="just"/>
            <a:r>
              <a:rPr lang="en-US" sz="5100" dirty="0"/>
              <a:t>A Regular Expression contains one or more of the following:</a:t>
            </a:r>
          </a:p>
          <a:p>
            <a:pPr lvl="1" algn="just"/>
            <a:r>
              <a:rPr lang="en-US" sz="5100" i="1" dirty="0"/>
              <a:t>A character set</a:t>
            </a:r>
            <a:r>
              <a:rPr lang="en-US" sz="5100" dirty="0"/>
              <a:t>. These are the characters retaining their literal meaning. The simplest type of Regular Expression consists </a:t>
            </a:r>
            <a:r>
              <a:rPr lang="en-US" sz="5100" i="1" dirty="0"/>
              <a:t>only</a:t>
            </a:r>
            <a:r>
              <a:rPr lang="en-US" sz="5100" dirty="0"/>
              <a:t> of a character set, with no </a:t>
            </a:r>
            <a:r>
              <a:rPr lang="en-US" sz="5100" dirty="0" err="1"/>
              <a:t>metacharacters</a:t>
            </a:r>
            <a:r>
              <a:rPr lang="en-US" sz="5100" dirty="0"/>
              <a:t>.</a:t>
            </a:r>
          </a:p>
          <a:p>
            <a:pPr lvl="1" algn="just"/>
            <a:r>
              <a:rPr lang="en-US" sz="5100" i="1" dirty="0"/>
              <a:t>An anchor</a:t>
            </a:r>
            <a:r>
              <a:rPr lang="en-US" sz="5100" dirty="0"/>
              <a:t>. These designate (</a:t>
            </a:r>
            <a:r>
              <a:rPr lang="en-US" sz="5100" i="1" dirty="0"/>
              <a:t>anchor</a:t>
            </a:r>
            <a:r>
              <a:rPr lang="en-US" sz="5100" dirty="0"/>
              <a:t>) the position in the line of text that the RE is to match. For example, ^, and $ are anchors.</a:t>
            </a:r>
          </a:p>
          <a:p>
            <a:pPr lvl="1" algn="just"/>
            <a:r>
              <a:rPr lang="en-US" sz="5100" i="1" dirty="0"/>
              <a:t>Modifiers</a:t>
            </a:r>
            <a:r>
              <a:rPr lang="en-US" sz="5100" dirty="0"/>
              <a:t>. These expand or narrow (</a:t>
            </a:r>
            <a:r>
              <a:rPr lang="en-US" sz="5100" i="1" dirty="0"/>
              <a:t>modify</a:t>
            </a:r>
            <a:r>
              <a:rPr lang="en-US" sz="5100" dirty="0"/>
              <a:t>) the range of text the RE is to match. Modifiers include the asterisk, brackets, and the backslash.</a:t>
            </a:r>
          </a:p>
          <a:p>
            <a:endParaRPr lang="en-US" dirty="0"/>
          </a:p>
        </p:txBody>
      </p:sp>
    </p:spTree>
    <p:extLst>
      <p:ext uri="{BB962C8B-B14F-4D97-AF65-F5344CB8AC3E}">
        <p14:creationId xmlns:p14="http://schemas.microsoft.com/office/powerpoint/2010/main" val="38107737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Uses</a:t>
            </a:r>
            <a:endParaRPr lang="en-US" dirty="0"/>
          </a:p>
        </p:txBody>
      </p:sp>
      <p:sp>
        <p:nvSpPr>
          <p:cNvPr id="3" name="Content Placeholder 2"/>
          <p:cNvSpPr>
            <a:spLocks noGrp="1"/>
          </p:cNvSpPr>
          <p:nvPr>
            <p:ph idx="1"/>
          </p:nvPr>
        </p:nvSpPr>
        <p:spPr>
          <a:xfrm>
            <a:off x="1219200" y="1066800"/>
            <a:ext cx="7714488" cy="5181600"/>
          </a:xfrm>
        </p:spPr>
        <p:txBody>
          <a:bodyPr>
            <a:normAutofit fontScale="70000" lnSpcReduction="20000"/>
          </a:bodyPr>
          <a:lstStyle/>
          <a:p>
            <a:pPr algn="just"/>
            <a:r>
              <a:rPr lang="en-US" dirty="0"/>
              <a:t>The main uses for Regular Expressions (</a:t>
            </a:r>
            <a:r>
              <a:rPr lang="en-US" i="1" dirty="0"/>
              <a:t>RE</a:t>
            </a:r>
            <a:r>
              <a:rPr lang="en-US" dirty="0"/>
              <a:t>s) are text searches and string manipulation. An RE </a:t>
            </a:r>
            <a:r>
              <a:rPr lang="en-US" i="1" dirty="0"/>
              <a:t>matches</a:t>
            </a:r>
            <a:r>
              <a:rPr lang="en-US" dirty="0"/>
              <a:t> a single character or a set of characters -- a string or a part of a string.</a:t>
            </a:r>
          </a:p>
          <a:p>
            <a:pPr algn="just"/>
            <a:r>
              <a:rPr lang="en-US" dirty="0"/>
              <a:t>The asterisk -- * -- matches any number of repeats of the character string or RE preceding it, including </a:t>
            </a:r>
            <a:r>
              <a:rPr lang="en-US" i="1" dirty="0"/>
              <a:t>zero</a:t>
            </a:r>
            <a:r>
              <a:rPr lang="en-US" dirty="0"/>
              <a:t> instances.</a:t>
            </a:r>
          </a:p>
          <a:p>
            <a:pPr lvl="1" algn="just"/>
            <a:r>
              <a:rPr lang="en-US" dirty="0"/>
              <a:t>"1133*" matches </a:t>
            </a:r>
            <a:r>
              <a:rPr lang="en-US" i="1" dirty="0"/>
              <a:t>11 + one or more 3's</a:t>
            </a:r>
            <a:r>
              <a:rPr lang="en-US" dirty="0"/>
              <a:t>: </a:t>
            </a:r>
            <a:r>
              <a:rPr lang="en-US" i="1" dirty="0"/>
              <a:t>113</a:t>
            </a:r>
            <a:r>
              <a:rPr lang="en-US" dirty="0"/>
              <a:t>, </a:t>
            </a:r>
            <a:r>
              <a:rPr lang="en-US" i="1" dirty="0"/>
              <a:t>1133</a:t>
            </a:r>
            <a:r>
              <a:rPr lang="en-US" dirty="0"/>
              <a:t>, </a:t>
            </a:r>
            <a:r>
              <a:rPr lang="en-US" i="1" dirty="0"/>
              <a:t>1133333</a:t>
            </a:r>
            <a:r>
              <a:rPr lang="en-US" dirty="0"/>
              <a:t>, and so forth.</a:t>
            </a:r>
          </a:p>
          <a:p>
            <a:pPr algn="just"/>
            <a:r>
              <a:rPr lang="en-US" dirty="0"/>
              <a:t>The </a:t>
            </a:r>
            <a:r>
              <a:rPr lang="en-US" i="1" dirty="0"/>
              <a:t>dot</a:t>
            </a:r>
            <a:r>
              <a:rPr lang="en-US" dirty="0"/>
              <a:t> -- . -- matches any one character, except a newline. </a:t>
            </a:r>
            <a:r>
              <a:rPr lang="en-US" dirty="0">
                <a:hlinkClick r:id="rId2"/>
              </a:rPr>
              <a:t>[2]</a:t>
            </a:r>
            <a:r>
              <a:rPr lang="en-US" dirty="0"/>
              <a:t> </a:t>
            </a:r>
          </a:p>
          <a:p>
            <a:pPr lvl="1" algn="just"/>
            <a:r>
              <a:rPr lang="en-US" dirty="0"/>
              <a:t>"13." matches </a:t>
            </a:r>
            <a:r>
              <a:rPr lang="en-US" i="1" dirty="0"/>
              <a:t>13 + at least one of any character (including a space)</a:t>
            </a:r>
            <a:r>
              <a:rPr lang="en-US" dirty="0"/>
              <a:t>: </a:t>
            </a:r>
            <a:r>
              <a:rPr lang="en-US" i="1" dirty="0"/>
              <a:t>1133</a:t>
            </a:r>
            <a:r>
              <a:rPr lang="en-US" dirty="0"/>
              <a:t>, </a:t>
            </a:r>
            <a:r>
              <a:rPr lang="en-US" i="1" dirty="0"/>
              <a:t>11333</a:t>
            </a:r>
            <a:r>
              <a:rPr lang="en-US" dirty="0"/>
              <a:t>, but not </a:t>
            </a:r>
            <a:r>
              <a:rPr lang="en-US" i="1" dirty="0"/>
              <a:t>13</a:t>
            </a:r>
            <a:r>
              <a:rPr lang="en-US" dirty="0"/>
              <a:t> (additional character missing).</a:t>
            </a:r>
          </a:p>
          <a:p>
            <a:pPr algn="just"/>
            <a:r>
              <a:rPr lang="en-US" dirty="0" smtClean="0"/>
              <a:t>The </a:t>
            </a:r>
            <a:r>
              <a:rPr lang="en-US" dirty="0"/>
              <a:t>caret -- ^ -- matches the beginning of a line, but sometimes, depending on context, negates the meaning of a set of characters in an RE.</a:t>
            </a:r>
          </a:p>
          <a:p>
            <a:pPr algn="just"/>
            <a:r>
              <a:rPr lang="en-US" dirty="0"/>
              <a:t>The dollar sign -- $ -- at the end of an RE matches the end of a line.</a:t>
            </a:r>
          </a:p>
          <a:p>
            <a:pPr lvl="1" algn="just"/>
            <a:r>
              <a:rPr lang="en-US" dirty="0"/>
              <a:t>"XXX$" matches XXX at the end of a line.</a:t>
            </a:r>
          </a:p>
          <a:p>
            <a:pPr lvl="1" algn="just"/>
            <a:r>
              <a:rPr lang="en-US" dirty="0"/>
              <a:t>"^$" matches blank lines.</a:t>
            </a:r>
          </a:p>
          <a:p>
            <a:endParaRPr lang="en-US" dirty="0"/>
          </a:p>
        </p:txBody>
      </p:sp>
    </p:spTree>
    <p:extLst>
      <p:ext uri="{BB962C8B-B14F-4D97-AF65-F5344CB8AC3E}">
        <p14:creationId xmlns:p14="http://schemas.microsoft.com/office/powerpoint/2010/main" val="6120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Creating Files</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use </a:t>
            </a:r>
            <a:r>
              <a:rPr lang="en-US" b="1" dirty="0"/>
              <a:t>vi</a:t>
            </a:r>
            <a:r>
              <a:rPr lang="en-US" dirty="0"/>
              <a:t> editor to create ordinary files on any Unix system. </a:t>
            </a:r>
            <a:endParaRPr lang="en-US" dirty="0" smtClean="0"/>
          </a:p>
          <a:p>
            <a:r>
              <a:rPr lang="en-US" dirty="0" smtClean="0"/>
              <a:t>You </a:t>
            </a:r>
            <a:r>
              <a:rPr lang="en-US" dirty="0"/>
              <a:t>simply need to give following command</a:t>
            </a:r>
            <a:r>
              <a:rPr lang="en-US" dirty="0" smtClean="0"/>
              <a:t>: vi filename</a:t>
            </a:r>
          </a:p>
          <a:p>
            <a:r>
              <a:rPr lang="en-US" dirty="0"/>
              <a:t>Above command would open a file with the given filename. </a:t>
            </a:r>
            <a:endParaRPr lang="en-US" dirty="0" smtClean="0"/>
          </a:p>
          <a:p>
            <a:r>
              <a:rPr lang="en-US" dirty="0" smtClean="0"/>
              <a:t>You </a:t>
            </a:r>
            <a:r>
              <a:rPr lang="en-US" dirty="0"/>
              <a:t>would need to press key </a:t>
            </a:r>
            <a:r>
              <a:rPr lang="en-US" b="1" dirty="0"/>
              <a:t>i</a:t>
            </a:r>
            <a:r>
              <a:rPr lang="en-US" dirty="0"/>
              <a:t> to come into edit mode. </a:t>
            </a:r>
            <a:endParaRPr lang="en-US" dirty="0" smtClean="0"/>
          </a:p>
          <a:p>
            <a:r>
              <a:rPr lang="en-US" dirty="0" smtClean="0"/>
              <a:t>Once </a:t>
            </a:r>
            <a:r>
              <a:rPr lang="en-US" dirty="0"/>
              <a:t>you are in edit mode you can start writing your content in the </a:t>
            </a:r>
            <a:r>
              <a:rPr lang="en-US" dirty="0" smtClean="0"/>
              <a:t>file</a:t>
            </a:r>
            <a:endParaRPr lang="en-US" dirty="0"/>
          </a:p>
        </p:txBody>
      </p:sp>
    </p:spTree>
    <p:extLst>
      <p:ext uri="{BB962C8B-B14F-4D97-AF65-F5344CB8AC3E}">
        <p14:creationId xmlns:p14="http://schemas.microsoft.com/office/powerpoint/2010/main" val="28521300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sz="3800" dirty="0"/>
              <a:t>Brackets -- [...] -- enclose a set of characters to match in a single RE.</a:t>
            </a:r>
          </a:p>
          <a:p>
            <a:pPr lvl="1" algn="just"/>
            <a:r>
              <a:rPr lang="en-US" sz="3800" dirty="0"/>
              <a:t>"[xyz]" matches any one of the characters </a:t>
            </a:r>
            <a:r>
              <a:rPr lang="en-US" sz="3800" i="1" dirty="0"/>
              <a:t>x</a:t>
            </a:r>
            <a:r>
              <a:rPr lang="en-US" sz="3800" dirty="0"/>
              <a:t>, </a:t>
            </a:r>
            <a:r>
              <a:rPr lang="en-US" sz="3800" i="1" dirty="0"/>
              <a:t>y</a:t>
            </a:r>
            <a:r>
              <a:rPr lang="en-US" sz="3800" dirty="0"/>
              <a:t>, or </a:t>
            </a:r>
            <a:r>
              <a:rPr lang="en-US" sz="3800" i="1" dirty="0"/>
              <a:t>z</a:t>
            </a:r>
            <a:r>
              <a:rPr lang="en-US" sz="3800" dirty="0"/>
              <a:t>.</a:t>
            </a:r>
          </a:p>
          <a:p>
            <a:pPr lvl="1" algn="just"/>
            <a:r>
              <a:rPr lang="en-US" sz="3800" dirty="0"/>
              <a:t>"[c-n]" matches any one of the characters in the range </a:t>
            </a:r>
            <a:r>
              <a:rPr lang="en-US" sz="3800" i="1" dirty="0"/>
              <a:t>c</a:t>
            </a:r>
            <a:r>
              <a:rPr lang="en-US" sz="3800" dirty="0"/>
              <a:t> to </a:t>
            </a:r>
            <a:r>
              <a:rPr lang="en-US" sz="3800" i="1" dirty="0"/>
              <a:t>n</a:t>
            </a:r>
            <a:r>
              <a:rPr lang="en-US" sz="3800" dirty="0"/>
              <a:t>.</a:t>
            </a:r>
          </a:p>
          <a:p>
            <a:pPr lvl="1" algn="just"/>
            <a:r>
              <a:rPr lang="en-US" sz="3800" dirty="0"/>
              <a:t>"[B-</a:t>
            </a:r>
            <a:r>
              <a:rPr lang="en-US" sz="3800" dirty="0" err="1"/>
              <a:t>Pk</a:t>
            </a:r>
            <a:r>
              <a:rPr lang="en-US" sz="3800" dirty="0"/>
              <a:t>-y]" matches any one of the characters in the ranges </a:t>
            </a:r>
            <a:r>
              <a:rPr lang="en-US" sz="3800" i="1" dirty="0"/>
              <a:t>B</a:t>
            </a:r>
            <a:r>
              <a:rPr lang="en-US" sz="3800" dirty="0"/>
              <a:t> to </a:t>
            </a:r>
            <a:r>
              <a:rPr lang="en-US" sz="3800" i="1" dirty="0"/>
              <a:t>P</a:t>
            </a:r>
            <a:r>
              <a:rPr lang="en-US" sz="3800" dirty="0"/>
              <a:t> and </a:t>
            </a:r>
            <a:r>
              <a:rPr lang="en-US" sz="3800" i="1" dirty="0"/>
              <a:t>k</a:t>
            </a:r>
            <a:r>
              <a:rPr lang="en-US" sz="3800" dirty="0"/>
              <a:t> to </a:t>
            </a:r>
            <a:r>
              <a:rPr lang="en-US" sz="3800" i="1" dirty="0"/>
              <a:t>y</a:t>
            </a:r>
            <a:r>
              <a:rPr lang="en-US" sz="3800" dirty="0"/>
              <a:t>.</a:t>
            </a:r>
          </a:p>
          <a:p>
            <a:pPr lvl="1" algn="just"/>
            <a:r>
              <a:rPr lang="en-US" sz="3800" dirty="0"/>
              <a:t>"[a-z0-9]" matches any single lowercase letter or any digit.</a:t>
            </a:r>
          </a:p>
          <a:p>
            <a:pPr lvl="1" algn="just"/>
            <a:r>
              <a:rPr lang="en-US" sz="3800" dirty="0"/>
              <a:t>"[^b-d]" matches any character </a:t>
            </a:r>
            <a:r>
              <a:rPr lang="en-US" sz="3800" i="1" dirty="0"/>
              <a:t>except</a:t>
            </a:r>
            <a:r>
              <a:rPr lang="en-US" sz="3800" dirty="0"/>
              <a:t> those in the range </a:t>
            </a:r>
            <a:r>
              <a:rPr lang="en-US" sz="3800" i="1" dirty="0"/>
              <a:t>b</a:t>
            </a:r>
            <a:r>
              <a:rPr lang="en-US" sz="3800" dirty="0"/>
              <a:t> to </a:t>
            </a:r>
            <a:r>
              <a:rPr lang="en-US" sz="3800" i="1" dirty="0"/>
              <a:t>d</a:t>
            </a:r>
            <a:r>
              <a:rPr lang="en-US" sz="3800" dirty="0"/>
              <a:t>. This is an instance of ^ negating or inverting the meaning of the following RE (taking on a role similar to ! in a different context).</a:t>
            </a:r>
          </a:p>
          <a:p>
            <a:pPr lvl="1" algn="just"/>
            <a:r>
              <a:rPr lang="en-US" sz="3800" dirty="0"/>
              <a:t>Combined sequences of bracketed characters match common word patterns. "[</a:t>
            </a:r>
            <a:r>
              <a:rPr lang="en-US" sz="3800" dirty="0" err="1"/>
              <a:t>Yy</a:t>
            </a:r>
            <a:r>
              <a:rPr lang="en-US" sz="3800" dirty="0"/>
              <a:t>][</a:t>
            </a:r>
            <a:r>
              <a:rPr lang="en-US" sz="3800" dirty="0" err="1"/>
              <a:t>Ee</a:t>
            </a:r>
            <a:r>
              <a:rPr lang="en-US" sz="3800" dirty="0"/>
              <a:t>][</a:t>
            </a:r>
            <a:r>
              <a:rPr lang="en-US" sz="3800" dirty="0" err="1"/>
              <a:t>Ss</a:t>
            </a:r>
            <a:r>
              <a:rPr lang="en-US" sz="3800" dirty="0"/>
              <a:t>]" matches </a:t>
            </a:r>
            <a:r>
              <a:rPr lang="en-US" sz="3800" i="1" dirty="0"/>
              <a:t>yes</a:t>
            </a:r>
            <a:r>
              <a:rPr lang="en-US" sz="3800" dirty="0"/>
              <a:t>, </a:t>
            </a:r>
            <a:r>
              <a:rPr lang="en-US" sz="3800" i="1" dirty="0"/>
              <a:t>Yes</a:t>
            </a:r>
            <a:r>
              <a:rPr lang="en-US" sz="3800" dirty="0"/>
              <a:t>, </a:t>
            </a:r>
            <a:r>
              <a:rPr lang="en-US" sz="3800" i="1" dirty="0"/>
              <a:t>YES</a:t>
            </a:r>
            <a:r>
              <a:rPr lang="en-US" sz="3800" dirty="0"/>
              <a:t>, </a:t>
            </a:r>
            <a:r>
              <a:rPr lang="en-US" sz="3800" i="1" dirty="0" err="1"/>
              <a:t>yEs</a:t>
            </a:r>
            <a:r>
              <a:rPr lang="en-US" sz="3800" dirty="0"/>
              <a:t>, and so forth. "[0-9][0-9][0-9]-[0-9][0-9]-[0-9][0-9][0-9][0-9]" matches any Social Security number</a:t>
            </a:r>
            <a:r>
              <a:rPr lang="en-US" sz="3800" dirty="0" smtClean="0"/>
              <a:t>.</a:t>
            </a:r>
            <a:endParaRPr lang="en-US" sz="3800" dirty="0"/>
          </a:p>
        </p:txBody>
      </p:sp>
    </p:spTree>
    <p:extLst>
      <p:ext uri="{BB962C8B-B14F-4D97-AF65-F5344CB8AC3E}">
        <p14:creationId xmlns:p14="http://schemas.microsoft.com/office/powerpoint/2010/main" val="24467800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sz="3800" dirty="0"/>
              <a:t>The backslash -- \ -- </a:t>
            </a:r>
            <a:r>
              <a:rPr lang="en-US" sz="3800" dirty="0">
                <a:hlinkClick r:id="rId2"/>
              </a:rPr>
              <a:t>escapes</a:t>
            </a:r>
            <a:r>
              <a:rPr lang="en-US" sz="3800" dirty="0"/>
              <a:t> a special character, which means that character gets interpreted literally (and is therefore no longer </a:t>
            </a:r>
            <a:r>
              <a:rPr lang="en-US" sz="3800" i="1" dirty="0"/>
              <a:t>special</a:t>
            </a:r>
            <a:r>
              <a:rPr lang="en-US" sz="3800" dirty="0"/>
              <a:t>).</a:t>
            </a:r>
          </a:p>
          <a:p>
            <a:pPr lvl="1" algn="just"/>
            <a:r>
              <a:rPr lang="en-US" sz="3800" dirty="0"/>
              <a:t>A "\$" reverts back to its literal meaning of "$", rather than its RE meaning of end-of-line. Likewise a "\\" has the literal meaning of "\".</a:t>
            </a:r>
          </a:p>
          <a:p>
            <a:pPr algn="just"/>
            <a:r>
              <a:rPr lang="en-US" sz="3800" dirty="0">
                <a:hlinkClick r:id="rId2"/>
              </a:rPr>
              <a:t>Escaped</a:t>
            </a:r>
            <a:r>
              <a:rPr lang="en-US" sz="3800" dirty="0"/>
              <a:t> "angle brackets" -- \&lt;...\&gt; -- mark word boundaries.</a:t>
            </a:r>
          </a:p>
          <a:p>
            <a:pPr lvl="1" algn="just"/>
            <a:r>
              <a:rPr lang="en-US" sz="3800" dirty="0"/>
              <a:t>The angle brackets must be escaped, since otherwise they have only their literal character meaning.</a:t>
            </a:r>
          </a:p>
          <a:p>
            <a:pPr lvl="1" algn="just"/>
            <a:r>
              <a:rPr lang="en-US" sz="3400" dirty="0"/>
              <a:t>"\&lt;the\&gt;" matches the word "the," but not the words "them," "there," "other," etc.</a:t>
            </a:r>
          </a:p>
          <a:p>
            <a:endParaRPr lang="en-US" dirty="0"/>
          </a:p>
          <a:p>
            <a:endParaRPr lang="en-US" dirty="0"/>
          </a:p>
        </p:txBody>
      </p:sp>
    </p:spTree>
    <p:extLst>
      <p:ext uri="{BB962C8B-B14F-4D97-AF65-F5344CB8AC3E}">
        <p14:creationId xmlns:p14="http://schemas.microsoft.com/office/powerpoint/2010/main" val="10094518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Metacharacters</a:t>
            </a:r>
            <a:endParaRPr lang="en-US" dirty="0"/>
          </a:p>
        </p:txBody>
      </p:sp>
      <p:sp>
        <p:nvSpPr>
          <p:cNvPr id="3" name="Content Placeholder 2"/>
          <p:cNvSpPr>
            <a:spLocks noGrp="1"/>
          </p:cNvSpPr>
          <p:nvPr>
            <p:ph idx="1"/>
          </p:nvPr>
        </p:nvSpPr>
        <p:spPr>
          <a:xfrm>
            <a:off x="990600" y="1447800"/>
            <a:ext cx="7943088" cy="5105400"/>
          </a:xfrm>
        </p:spPr>
        <p:txBody>
          <a:bodyPr>
            <a:normAutofit fontScale="77500" lnSpcReduction="20000"/>
          </a:bodyPr>
          <a:lstStyle/>
          <a:p>
            <a:r>
              <a:rPr lang="en-US" dirty="0"/>
              <a:t>A regular expression may be followed by one of several repetition operators:</a:t>
            </a:r>
          </a:p>
          <a:p>
            <a:r>
              <a:rPr lang="en-US" dirty="0"/>
              <a:t>The period (.) matches any single character.</a:t>
            </a:r>
          </a:p>
          <a:p>
            <a:r>
              <a:rPr lang="en-US" dirty="0"/>
              <a:t>? means that the preceding item is optional, and if found, will be matched at the most, once.</a:t>
            </a:r>
          </a:p>
          <a:p>
            <a:r>
              <a:rPr lang="en-US" dirty="0"/>
              <a:t>* means that the preceding item will be matched zero or more times.</a:t>
            </a:r>
          </a:p>
          <a:p>
            <a:r>
              <a:rPr lang="en-US" dirty="0"/>
              <a:t>+ means the preceding item will be matched one or more times.</a:t>
            </a:r>
          </a:p>
          <a:p>
            <a:r>
              <a:rPr lang="en-US" dirty="0"/>
              <a:t>{n} means the preceding item is matched exactly </a:t>
            </a:r>
            <a:r>
              <a:rPr lang="en-US" i="1" dirty="0"/>
              <a:t>n</a:t>
            </a:r>
            <a:r>
              <a:rPr lang="en-US" dirty="0"/>
              <a:t> times, while {n,} means the item is matched </a:t>
            </a:r>
            <a:r>
              <a:rPr lang="en-US" i="1" dirty="0"/>
              <a:t>n</a:t>
            </a:r>
            <a:r>
              <a:rPr lang="en-US" dirty="0"/>
              <a:t> or more times. {</a:t>
            </a:r>
            <a:r>
              <a:rPr lang="en-US" dirty="0" err="1"/>
              <a:t>n,m</a:t>
            </a:r>
            <a:r>
              <a:rPr lang="en-US" dirty="0"/>
              <a:t>} means that the preceding item is matched at least </a:t>
            </a:r>
            <a:r>
              <a:rPr lang="en-US" i="1" dirty="0"/>
              <a:t>n</a:t>
            </a:r>
            <a:r>
              <a:rPr lang="en-US" dirty="0"/>
              <a:t> times, but not more than </a:t>
            </a:r>
            <a:r>
              <a:rPr lang="en-US" i="1" dirty="0"/>
              <a:t>m</a:t>
            </a:r>
            <a:r>
              <a:rPr lang="en-US" dirty="0"/>
              <a:t> times. {,m} means that the preceding item is matched, at the most, </a:t>
            </a:r>
            <a:r>
              <a:rPr lang="en-US" i="1" dirty="0"/>
              <a:t>m</a:t>
            </a:r>
            <a:r>
              <a:rPr lang="en-US" dirty="0"/>
              <a:t> times.</a:t>
            </a:r>
          </a:p>
          <a:p>
            <a:endParaRPr lang="en-US" dirty="0"/>
          </a:p>
        </p:txBody>
      </p:sp>
    </p:spTree>
    <p:extLst>
      <p:ext uri="{BB962C8B-B14F-4D97-AF65-F5344CB8AC3E}">
        <p14:creationId xmlns:p14="http://schemas.microsoft.com/office/powerpoint/2010/main" val="16434619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Character Classes</a:t>
            </a:r>
            <a:endParaRPr lang="en-US" dirty="0"/>
          </a:p>
        </p:txBody>
      </p:sp>
      <p:sp>
        <p:nvSpPr>
          <p:cNvPr id="3" name="Content Placeholder 2"/>
          <p:cNvSpPr>
            <a:spLocks noGrp="1"/>
          </p:cNvSpPr>
          <p:nvPr>
            <p:ph idx="1"/>
          </p:nvPr>
        </p:nvSpPr>
        <p:spPr>
          <a:xfrm>
            <a:off x="1219200" y="1066800"/>
            <a:ext cx="7714488" cy="5181600"/>
          </a:xfrm>
        </p:spPr>
        <p:txBody>
          <a:bodyPr>
            <a:normAutofit fontScale="55000" lnSpcReduction="20000"/>
          </a:bodyPr>
          <a:lstStyle/>
          <a:p>
            <a:r>
              <a:rPr lang="en-US" b="1" dirty="0"/>
              <a:t>[:</a:t>
            </a:r>
            <a:r>
              <a:rPr lang="en-US" b="1" dirty="0" err="1"/>
              <a:t>alnum</a:t>
            </a:r>
            <a:r>
              <a:rPr lang="en-US" b="1" dirty="0"/>
              <a:t>:]</a:t>
            </a:r>
            <a:r>
              <a:rPr lang="en-US" dirty="0"/>
              <a:t> matches alphabetic or numeric characters. This is equivalent to </a:t>
            </a:r>
            <a:r>
              <a:rPr lang="en-US" b="1" dirty="0"/>
              <a:t>A-Za-z0-9</a:t>
            </a:r>
            <a:r>
              <a:rPr lang="en-US" dirty="0"/>
              <a:t>.</a:t>
            </a:r>
          </a:p>
          <a:p>
            <a:r>
              <a:rPr lang="en-US" b="1" dirty="0"/>
              <a:t>[:alpha:]</a:t>
            </a:r>
            <a:r>
              <a:rPr lang="en-US" dirty="0"/>
              <a:t> matches alphabetic characters. This is equivalent to </a:t>
            </a:r>
            <a:r>
              <a:rPr lang="en-US" b="1" dirty="0"/>
              <a:t>A-</a:t>
            </a:r>
            <a:r>
              <a:rPr lang="en-US" b="1" dirty="0" err="1"/>
              <a:t>Za</a:t>
            </a:r>
            <a:r>
              <a:rPr lang="en-US" b="1" dirty="0"/>
              <a:t>-z</a:t>
            </a:r>
            <a:r>
              <a:rPr lang="en-US" dirty="0"/>
              <a:t>.</a:t>
            </a:r>
          </a:p>
          <a:p>
            <a:r>
              <a:rPr lang="en-US" b="1" dirty="0"/>
              <a:t>[:blank:]</a:t>
            </a:r>
            <a:r>
              <a:rPr lang="en-US" dirty="0"/>
              <a:t> matches a space or a tab.</a:t>
            </a:r>
          </a:p>
          <a:p>
            <a:r>
              <a:rPr lang="en-US" b="1" dirty="0"/>
              <a:t>[:</a:t>
            </a:r>
            <a:r>
              <a:rPr lang="en-US" b="1" dirty="0" err="1"/>
              <a:t>cntrl</a:t>
            </a:r>
            <a:r>
              <a:rPr lang="en-US" b="1" dirty="0"/>
              <a:t>:]</a:t>
            </a:r>
            <a:r>
              <a:rPr lang="en-US" dirty="0"/>
              <a:t> matches control characters.</a:t>
            </a:r>
          </a:p>
          <a:p>
            <a:r>
              <a:rPr lang="en-US" b="1" dirty="0"/>
              <a:t>[:digit:]</a:t>
            </a:r>
            <a:r>
              <a:rPr lang="en-US" dirty="0"/>
              <a:t> matches (decimal) digits. This is equivalent to </a:t>
            </a:r>
            <a:r>
              <a:rPr lang="en-US" b="1" dirty="0"/>
              <a:t>0-9</a:t>
            </a:r>
            <a:r>
              <a:rPr lang="en-US" dirty="0"/>
              <a:t>.</a:t>
            </a:r>
          </a:p>
          <a:p>
            <a:r>
              <a:rPr lang="en-US" b="1" dirty="0"/>
              <a:t>[:graph:]</a:t>
            </a:r>
            <a:r>
              <a:rPr lang="en-US" dirty="0"/>
              <a:t> (graphic printable characters). Matches characters in the range of </a:t>
            </a:r>
            <a:r>
              <a:rPr lang="en-US" dirty="0">
                <a:hlinkClick r:id="rId2"/>
              </a:rPr>
              <a:t>ASCII</a:t>
            </a:r>
            <a:r>
              <a:rPr lang="en-US" dirty="0"/>
              <a:t> 33 - 126. This is the same as </a:t>
            </a:r>
            <a:r>
              <a:rPr lang="en-US" b="1" dirty="0"/>
              <a:t>[:print:]</a:t>
            </a:r>
            <a:r>
              <a:rPr lang="en-US" dirty="0"/>
              <a:t>, below, but excluding the space character.</a:t>
            </a:r>
          </a:p>
          <a:p>
            <a:r>
              <a:rPr lang="en-US" b="1" dirty="0"/>
              <a:t>[:lower:]</a:t>
            </a:r>
            <a:r>
              <a:rPr lang="en-US" dirty="0"/>
              <a:t> matches lowercase alphabetic characters. This is equivalent to </a:t>
            </a:r>
            <a:r>
              <a:rPr lang="en-US" b="1" dirty="0"/>
              <a:t>a-z</a:t>
            </a:r>
            <a:r>
              <a:rPr lang="en-US" dirty="0"/>
              <a:t>.</a:t>
            </a:r>
          </a:p>
          <a:p>
            <a:r>
              <a:rPr lang="en-US" b="1" dirty="0"/>
              <a:t>[:print:]</a:t>
            </a:r>
            <a:r>
              <a:rPr lang="en-US" dirty="0"/>
              <a:t> (printable characters). Matches characters in the range of ASCII 32 - 126. This is the same as </a:t>
            </a:r>
            <a:r>
              <a:rPr lang="en-US" b="1" dirty="0"/>
              <a:t>[:graph:]</a:t>
            </a:r>
            <a:r>
              <a:rPr lang="en-US" dirty="0"/>
              <a:t>, above, but adding the space character.</a:t>
            </a:r>
          </a:p>
          <a:p>
            <a:r>
              <a:rPr lang="en-US" b="1" dirty="0"/>
              <a:t>[:space:]</a:t>
            </a:r>
            <a:r>
              <a:rPr lang="en-US" dirty="0"/>
              <a:t> matches whitespace characters (space and horizontal tab).</a:t>
            </a:r>
          </a:p>
          <a:p>
            <a:r>
              <a:rPr lang="en-US" b="1" dirty="0"/>
              <a:t>[:upper:]</a:t>
            </a:r>
            <a:r>
              <a:rPr lang="en-US" dirty="0"/>
              <a:t> matches uppercase alphabetic characters. This is equivalent to </a:t>
            </a:r>
            <a:r>
              <a:rPr lang="en-US" b="1" dirty="0"/>
              <a:t>A-Z</a:t>
            </a:r>
            <a:r>
              <a:rPr lang="en-US" dirty="0"/>
              <a:t>.</a:t>
            </a:r>
          </a:p>
          <a:p>
            <a:r>
              <a:rPr lang="en-US" b="1" dirty="0"/>
              <a:t>[:</a:t>
            </a:r>
            <a:r>
              <a:rPr lang="en-US" b="1" dirty="0" err="1"/>
              <a:t>xdigit</a:t>
            </a:r>
            <a:r>
              <a:rPr lang="en-US" b="1" dirty="0"/>
              <a:t>:]</a:t>
            </a:r>
            <a:r>
              <a:rPr lang="en-US" dirty="0"/>
              <a:t> matches hexadecimal digits. This is equivalent to </a:t>
            </a:r>
            <a:r>
              <a:rPr lang="en-US" b="1" dirty="0"/>
              <a:t>0-9A-Fa-f</a:t>
            </a:r>
            <a:r>
              <a:rPr lang="en-US" dirty="0" smtClean="0"/>
              <a:t>.</a:t>
            </a:r>
            <a:endParaRPr lang="en-US" dirty="0"/>
          </a:p>
        </p:txBody>
      </p:sp>
    </p:spTree>
    <p:extLst>
      <p:ext uri="{BB962C8B-B14F-4D97-AF65-F5344CB8AC3E}">
        <p14:creationId xmlns:p14="http://schemas.microsoft.com/office/powerpoint/2010/main" val="24195027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 anchor specifies that the pattern following it should be at the start of the </a:t>
            </a:r>
            <a:r>
              <a:rPr lang="en-US" dirty="0" smtClean="0"/>
              <a:t>line</a:t>
            </a:r>
            <a:r>
              <a:rPr lang="en-US" dirty="0"/>
              <a:t>.</a:t>
            </a:r>
            <a:endParaRPr lang="en-US" dirty="0" smtClean="0"/>
          </a:p>
          <a:p>
            <a:r>
              <a:rPr lang="en-US" dirty="0"/>
              <a:t>The $ anchor specifies that the pattern before it should be at the end of the line.</a:t>
            </a:r>
          </a:p>
        </p:txBody>
      </p:sp>
    </p:spTree>
    <p:extLst>
      <p:ext uri="{BB962C8B-B14F-4D97-AF65-F5344CB8AC3E}">
        <p14:creationId xmlns:p14="http://schemas.microsoft.com/office/powerpoint/2010/main" val="23980504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Character Class </a:t>
            </a:r>
            <a:r>
              <a:rPr lang="en-US" sz="4400" b="1" dirty="0" smtClean="0"/>
              <a:t>Abbreviations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0448708"/>
              </p:ext>
            </p:extLst>
          </p:nvPr>
        </p:nvGraphicFramePr>
        <p:xfrm>
          <a:off x="1371600" y="1524000"/>
          <a:ext cx="7620000" cy="4963718"/>
        </p:xfrm>
        <a:graphic>
          <a:graphicData uri="http://schemas.openxmlformats.org/drawingml/2006/table">
            <a:tbl>
              <a:tblPr>
                <a:tableStyleId>{284E427A-3D55-4303-BF80-6455036E1DE7}</a:tableStyleId>
              </a:tblPr>
              <a:tblGrid>
                <a:gridCol w="762000"/>
                <a:gridCol w="6858000"/>
              </a:tblGrid>
              <a:tr h="300037">
                <a:tc gridSpan="2">
                  <a:txBody>
                    <a:bodyPr/>
                    <a:lstStyle/>
                    <a:p>
                      <a:endParaRPr lang="en-US" sz="1500" dirty="0"/>
                    </a:p>
                  </a:txBody>
                  <a:tcPr marL="75009" marR="75009" marT="37505" marB="37505" anchor="ctr"/>
                </a:tc>
                <a:tc hMerge="1">
                  <a:txBody>
                    <a:bodyPr/>
                    <a:lstStyle/>
                    <a:p>
                      <a:endParaRPr lang="en-US"/>
                    </a:p>
                  </a:txBody>
                  <a:tcPr/>
                </a:tc>
              </a:tr>
              <a:tr h="525066">
                <a:tc>
                  <a:txBody>
                    <a:bodyPr/>
                    <a:lstStyle/>
                    <a:p>
                      <a:r>
                        <a:rPr lang="en-US" sz="2000"/>
                        <a:t>\d</a:t>
                      </a:r>
                    </a:p>
                  </a:txBody>
                  <a:tcPr marL="75009" marR="75009" marT="37505" marB="37505" anchor="ctr"/>
                </a:tc>
                <a:tc>
                  <a:txBody>
                    <a:bodyPr/>
                    <a:lstStyle/>
                    <a:p>
                      <a:r>
                        <a:rPr lang="en-US" sz="2000" dirty="0"/>
                        <a:t>Match any character in the range 0 - 9 (equivalent of POSIX [:digit:])</a:t>
                      </a:r>
                    </a:p>
                  </a:txBody>
                  <a:tcPr marL="75009" marR="75009" marT="37505" marB="37505" anchor="ctr"/>
                </a:tc>
              </a:tr>
              <a:tr h="750094">
                <a:tc>
                  <a:txBody>
                    <a:bodyPr/>
                    <a:lstStyle/>
                    <a:p>
                      <a:r>
                        <a:rPr lang="en-US" sz="2000"/>
                        <a:t>\D</a:t>
                      </a:r>
                    </a:p>
                  </a:txBody>
                  <a:tcPr marL="75009" marR="75009" marT="37505" marB="37505" anchor="ctr"/>
                </a:tc>
                <a:tc>
                  <a:txBody>
                    <a:bodyPr/>
                    <a:lstStyle/>
                    <a:p>
                      <a:r>
                        <a:rPr lang="en-US" sz="2000"/>
                        <a:t>Match any character NOT in the range 0 - 9 (equivalent of POSIX [^[:digit:]])</a:t>
                      </a:r>
                    </a:p>
                  </a:txBody>
                  <a:tcPr marL="75009" marR="75009" marT="37505" marB="37505" anchor="ctr"/>
                </a:tc>
              </a:tr>
              <a:tr h="975122">
                <a:tc>
                  <a:txBody>
                    <a:bodyPr/>
                    <a:lstStyle/>
                    <a:p>
                      <a:r>
                        <a:rPr lang="en-US" sz="2000"/>
                        <a:t>\s</a:t>
                      </a:r>
                    </a:p>
                  </a:txBody>
                  <a:tcPr marL="75009" marR="75009" marT="37505" marB="37505" anchor="ctr"/>
                </a:tc>
                <a:tc>
                  <a:txBody>
                    <a:bodyPr/>
                    <a:lstStyle/>
                    <a:p>
                      <a:r>
                        <a:rPr lang="en-US" sz="2000"/>
                        <a:t>Match any whitespace characters (space, tab etc.). (equivalent of POSIX [:space:] EXCEPT VT is not recognized)</a:t>
                      </a:r>
                    </a:p>
                  </a:txBody>
                  <a:tcPr marL="75009" marR="75009" marT="37505" marB="37505" anchor="ctr"/>
                </a:tc>
              </a:tr>
              <a:tr h="750094">
                <a:tc>
                  <a:txBody>
                    <a:bodyPr/>
                    <a:lstStyle/>
                    <a:p>
                      <a:r>
                        <a:rPr lang="en-US" sz="2000"/>
                        <a:t>\S</a:t>
                      </a:r>
                    </a:p>
                  </a:txBody>
                  <a:tcPr marL="75009" marR="75009" marT="37505" marB="37505" anchor="ctr"/>
                </a:tc>
                <a:tc>
                  <a:txBody>
                    <a:bodyPr/>
                    <a:lstStyle/>
                    <a:p>
                      <a:r>
                        <a:rPr lang="en-US" sz="2000"/>
                        <a:t>Match any character NOT whitespace (space, tab). (equivalent of POSIX [^[:space:]])</a:t>
                      </a:r>
                    </a:p>
                  </a:txBody>
                  <a:tcPr marL="75009" marR="75009" marT="37505" marB="37505" anchor="ctr"/>
                </a:tc>
              </a:tr>
              <a:tr h="750094">
                <a:tc>
                  <a:txBody>
                    <a:bodyPr/>
                    <a:lstStyle/>
                    <a:p>
                      <a:r>
                        <a:rPr lang="en-US" sz="2000"/>
                        <a:t>\w</a:t>
                      </a:r>
                    </a:p>
                  </a:txBody>
                  <a:tcPr marL="75009" marR="75009" marT="37505" marB="37505" anchor="ctr"/>
                </a:tc>
                <a:tc>
                  <a:txBody>
                    <a:bodyPr/>
                    <a:lstStyle/>
                    <a:p>
                      <a:r>
                        <a:rPr lang="en-US" sz="2000"/>
                        <a:t>Match any character in the range 0 - 9, A - Z and a - z (equivalent of POSIX [:alnum:])</a:t>
                      </a:r>
                    </a:p>
                  </a:txBody>
                  <a:tcPr marL="75009" marR="75009" marT="37505" marB="37505" anchor="ctr"/>
                </a:tc>
              </a:tr>
              <a:tr h="750094">
                <a:tc>
                  <a:txBody>
                    <a:bodyPr/>
                    <a:lstStyle/>
                    <a:p>
                      <a:r>
                        <a:rPr lang="en-US" sz="2000" dirty="0"/>
                        <a:t>\W</a:t>
                      </a:r>
                    </a:p>
                  </a:txBody>
                  <a:tcPr marL="75009" marR="75009" marT="37505" marB="37505" anchor="ctr"/>
                </a:tc>
                <a:tc>
                  <a:txBody>
                    <a:bodyPr/>
                    <a:lstStyle/>
                    <a:p>
                      <a:r>
                        <a:rPr lang="en-US" sz="2000" dirty="0"/>
                        <a:t>Match any character NOT the range 0 - 9, A - Z and a - z (equivalent of POSIX [^[:</a:t>
                      </a:r>
                      <a:r>
                        <a:rPr lang="en-US" sz="2000" dirty="0" err="1"/>
                        <a:t>alnum</a:t>
                      </a:r>
                      <a:r>
                        <a:rPr lang="en-US" sz="2000" dirty="0"/>
                        <a:t>:]])</a:t>
                      </a:r>
                    </a:p>
                  </a:txBody>
                  <a:tcPr marL="75009" marR="75009" marT="37505" marB="37505" anchor="ctr"/>
                </a:tc>
              </a:tr>
            </a:tbl>
          </a:graphicData>
        </a:graphic>
      </p:graphicFrame>
    </p:spTree>
    <p:extLst>
      <p:ext uri="{BB962C8B-B14F-4D97-AF65-F5344CB8AC3E}">
        <p14:creationId xmlns:p14="http://schemas.microsoft.com/office/powerpoint/2010/main" val="75189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Files:</a:t>
            </a:r>
            <a:endParaRPr lang="en-US" dirty="0"/>
          </a:p>
        </p:txBody>
      </p:sp>
      <p:sp>
        <p:nvSpPr>
          <p:cNvPr id="3" name="Content Placeholder 2"/>
          <p:cNvSpPr>
            <a:spLocks noGrp="1"/>
          </p:cNvSpPr>
          <p:nvPr>
            <p:ph idx="1"/>
          </p:nvPr>
        </p:nvSpPr>
        <p:spPr/>
        <p:txBody>
          <a:bodyPr/>
          <a:lstStyle/>
          <a:p>
            <a:r>
              <a:rPr lang="en-US" dirty="0"/>
              <a:t>Once you are done, do the following steps:</a:t>
            </a:r>
          </a:p>
          <a:p>
            <a:r>
              <a:rPr lang="en-US" dirty="0"/>
              <a:t>Press key </a:t>
            </a:r>
            <a:r>
              <a:rPr lang="en-US" b="1" dirty="0"/>
              <a:t>esc</a:t>
            </a:r>
            <a:r>
              <a:rPr lang="en-US" dirty="0"/>
              <a:t> to come out of edit mode.</a:t>
            </a:r>
          </a:p>
          <a:p>
            <a:r>
              <a:rPr lang="en-US" dirty="0"/>
              <a:t>Press two keys </a:t>
            </a:r>
            <a:r>
              <a:rPr lang="en-US" b="1" dirty="0"/>
              <a:t>Shift + ZZ</a:t>
            </a:r>
            <a:r>
              <a:rPr lang="en-US" dirty="0"/>
              <a:t> together to come out of the file completely.</a:t>
            </a:r>
          </a:p>
          <a:p>
            <a:r>
              <a:rPr lang="en-US" dirty="0" smtClean="0"/>
              <a:t>Or press esc and press keys </a:t>
            </a:r>
            <a:r>
              <a:rPr lang="en-US" b="1" dirty="0" smtClean="0"/>
              <a:t>:</a:t>
            </a:r>
            <a:r>
              <a:rPr lang="en-US" b="1" dirty="0" err="1" smtClean="0"/>
              <a:t>wq</a:t>
            </a:r>
            <a:endParaRPr lang="en-US" b="1" dirty="0" smtClean="0"/>
          </a:p>
        </p:txBody>
      </p:sp>
    </p:spTree>
    <p:extLst>
      <p:ext uri="{BB962C8B-B14F-4D97-AF65-F5344CB8AC3E}">
        <p14:creationId xmlns:p14="http://schemas.microsoft.com/office/powerpoint/2010/main" val="2476341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841</TotalTime>
  <Words>6989</Words>
  <Application>Microsoft Office PowerPoint</Application>
  <PresentationFormat>On-screen Show (4:3)</PresentationFormat>
  <Paragraphs>728</Paragraphs>
  <Slides>85</Slides>
  <Notes>0</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Solstice</vt:lpstr>
      <vt:lpstr>Linux Commands</vt:lpstr>
      <vt:lpstr>What is Unix ?</vt:lpstr>
      <vt:lpstr>PowerPoint Presentation</vt:lpstr>
      <vt:lpstr>Unix Architecture:</vt:lpstr>
      <vt:lpstr>Unix-File Management</vt:lpstr>
      <vt:lpstr>Listing Files:</vt:lpstr>
      <vt:lpstr>Listing Files: More options of ls</vt:lpstr>
      <vt:lpstr>Creating Files:</vt:lpstr>
      <vt:lpstr>Creating Files:</vt:lpstr>
      <vt:lpstr>Display Content of a File:</vt:lpstr>
      <vt:lpstr>Counting Words in a File:</vt:lpstr>
      <vt:lpstr>Copying Files:</vt:lpstr>
      <vt:lpstr>Renaming Files:</vt:lpstr>
      <vt:lpstr>Deleting Files:</vt:lpstr>
      <vt:lpstr>Unix - Directory Management</vt:lpstr>
      <vt:lpstr>Home Directory:</vt:lpstr>
      <vt:lpstr>Home Directory:</vt:lpstr>
      <vt:lpstr>Absolute/Relative Pathnames:</vt:lpstr>
      <vt:lpstr>Absolute/Relative Pathnames:</vt:lpstr>
      <vt:lpstr>Creating Directories:</vt:lpstr>
      <vt:lpstr>Removing Directories:</vt:lpstr>
      <vt:lpstr>Changing Directories:</vt:lpstr>
      <vt:lpstr>Renaming Directories:</vt:lpstr>
      <vt:lpstr>Unix - File Permission / Access Modes</vt:lpstr>
      <vt:lpstr>Unix - File Permission / Access Modes</vt:lpstr>
      <vt:lpstr>Changing Permissions:</vt:lpstr>
      <vt:lpstr>Using chmod in Symbolic Mode:</vt:lpstr>
      <vt:lpstr>Example</vt:lpstr>
      <vt:lpstr>Using chmod with Absolute Permissions:</vt:lpstr>
      <vt:lpstr>Using chmod with Absolute Permissions:</vt:lpstr>
      <vt:lpstr>Examples</vt:lpstr>
      <vt:lpstr>Unix - Pipes and Filters</vt:lpstr>
      <vt:lpstr>PowerPoint Presentation</vt:lpstr>
      <vt:lpstr>Unix - Pipes and Filters</vt:lpstr>
      <vt:lpstr>Editing Files in VI</vt:lpstr>
      <vt:lpstr>Deleting Characters in vi</vt:lpstr>
      <vt:lpstr>Copy and Paste Commands:</vt:lpstr>
      <vt:lpstr>Unix - What is Shells?</vt:lpstr>
      <vt:lpstr>Shell Prompt:</vt:lpstr>
      <vt:lpstr>Shell Types:</vt:lpstr>
      <vt:lpstr>Shell Scripts:</vt:lpstr>
      <vt:lpstr>Example Script:</vt:lpstr>
      <vt:lpstr>Variable Names:</vt:lpstr>
      <vt:lpstr>Defining Variables:</vt:lpstr>
      <vt:lpstr>Variable Types:</vt:lpstr>
      <vt:lpstr>Special Variables</vt:lpstr>
      <vt:lpstr>Command-Line Arguments:</vt:lpstr>
      <vt:lpstr>Unix - Using Shell Arrays</vt:lpstr>
      <vt:lpstr>Unix - Shell Basic Operators</vt:lpstr>
      <vt:lpstr>Arithmetic Operators:</vt:lpstr>
      <vt:lpstr>Relational Operators:</vt:lpstr>
      <vt:lpstr>Boolean Operators:</vt:lpstr>
      <vt:lpstr>String Operators:</vt:lpstr>
      <vt:lpstr>File Test Operators:</vt:lpstr>
      <vt:lpstr>File Test Operators:</vt:lpstr>
      <vt:lpstr>File Test Operators:</vt:lpstr>
      <vt:lpstr>Unix - Shell Decision Making</vt:lpstr>
      <vt:lpstr>The if...else statements:</vt:lpstr>
      <vt:lpstr>Unix Shell - The if...fi statement</vt:lpstr>
      <vt:lpstr>Unix Shell - The if...else...fi statement</vt:lpstr>
      <vt:lpstr>Unix Shell - The if...elif...fi statement</vt:lpstr>
      <vt:lpstr>The case...esac Statement:</vt:lpstr>
      <vt:lpstr>Unix Shell - The case...esac Statement</vt:lpstr>
      <vt:lpstr>Syntax of case</vt:lpstr>
      <vt:lpstr>Unix - Shell Loop Types</vt:lpstr>
      <vt:lpstr>Unix Shell - The while Loop</vt:lpstr>
      <vt:lpstr>Unix Shell - The for Loop</vt:lpstr>
      <vt:lpstr>Example</vt:lpstr>
      <vt:lpstr>For loop with ranges</vt:lpstr>
      <vt:lpstr>Another variety of for loop</vt:lpstr>
      <vt:lpstr>Three-expression bash for loops syntax</vt:lpstr>
      <vt:lpstr>A representative three-expression example in bash as follows:</vt:lpstr>
      <vt:lpstr>Looping through arrays</vt:lpstr>
      <vt:lpstr>Unix Shell - The until Loop</vt:lpstr>
      <vt:lpstr>Unix Shell - The select Loop</vt:lpstr>
      <vt:lpstr>Example of Select</vt:lpstr>
      <vt:lpstr>Unix - Shell Loop Control</vt:lpstr>
      <vt:lpstr>Regular Expressions</vt:lpstr>
      <vt:lpstr>Uses</vt:lpstr>
      <vt:lpstr>Uses</vt:lpstr>
      <vt:lpstr>Uses</vt:lpstr>
      <vt:lpstr>Additional Metacharacters</vt:lpstr>
      <vt:lpstr>Character Classes</vt:lpstr>
      <vt:lpstr>PowerPoint Presentation</vt:lpstr>
      <vt:lpstr>Character Class Abbreviations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Commands</dc:title>
  <dc:creator>kester</dc:creator>
  <cp:lastModifiedBy>kester</cp:lastModifiedBy>
  <cp:revision>65</cp:revision>
  <dcterms:created xsi:type="dcterms:W3CDTF">2014-07-03T09:41:01Z</dcterms:created>
  <dcterms:modified xsi:type="dcterms:W3CDTF">2014-08-29T04:56:26Z</dcterms:modified>
</cp:coreProperties>
</file>