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792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i="1">
                <a:latin typeface="Bell MT" panose="020205030603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2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2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8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89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1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6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6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545E-B0AB-46A8-870D-54B0EC623A93}" type="datetimeFigureOut">
              <a:rPr lang="en-IN" smtClean="0"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420C-270D-41DE-8162-95926DFA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i="1" kern="1200">
          <a:solidFill>
            <a:schemeClr val="tx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 descr="https://i.vimeocdn.com/portrait/9859593_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" y="1981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743199"/>
          </a:xfrm>
        </p:spPr>
        <p:txBody>
          <a:bodyPr>
            <a:normAutofit/>
          </a:bodyPr>
          <a:lstStyle/>
          <a:p>
            <a:pPr algn="r"/>
            <a:r>
              <a:rPr lang="en-US" sz="6600" dirty="0" smtClean="0"/>
              <a:t>Operators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5" descr="https://store-images.s-microsoft.com/image/apps.9053.9007199266323225.2dbf8fa7-b55f-4b0b-905b-8450384b5406.9932ed9f-164e-48de-8755-d72163d97300?w=191&amp;h=1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90512"/>
            <a:ext cx="18192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https://pbs.twimg.com/profile_images/378800000866619696/EV5ewXZa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4495800"/>
            <a:ext cx="21335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http://worldartsme.com/images/more-than-clipart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06" y="1200150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:\Users\lappy\Downloads\red-equal-sign-2-51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17" y="3231491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6632"/>
            <a:ext cx="83820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are operators?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907632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C00000"/>
              </a:buClr>
            </a:pPr>
            <a:r>
              <a:rPr lang="en-US" altLang="en-US" dirty="0" smtClean="0"/>
              <a:t>Symbols used to perform operations</a:t>
            </a:r>
          </a:p>
          <a:p>
            <a:pPr algn="just">
              <a:buClr>
                <a:srgbClr val="C00000"/>
              </a:buClr>
            </a:pPr>
            <a:r>
              <a:rPr lang="en-US" altLang="en-US" b="0" dirty="0" smtClean="0"/>
              <a:t>Visual Basic comes with many built-in operators that allow us to manipulate data.</a:t>
            </a:r>
          </a:p>
          <a:p>
            <a:pPr algn="just">
              <a:buClr>
                <a:srgbClr val="C00000"/>
              </a:buClr>
            </a:pPr>
            <a:r>
              <a:rPr lang="en-US" altLang="en-US" b="0" dirty="0" smtClean="0"/>
              <a:t>An operator performs a function on one or more operands. </a:t>
            </a:r>
            <a:r>
              <a:rPr lang="en-US" altLang="en-US" b="0" dirty="0" smtClean="0"/>
              <a:t>For </a:t>
            </a:r>
            <a:r>
              <a:rPr lang="en-US" altLang="en-US" b="0" dirty="0" smtClean="0"/>
              <a:t>example binary </a:t>
            </a:r>
            <a:r>
              <a:rPr lang="en-US" altLang="en-US" b="0" dirty="0" smtClean="0"/>
              <a:t>operator: </a:t>
            </a:r>
          </a:p>
          <a:p>
            <a:pPr marL="0" indent="0" algn="ctr">
              <a:buClr>
                <a:srgbClr val="C00000"/>
              </a:buClr>
              <a:buNone/>
            </a:pPr>
            <a:r>
              <a:rPr lang="en-US" altLang="en-US" b="0" dirty="0" smtClean="0"/>
              <a:t>operand </a:t>
            </a:r>
            <a:r>
              <a:rPr lang="en-US" altLang="en-US" b="0" i="1" dirty="0" smtClean="0"/>
              <a:t>operator</a:t>
            </a:r>
            <a:r>
              <a:rPr lang="en-US" altLang="en-US" b="0" dirty="0" smtClean="0"/>
              <a:t> operand</a:t>
            </a:r>
          </a:p>
          <a:p>
            <a:pPr algn="just">
              <a:buClr>
                <a:srgbClr val="C00000"/>
              </a:buClr>
            </a:pPr>
            <a:r>
              <a:rPr lang="en-US" altLang="en-US" b="0" dirty="0" smtClean="0"/>
              <a:t>For </a:t>
            </a:r>
            <a:r>
              <a:rPr lang="en-US" altLang="en-US" b="0" dirty="0" smtClean="0"/>
              <a:t>example, adding add two variables x and </a:t>
            </a:r>
            <a:r>
              <a:rPr lang="en-US" altLang="en-US" b="0" dirty="0" smtClean="0"/>
              <a:t>y</a:t>
            </a:r>
          </a:p>
          <a:p>
            <a:pPr marL="0" indent="0" algn="ctr">
              <a:buClr>
                <a:srgbClr val="C00000"/>
              </a:buClr>
              <a:buNone/>
            </a:pPr>
            <a:r>
              <a:rPr lang="en-US" altLang="en-US" dirty="0" err="1" smtClean="0"/>
              <a:t>x+y</a:t>
            </a:r>
            <a:endParaRPr lang="en-US" altLang="en-US" dirty="0" smtClean="0"/>
          </a:p>
          <a:p>
            <a:pPr algn="just">
              <a:buClr>
                <a:srgbClr val="C00000"/>
              </a:buClr>
            </a:pPr>
            <a:r>
              <a:rPr lang="en-US" altLang="en-US" b="0" dirty="0" smtClean="0"/>
              <a:t>Here </a:t>
            </a:r>
            <a:r>
              <a:rPr lang="en-US" altLang="en-US" b="0" dirty="0" smtClean="0"/>
              <a:t>x ,y are called operands and ‘+’is the operator </a:t>
            </a:r>
          </a:p>
          <a:p>
            <a:pPr algn="just"/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774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56" y="185192"/>
            <a:ext cx="80772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Operators used in vb.net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59693"/>
            <a:ext cx="8077200" cy="4373563"/>
          </a:xfrm>
        </p:spPr>
        <p:txBody>
          <a:bodyPr/>
          <a:lstStyle/>
          <a:p>
            <a:pPr marL="457200" indent="-457200">
              <a:buFont typeface="Arial Black" pitchFamily="34" charset="0"/>
              <a:buAutoNum type="arabicPeriod"/>
            </a:pPr>
            <a:r>
              <a:rPr lang="en-US" altLang="en-US" dirty="0" smtClean="0"/>
              <a:t>Arithmetic Operators</a:t>
            </a:r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n-US" altLang="en-US" dirty="0" smtClean="0"/>
              <a:t>String Operator</a:t>
            </a:r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n-US" altLang="en-US" dirty="0" smtClean="0"/>
              <a:t>Assignment  Operators </a:t>
            </a:r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n-US" altLang="en-US" dirty="0" smtClean="0"/>
              <a:t>Logical Operators </a:t>
            </a:r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n-US" altLang="en-US" dirty="0" smtClean="0"/>
              <a:t>Comparison Operators</a:t>
            </a:r>
          </a:p>
          <a:p>
            <a:pPr marL="457200" indent="-457200">
              <a:buFont typeface="Arial Black" pitchFamily="34" charset="0"/>
              <a:buAutoNum type="arabicPeriod"/>
            </a:pPr>
            <a:endParaRPr lang="en-US" altLang="en-US" dirty="0" smtClean="0"/>
          </a:p>
          <a:p>
            <a:pPr marL="457200" indent="-457200">
              <a:buFont typeface="Arial Black" pitchFamily="34" charset="0"/>
              <a:buAutoNum type="arabi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7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08" y="257200"/>
            <a:ext cx="76200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359318"/>
              </p:ext>
            </p:extLst>
          </p:nvPr>
        </p:nvGraphicFramePr>
        <p:xfrm>
          <a:off x="624408" y="1974128"/>
          <a:ext cx="7620000" cy="2967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95400"/>
                <a:gridCol w="2362200"/>
                <a:gridCol w="2362200"/>
                <a:gridCol w="16002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Operator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Example(a=4,b=3)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Result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Addition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a+b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Subtraction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a-b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Multiplication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a*b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/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Division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a/b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1.66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\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Division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a\b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Exponentiation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a^b</a:t>
                      </a:r>
                      <a:endParaRPr lang="en-US" sz="1800" dirty="0" smtClean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MOD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Modulus/Remainder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 MOD b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5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185192"/>
            <a:ext cx="76200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String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914532"/>
              </p:ext>
            </p:extLst>
          </p:nvPr>
        </p:nvGraphicFramePr>
        <p:xfrm>
          <a:off x="685800" y="1628800"/>
          <a:ext cx="7620000" cy="2108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95400"/>
                <a:gridCol w="2362200"/>
                <a:gridCol w="23622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a=“Visual”</a:t>
                      </a:r>
                    </a:p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n-US" baseline="0" dirty="0" smtClean="0"/>
                        <a:t>=“Basic”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a &amp; b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a &amp; “  ” &amp;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VisualBasic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Visual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asic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456" y="185192"/>
            <a:ext cx="7620000" cy="9395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Assignment </a:t>
            </a:r>
            <a:r>
              <a:rPr lang="en-US" dirty="0"/>
              <a:t>O</a:t>
            </a:r>
            <a:r>
              <a:rPr lang="en-US" dirty="0" smtClean="0"/>
              <a:t>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867597"/>
              </p:ext>
            </p:extLst>
          </p:nvPr>
        </p:nvGraphicFramePr>
        <p:xfrm>
          <a:off x="1066800" y="1143000"/>
          <a:ext cx="7696200" cy="443706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08354"/>
                <a:gridCol w="2385822"/>
                <a:gridCol w="2385822"/>
                <a:gridCol w="1616202"/>
              </a:tblGrid>
              <a:tr h="367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7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Assignment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a=3, b=2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a=3, b=2</a:t>
                      </a:r>
                      <a:endParaRPr lang="en-US" sz="1600" dirty="0"/>
                    </a:p>
                  </a:txBody>
                  <a:tcPr/>
                </a:tc>
              </a:tr>
              <a:tr h="713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^=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Exponentiation followed by assignment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a^=b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a=9</a:t>
                      </a:r>
                      <a:endParaRPr lang="en-US" sz="1600" dirty="0"/>
                    </a:p>
                  </a:txBody>
                  <a:tcPr/>
                </a:tc>
              </a:tr>
              <a:tr h="6095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Multiplication followed by assignment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a*=b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a=6</a:t>
                      </a:r>
                      <a:endParaRPr lang="en-US" sz="1600" dirty="0"/>
                    </a:p>
                  </a:txBody>
                  <a:tcPr/>
                </a:tc>
              </a:tr>
              <a:tr h="642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/=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Division followed by assignment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a/=b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a=1.5</a:t>
                      </a:r>
                      <a:endParaRPr lang="en-US" sz="1600" dirty="0"/>
                    </a:p>
                  </a:txBody>
                  <a:tcPr/>
                </a:tc>
              </a:tr>
              <a:tr h="5791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\=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Integer division followed</a:t>
                      </a:r>
                      <a:r>
                        <a:rPr lang="en-US" sz="1600" baseline="0" dirty="0" smtClean="0"/>
                        <a:t> by assignment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a\=b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a=1</a:t>
                      </a:r>
                      <a:endParaRPr lang="en-US" sz="1600" dirty="0"/>
                    </a:p>
                  </a:txBody>
                  <a:tcPr/>
                </a:tc>
              </a:tr>
              <a:tr h="5791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Addition followed by assignment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a+=b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a=5</a:t>
                      </a:r>
                      <a:endParaRPr lang="en-US" sz="1600" dirty="0"/>
                    </a:p>
                  </a:txBody>
                  <a:tcPr/>
                </a:tc>
              </a:tr>
              <a:tr h="5791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Subtraction</a:t>
                      </a:r>
                      <a:r>
                        <a:rPr lang="en-US" sz="1600" baseline="0" dirty="0" smtClean="0"/>
                        <a:t> followed by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a-=b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2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432" y="113184"/>
            <a:ext cx="76200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09887"/>
              </p:ext>
            </p:extLst>
          </p:nvPr>
        </p:nvGraphicFramePr>
        <p:xfrm>
          <a:off x="764232" y="1412776"/>
          <a:ext cx="7696200" cy="321787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08354"/>
                <a:gridCol w="1739646"/>
                <a:gridCol w="1371600"/>
                <a:gridCol w="3276600"/>
              </a:tblGrid>
              <a:tr h="3809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Operator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Example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Meaning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400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Logical 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 AND 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 if X and</a:t>
                      </a:r>
                      <a:r>
                        <a:rPr lang="en-US" sz="1800" baseline="0" dirty="0" smtClean="0"/>
                        <a:t> y are True;</a:t>
                      </a:r>
                    </a:p>
                    <a:p>
                      <a:pPr algn="l"/>
                      <a:r>
                        <a:rPr lang="en-US" sz="1800" baseline="0" dirty="0" smtClean="0"/>
                        <a:t>False otherwise</a:t>
                      </a:r>
                      <a:endParaRPr lang="en-US" sz="1800" dirty="0"/>
                    </a:p>
                  </a:txBody>
                  <a:tcPr/>
                </a:tc>
              </a:tr>
              <a:tr h="9143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Logical 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 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 if either X or Y or both are True;</a:t>
                      </a:r>
                    </a:p>
                    <a:p>
                      <a:pPr algn="l"/>
                      <a:r>
                        <a:rPr lang="en-US" sz="1800" dirty="0" smtClean="0"/>
                        <a:t>False otherwise</a:t>
                      </a:r>
                      <a:endParaRPr lang="en-US" sz="1800" dirty="0"/>
                    </a:p>
                  </a:txBody>
                  <a:tcPr/>
                </a:tc>
              </a:tr>
              <a:tr h="6400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Logical 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 if X is False</a:t>
                      </a:r>
                    </a:p>
                    <a:p>
                      <a:pPr algn="l"/>
                      <a:r>
                        <a:rPr lang="en-US" sz="1800" dirty="0" smtClean="0"/>
                        <a:t>False if X is</a:t>
                      </a:r>
                      <a:r>
                        <a:rPr lang="en-US" sz="1800" baseline="0" dirty="0" smtClean="0"/>
                        <a:t> True</a:t>
                      </a:r>
                      <a:endParaRPr lang="en-US" sz="1800" dirty="0"/>
                    </a:p>
                  </a:txBody>
                  <a:tcPr/>
                </a:tc>
              </a:tr>
              <a:tr h="6423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Logical XOR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 XOR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 if X and Y are different</a:t>
                      </a:r>
                    </a:p>
                    <a:p>
                      <a:pPr algn="l"/>
                      <a:r>
                        <a:rPr lang="en-US" sz="1800" dirty="0" smtClean="0"/>
                        <a:t>False if X and Y are same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2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3184"/>
            <a:ext cx="76200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694552"/>
              </p:ext>
            </p:extLst>
          </p:nvPr>
        </p:nvGraphicFramePr>
        <p:xfrm>
          <a:off x="764232" y="1445369"/>
          <a:ext cx="7696200" cy="32797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08354"/>
                <a:gridCol w="2385822"/>
                <a:gridCol w="1106424"/>
                <a:gridCol w="2895600"/>
              </a:tblGrid>
              <a:tr h="3671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Operator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Example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Meaning</a:t>
                      </a:r>
                      <a:endParaRPr lang="en-US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T="45729" marB="45729"/>
                </a:tc>
              </a:tr>
              <a:tr h="3671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=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equal</a:t>
                      </a:r>
                      <a:r>
                        <a:rPr lang="en-US" sz="1800" baseline="0" dirty="0" smtClean="0"/>
                        <a:t> to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X=Y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 if X is equal to</a:t>
                      </a:r>
                      <a:r>
                        <a:rPr lang="en-US" sz="1800" baseline="0" dirty="0" smtClean="0"/>
                        <a:t> Y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3658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&gt;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greater than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X&gt;Y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if </a:t>
                      </a:r>
                      <a:r>
                        <a:rPr lang="en-US" sz="1800" dirty="0" smtClean="0"/>
                        <a:t>X is greater than Y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3658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less than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X&lt;Y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if </a:t>
                      </a:r>
                      <a:r>
                        <a:rPr lang="en-US" sz="1800" dirty="0" smtClean="0"/>
                        <a:t>X</a:t>
                      </a:r>
                      <a:r>
                        <a:rPr lang="en-US" sz="1800" baseline="0" dirty="0" smtClean="0"/>
                        <a:t> is less than Y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640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&gt;=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greater than equal to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X&gt;=Y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if </a:t>
                      </a:r>
                      <a:r>
                        <a:rPr lang="en-US" sz="1800" dirty="0" smtClean="0"/>
                        <a:t>X is greater than or equal</a:t>
                      </a:r>
                      <a:r>
                        <a:rPr lang="en-US" sz="1800" baseline="0" dirty="0" smtClean="0"/>
                        <a:t> to Y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6402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&lt;=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less than equal to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X&lt;=Y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if </a:t>
                      </a:r>
                      <a:r>
                        <a:rPr lang="en-US" sz="1800" dirty="0" smtClean="0"/>
                        <a:t>X is less than or equal to Y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5335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&lt;&gt;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 equal to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X&lt;&gt;Y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if </a:t>
                      </a:r>
                      <a:r>
                        <a:rPr lang="en-US" sz="1800" dirty="0" smtClean="0"/>
                        <a:t> X is not equal to Y</a:t>
                      </a:r>
                      <a:endParaRPr lang="en-US" sz="18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432" y="113184"/>
            <a:ext cx="7620000" cy="137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Operator Precedence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37930"/>
              </p:ext>
            </p:extLst>
          </p:nvPr>
        </p:nvGraphicFramePr>
        <p:xfrm>
          <a:off x="1066800" y="1527224"/>
          <a:ext cx="7315200" cy="4278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495800"/>
                <a:gridCol w="2819400"/>
              </a:tblGrid>
              <a:tr h="4093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Precedence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77605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Exponentiation (^)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77605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Multiplication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77605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Division(/)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77605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Integer Division(\)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77605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Modulus (MOD)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77605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Addition (+)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477605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Subtraction</a:t>
                      </a:r>
                      <a:r>
                        <a:rPr lang="en-US" sz="2400" baseline="0" dirty="0" smtClean="0"/>
                        <a:t> (-)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477605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String Concatenation (&amp;)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8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413</Words>
  <Application>Microsoft Office PowerPoint</Application>
  <PresentationFormat>On-screen Show (4:3)</PresentationFormat>
  <Paragraphs>173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Operators</vt:lpstr>
      <vt:lpstr>What are operators?</vt:lpstr>
      <vt:lpstr>Operators used in vb.net</vt:lpstr>
      <vt:lpstr>Arithmetic operators</vt:lpstr>
      <vt:lpstr>String Operator</vt:lpstr>
      <vt:lpstr>Assignment Operators</vt:lpstr>
      <vt:lpstr>Logical operators</vt:lpstr>
      <vt:lpstr>Comparison operators</vt:lpstr>
      <vt:lpstr>Operator Precedence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polynia</dc:creator>
  <cp:lastModifiedBy>lappy</cp:lastModifiedBy>
  <cp:revision>6</cp:revision>
  <dcterms:created xsi:type="dcterms:W3CDTF">2016-08-04T16:06:05Z</dcterms:created>
  <dcterms:modified xsi:type="dcterms:W3CDTF">2016-08-04T16:16:28Z</dcterms:modified>
</cp:coreProperties>
</file>