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973211-B064-479F-BCC1-819D53E97C05}" type="datetimeFigureOut">
              <a:rPr lang="en-US" smtClean="0"/>
              <a:t>16/08/2016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618436-B3C3-4C3E-9AED-C982ADCAF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dirty="0"/>
              <a:t>Debugging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The act of hunting and eliminating errors in a program is called </a:t>
            </a:r>
            <a:r>
              <a:rPr lang="en-US" sz="2400" b="1" dirty="0" smtClean="0">
                <a:solidFill>
                  <a:srgbClr val="00B050"/>
                </a:solidFill>
              </a:rPr>
              <a:t>debugging</a:t>
            </a:r>
            <a:r>
              <a:rPr lang="en-US" sz="2400" dirty="0" smtClean="0"/>
              <a:t>.</a:t>
            </a:r>
          </a:p>
          <a:p>
            <a:pPr algn="just" eaLnBrk="1" hangingPunct="1">
              <a:buFontTx/>
              <a:buNone/>
            </a:pPr>
            <a:endParaRPr lang="en-US" sz="1800" dirty="0" smtClean="0"/>
          </a:p>
          <a:p>
            <a:pPr algn="just" eaLnBrk="1" hangingPunct="1"/>
            <a:r>
              <a:rPr lang="en-US" sz="2400" dirty="0" smtClean="0"/>
              <a:t>Removing the bugs is called as </a:t>
            </a:r>
            <a:r>
              <a:rPr lang="en-US" sz="2400" b="1" dirty="0" smtClean="0">
                <a:solidFill>
                  <a:srgbClr val="00B050"/>
                </a:solidFill>
              </a:rPr>
              <a:t>debugging the program</a:t>
            </a:r>
            <a:r>
              <a:rPr lang="en-US" sz="2400" dirty="0" smtClean="0">
                <a:solidFill>
                  <a:srgbClr val="CC0099"/>
                </a:solidFill>
              </a:rPr>
              <a:t>.</a:t>
            </a:r>
          </a:p>
          <a:p>
            <a:pPr algn="just" eaLnBrk="1" hangingPunct="1"/>
            <a:endParaRPr lang="en-US" sz="1800" dirty="0" smtClean="0">
              <a:solidFill>
                <a:srgbClr val="CC0099"/>
              </a:solidFill>
            </a:endParaRPr>
          </a:p>
          <a:p>
            <a:pPr algn="just" eaLnBrk="1" hangingPunct="1"/>
            <a:r>
              <a:rPr lang="en-US" sz="2400" dirty="0" smtClean="0"/>
              <a:t>There are few weapons that can be used in the war against bugs</a:t>
            </a:r>
          </a:p>
          <a:p>
            <a:pPr lvl="1" algn="just"/>
            <a:r>
              <a:rPr lang="en-US" sz="2400" b="1" dirty="0" smtClean="0">
                <a:solidFill>
                  <a:schemeClr val="accent5"/>
                </a:solidFill>
              </a:rPr>
              <a:t>Breakpoints</a:t>
            </a:r>
          </a:p>
          <a:p>
            <a:pPr lvl="1" algn="just"/>
            <a:r>
              <a:rPr lang="en-US" sz="2400" b="1" dirty="0" smtClean="0">
                <a:solidFill>
                  <a:schemeClr val="accent5"/>
                </a:solidFill>
              </a:rPr>
              <a:t>Stepping through</a:t>
            </a:r>
          </a:p>
          <a:p>
            <a:pPr lvl="1" algn="just"/>
            <a:r>
              <a:rPr lang="en-US" sz="2400" b="1" dirty="0" smtClean="0">
                <a:solidFill>
                  <a:schemeClr val="accent5"/>
                </a:solidFill>
              </a:rPr>
              <a:t>Local and Watch Windows</a:t>
            </a:r>
          </a:p>
          <a:p>
            <a:pPr algn="just" eaLnBrk="1" hangingPunct="1">
              <a:buFontTx/>
              <a:buNone/>
            </a:pPr>
            <a:endParaRPr lang="en-US" sz="1800" b="1" dirty="0" smtClean="0"/>
          </a:p>
          <a:p>
            <a:pPr algn="just" eaLnBrk="1" hangingPunct="1">
              <a:buFontTx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08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When we set a breakpoint in a program, we are telling the VB.NET to </a:t>
            </a:r>
            <a:r>
              <a:rPr lang="en-US" sz="2400" b="1" dirty="0" smtClean="0">
                <a:solidFill>
                  <a:srgbClr val="00B050"/>
                </a:solidFill>
              </a:rPr>
              <a:t>stop execution of the program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when it reaches a certain line in the code.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Once stopped, we can </a:t>
            </a:r>
            <a:r>
              <a:rPr lang="en-US" sz="2400" b="1" dirty="0" smtClean="0">
                <a:solidFill>
                  <a:srgbClr val="00B050"/>
                </a:solidFill>
              </a:rPr>
              <a:t>examine the state of the program</a:t>
            </a:r>
            <a:r>
              <a:rPr lang="en-US" sz="2400" dirty="0" smtClean="0"/>
              <a:t>, including the values of the variables, the procedure stack, etc.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The value of the various variables can be seen in a </a:t>
            </a:r>
            <a:r>
              <a:rPr lang="en-US" sz="2400" b="1" dirty="0" smtClean="0">
                <a:solidFill>
                  <a:srgbClr val="00B050"/>
                </a:solidFill>
              </a:rPr>
              <a:t>tooltip</a:t>
            </a:r>
            <a:r>
              <a:rPr lang="en-US" sz="2400" dirty="0" smtClean="0"/>
              <a:t> by resting the mouse over the variable.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Once, the bug is found, to fix it is easy. We need to stop the program from running by selecting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Stop Debugging”</a:t>
            </a:r>
            <a:r>
              <a:rPr lang="en-US" sz="2400" i="1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Debug menu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/>
              <a:t>( shortcut key is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Shift + F5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</a:pPr>
            <a:r>
              <a:rPr lang="en-US" sz="45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93302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To make the program step through the current line of code, we need to press the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F10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key</a:t>
            </a:r>
            <a:r>
              <a:rPr lang="en-US" sz="2400" dirty="0" smtClean="0"/>
              <a:t>.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smtClean="0"/>
              <a:t>Each time we press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F10</a:t>
            </a:r>
            <a:r>
              <a:rPr lang="en-US" sz="2400" dirty="0" smtClean="0"/>
              <a:t>, one line of code gets executed, and the </a:t>
            </a:r>
            <a:r>
              <a:rPr lang="en-US" sz="2400" b="1" dirty="0" smtClean="0">
                <a:solidFill>
                  <a:schemeClr val="accent1"/>
                </a:solidFill>
              </a:rPr>
              <a:t>yellow highlight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moves to the next line of code that is about to be executed.</a:t>
            </a:r>
          </a:p>
          <a:p>
            <a:pPr algn="just" eaLnBrk="1" hangingPunct="1">
              <a:buFontTx/>
              <a:buNone/>
            </a:pPr>
            <a:endParaRPr lang="en-US" sz="2400" dirty="0" smtClean="0"/>
          </a:p>
          <a:p>
            <a:pPr algn="just" eaLnBrk="1" hangingPunct="1"/>
            <a:r>
              <a:rPr lang="en-US" sz="2400" dirty="0" smtClean="0"/>
              <a:t>The 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F11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dirty="0"/>
              <a:t>key also </a:t>
            </a:r>
            <a:r>
              <a:rPr lang="en-US" sz="2400" dirty="0" smtClean="0"/>
              <a:t>steps through the code, but it will </a:t>
            </a:r>
            <a:r>
              <a:rPr lang="en-US" sz="2400" i="1" dirty="0">
                <a:solidFill>
                  <a:srgbClr val="00B050"/>
                </a:solidFill>
              </a:rPr>
              <a:t>step into any procedure that are called</a:t>
            </a:r>
            <a:r>
              <a:rPr lang="en-US" sz="2400" dirty="0"/>
              <a:t>. The </a:t>
            </a:r>
            <a:r>
              <a:rPr lang="en-US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F10</a:t>
            </a:r>
            <a:r>
              <a:rPr lang="en-US" sz="2400" dirty="0"/>
              <a:t> key </a:t>
            </a:r>
            <a:r>
              <a:rPr lang="en-US" sz="2400" i="1" dirty="0">
                <a:solidFill>
                  <a:schemeClr val="accent6"/>
                </a:solidFill>
              </a:rPr>
              <a:t>steps over the procedure calls</a:t>
            </a:r>
            <a:r>
              <a:rPr lang="en-US" sz="2400" dirty="0"/>
              <a:t>, </a:t>
            </a:r>
            <a:r>
              <a:rPr lang="en-US" sz="2400" dirty="0" smtClean="0"/>
              <a:t>running them all at once and returning back to the original spot. 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457200" y="457200"/>
            <a:ext cx="8229600" cy="8683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</a:pPr>
            <a:r>
              <a:rPr lang="en-US" sz="45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Stepping Through</a:t>
            </a:r>
            <a:endParaRPr lang="en-US" sz="4500" b="1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494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400" b="1" u="sng" dirty="0">
                <a:solidFill>
                  <a:schemeClr val="accent2"/>
                </a:solidFill>
              </a:rPr>
              <a:t>Local </a:t>
            </a:r>
            <a:r>
              <a:rPr lang="en-US" sz="2400" b="1" u="sng" dirty="0" smtClean="0">
                <a:solidFill>
                  <a:schemeClr val="accent2"/>
                </a:solidFill>
              </a:rPr>
              <a:t>Window: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While </a:t>
            </a:r>
            <a:r>
              <a:rPr lang="en-US" sz="2400" dirty="0" smtClean="0"/>
              <a:t>still stopped in debug mode, we can select:  </a:t>
            </a:r>
          </a:p>
          <a:p>
            <a:pPr lvl="1" algn="just">
              <a:lnSpc>
                <a:spcPct val="80000"/>
              </a:lnSpc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Debug &gt; Windows &gt; Locals</a:t>
            </a:r>
            <a:r>
              <a:rPr lang="en-US" sz="2400" dirty="0" smtClean="0"/>
              <a:t> from the </a:t>
            </a:r>
            <a:r>
              <a:rPr lang="en-US" sz="2400" b="1" dirty="0" smtClean="0"/>
              <a:t>Debug menu</a:t>
            </a:r>
            <a:r>
              <a:rPr lang="en-US" sz="2400" dirty="0" smtClean="0"/>
              <a:t>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This window shows the </a:t>
            </a:r>
            <a:r>
              <a:rPr lang="en-US" sz="2400" b="1" dirty="0" smtClean="0"/>
              <a:t>current value</a:t>
            </a:r>
            <a:r>
              <a:rPr lang="en-US" sz="2400" dirty="0" smtClean="0"/>
              <a:t> of all of the </a:t>
            </a:r>
            <a:r>
              <a:rPr lang="en-US" sz="2400" b="1" dirty="0" smtClean="0"/>
              <a:t>locally declared </a:t>
            </a:r>
            <a:r>
              <a:rPr lang="en-US" sz="2400" b="1" dirty="0" smtClean="0"/>
              <a:t>variables</a:t>
            </a:r>
            <a:endParaRPr lang="en-US" sz="2400" b="1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solidFill>
                <a:srgbClr val="CC0099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b="1" u="sng" dirty="0">
                <a:solidFill>
                  <a:srgbClr val="CC0099"/>
                </a:solidFill>
              </a:rPr>
              <a:t>Watch </a:t>
            </a:r>
            <a:r>
              <a:rPr lang="en-US" sz="2400" b="1" u="sng" dirty="0" smtClean="0">
                <a:solidFill>
                  <a:srgbClr val="CC0099"/>
                </a:solidFill>
              </a:rPr>
              <a:t>Window: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get even more information, highlight a variable, right-click on it and select </a:t>
            </a:r>
            <a:r>
              <a:rPr lang="en-US" sz="2400" b="1" dirty="0" smtClean="0">
                <a:solidFill>
                  <a:srgbClr val="CC0099"/>
                </a:solidFill>
              </a:rPr>
              <a:t>Add Watch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CC0099"/>
                </a:solidFill>
              </a:rPr>
              <a:t>Context menu</a:t>
            </a:r>
            <a:r>
              <a:rPr lang="en-US" sz="2400" dirty="0" smtClean="0"/>
              <a:t>. This will bring up the </a:t>
            </a:r>
            <a:r>
              <a:rPr lang="en-US" sz="2400" b="1" dirty="0" smtClean="0">
                <a:solidFill>
                  <a:srgbClr val="CC0099"/>
                </a:solidFill>
              </a:rPr>
              <a:t>Watch window</a:t>
            </a:r>
            <a:r>
              <a:rPr lang="en-US" sz="2400" dirty="0" smtClean="0"/>
              <a:t>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The Watch window is similar to the Locals window, but it allows one to look at the value of even </a:t>
            </a:r>
            <a:r>
              <a:rPr lang="en-US" sz="2400" b="1" dirty="0" smtClean="0">
                <a:solidFill>
                  <a:srgbClr val="CC0099"/>
                </a:solidFill>
              </a:rPr>
              <a:t>complex expressions.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57200" y="381000"/>
            <a:ext cx="8229600" cy="8683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</a:pPr>
            <a:r>
              <a:rPr lang="en-US" sz="45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The Local and Watch Windows</a:t>
            </a:r>
          </a:p>
        </p:txBody>
      </p:sp>
    </p:spTree>
    <p:extLst>
      <p:ext uri="{BB962C8B-B14F-4D97-AF65-F5344CB8AC3E}">
        <p14:creationId xmlns:p14="http://schemas.microsoft.com/office/powerpoint/2010/main" val="41505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</TotalTime>
  <Words>356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Debugging</vt:lpstr>
      <vt:lpstr>Debugging</vt:lpstr>
      <vt:lpstr>PowerPoint Presentation</vt:lpstr>
      <vt:lpstr>PowerPoint Presentation</vt:lpstr>
      <vt:lpstr>PowerPoint Presentation</vt:lpstr>
      <vt:lpstr>Thankyou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polynia</dc:creator>
  <cp:lastModifiedBy>polynia</cp:lastModifiedBy>
  <cp:revision>18</cp:revision>
  <dcterms:created xsi:type="dcterms:W3CDTF">2015-08-13T05:52:02Z</dcterms:created>
  <dcterms:modified xsi:type="dcterms:W3CDTF">2016-08-16T05:16:43Z</dcterms:modified>
</cp:coreProperties>
</file>