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92BF450-3239-466C-B619-C2A0312F1816}" type="datetimeFigureOut">
              <a:rPr lang="en-US" smtClean="0"/>
              <a:t>1/15/2002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EA1F6-F070-4BD5-B5E8-4DAE1C810821}"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BF450-3239-466C-B619-C2A0312F1816}" type="datetimeFigureOut">
              <a:rPr lang="en-US" smtClean="0"/>
              <a:t>1/15/2002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BF450-3239-466C-B619-C2A0312F1816}" type="datetimeFigureOut">
              <a:rPr lang="en-US" smtClean="0"/>
              <a:t>1/15/2002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2BF450-3239-466C-B619-C2A0312F1816}" type="datetimeFigureOut">
              <a:rPr lang="en-US" smtClean="0"/>
              <a:t>1/15/2002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2BF450-3239-466C-B619-C2A0312F1816}" type="datetimeFigureOut">
              <a:rPr lang="en-US" smtClean="0"/>
              <a:t>1/15/2002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EA1F6-F070-4BD5-B5E8-4DAE1C81082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2BF450-3239-466C-B619-C2A0312F1816}" type="datetimeFigureOut">
              <a:rPr lang="en-US" smtClean="0"/>
              <a:t>1/15/2002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2BF450-3239-466C-B619-C2A0312F1816}" type="datetimeFigureOut">
              <a:rPr lang="en-US" smtClean="0"/>
              <a:t>1/15/2002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2BF450-3239-466C-B619-C2A0312F1816}" type="datetimeFigureOut">
              <a:rPr lang="en-US" smtClean="0"/>
              <a:t>1/15/2002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BF450-3239-466C-B619-C2A0312F1816}" type="datetimeFigureOut">
              <a:rPr lang="en-US" smtClean="0"/>
              <a:t>1/15/2002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EA1F6-F070-4BD5-B5E8-4DAE1C8108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2BF450-3239-466C-B619-C2A0312F1816}" type="datetimeFigureOut">
              <a:rPr lang="en-US" smtClean="0"/>
              <a:t>1/15/2002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EA1F6-F070-4BD5-B5E8-4DAE1C810821}"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92BF450-3239-466C-B619-C2A0312F1816}" type="datetimeFigureOut">
              <a:rPr lang="en-US" smtClean="0"/>
              <a:t>1/15/2002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79EA1F6-F070-4BD5-B5E8-4DAE1C8108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92BF450-3239-466C-B619-C2A0312F1816}" type="datetimeFigureOut">
              <a:rPr lang="en-US" smtClean="0"/>
              <a:t>1/15/2002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79EA1F6-F070-4BD5-B5E8-4DAE1C8108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Error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9613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81000" y="1752600"/>
            <a:ext cx="8382000" cy="4724400"/>
          </a:xfrm>
        </p:spPr>
        <p:txBody>
          <a:bodyPr vert="horz" lIns="54864" tIns="91440" rtlCol="0">
            <a:noAutofit/>
          </a:bodyPr>
          <a:lstStyle/>
          <a:p>
            <a:pPr algn="just">
              <a:lnSpc>
                <a:spcPct val="80000"/>
              </a:lnSpc>
            </a:pPr>
            <a:r>
              <a:rPr lang="en-US" sz="2200" b="1" dirty="0" smtClean="0"/>
              <a:t>Try </a:t>
            </a:r>
            <a:r>
              <a:rPr lang="en-US" sz="2200" b="1" dirty="0"/>
              <a:t>Statements </a:t>
            </a:r>
          </a:p>
          <a:p>
            <a:pPr lvl="1"/>
            <a:r>
              <a:rPr lang="en-US" sz="2200" dirty="0" smtClean="0"/>
              <a:t>Statement(s</a:t>
            </a:r>
            <a:r>
              <a:rPr lang="en-US" sz="2200" dirty="0"/>
              <a:t>) where an error can occur. Can be a compound statement.</a:t>
            </a:r>
          </a:p>
          <a:p>
            <a:pPr algn="just">
              <a:lnSpc>
                <a:spcPct val="80000"/>
              </a:lnSpc>
            </a:pPr>
            <a:r>
              <a:rPr lang="en-US" sz="2200" b="1" dirty="0" smtClean="0"/>
              <a:t>Catch</a:t>
            </a:r>
            <a:r>
              <a:rPr lang="en-US" sz="2200" dirty="0" smtClean="0"/>
              <a:t> </a:t>
            </a:r>
            <a:endParaRPr lang="en-US" sz="2200" dirty="0"/>
          </a:p>
          <a:p>
            <a:pPr lvl="1"/>
            <a:r>
              <a:rPr lang="en-US" sz="2200" dirty="0" smtClean="0"/>
              <a:t>Multiple </a:t>
            </a:r>
            <a:r>
              <a:rPr lang="en-US" sz="2200" dirty="0"/>
              <a:t>Catch blocks permitted. If an exception occurs while processing the Try block, each Catch statement is examined in textual order to determine if it handles the exception, with exception representing the exception that has been thrown. </a:t>
            </a:r>
          </a:p>
          <a:p>
            <a:pPr algn="just">
              <a:lnSpc>
                <a:spcPct val="80000"/>
              </a:lnSpc>
            </a:pPr>
            <a:r>
              <a:rPr lang="en-US" sz="2200" b="1" dirty="0" smtClean="0"/>
              <a:t>Finally </a:t>
            </a:r>
            <a:endParaRPr lang="en-US" sz="2200" b="1" dirty="0"/>
          </a:p>
          <a:p>
            <a:pPr lvl="1"/>
            <a:r>
              <a:rPr lang="en-US" sz="2200" dirty="0"/>
              <a:t>Optional. A Finally block is always executed when execution leaves any part of the Try statement.</a:t>
            </a:r>
          </a:p>
          <a:p>
            <a:pPr algn="just">
              <a:lnSpc>
                <a:spcPct val="80000"/>
              </a:lnSpc>
            </a:pPr>
            <a:endParaRPr lang="en-US" sz="2200" dirty="0"/>
          </a:p>
          <a:p>
            <a:pPr algn="just">
              <a:lnSpc>
                <a:spcPct val="80000"/>
              </a:lnSpc>
            </a:pPr>
            <a:endParaRPr lang="en-US" sz="2200" dirty="0"/>
          </a:p>
        </p:txBody>
      </p:sp>
      <p:sp>
        <p:nvSpPr>
          <p:cNvPr id="3" name="Rectangle 4"/>
          <p:cNvSpPr>
            <a:spLocks noChangeArrowheads="1"/>
          </p:cNvSpPr>
          <p:nvPr/>
        </p:nvSpPr>
        <p:spPr bwMode="auto">
          <a:xfrm>
            <a:off x="304800" y="571500"/>
            <a:ext cx="8534400" cy="685800"/>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p>
            <a:pPr>
              <a:spcBef>
                <a:spcPct val="0"/>
              </a:spcBef>
            </a:pPr>
            <a:r>
              <a:rPr lang="en-US" sz="4500" b="1" dirty="0">
                <a:solidFill>
                  <a:schemeClr val="accent1">
                    <a:satMod val="150000"/>
                  </a:schemeClr>
                </a:solidFill>
                <a:latin typeface="+mj-lt"/>
                <a:ea typeface="+mj-ea"/>
                <a:cs typeface="+mj-cs"/>
              </a:rPr>
              <a:t>The Try...Catch...Finally Structure</a:t>
            </a:r>
          </a:p>
        </p:txBody>
      </p:sp>
    </p:spTree>
    <p:extLst>
      <p:ext uri="{BB962C8B-B14F-4D97-AF65-F5344CB8AC3E}">
        <p14:creationId xmlns:p14="http://schemas.microsoft.com/office/powerpoint/2010/main" val="20372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04800" y="152400"/>
            <a:ext cx="8305800" cy="3792538"/>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t>Private Sub</a:t>
            </a:r>
            <a:r>
              <a:rPr lang="en-US" sz="2000"/>
              <a:t> Button1_click (………………) Handles Button1_click</a:t>
            </a:r>
          </a:p>
          <a:p>
            <a:pPr eaLnBrk="1" hangingPunct="1"/>
            <a:r>
              <a:rPr lang="en-US" sz="2000"/>
              <a:t>	</a:t>
            </a:r>
            <a:r>
              <a:rPr lang="en-US" noProof="1"/>
              <a:t> </a:t>
            </a:r>
            <a:r>
              <a:rPr lang="en-US" sz="2200" noProof="1"/>
              <a:t>Dim n, ans As Byte</a:t>
            </a:r>
          </a:p>
          <a:p>
            <a:pPr eaLnBrk="1" hangingPunct="1"/>
            <a:r>
              <a:rPr lang="en-US" sz="2200" noProof="1"/>
              <a:t>        </a:t>
            </a:r>
            <a:r>
              <a:rPr lang="en-US" sz="2200" b="1" noProof="1">
                <a:solidFill>
                  <a:srgbClr val="A50021"/>
                </a:solidFill>
              </a:rPr>
              <a:t>Try</a:t>
            </a:r>
          </a:p>
          <a:p>
            <a:pPr eaLnBrk="1" hangingPunct="1"/>
            <a:r>
              <a:rPr lang="en-US" sz="2200" noProof="1"/>
              <a:t>            n = Text1.Text</a:t>
            </a:r>
          </a:p>
          <a:p>
            <a:pPr eaLnBrk="1" hangingPunct="1"/>
            <a:r>
              <a:rPr lang="en-US" sz="2200" noProof="1"/>
              <a:t>            ans = 2 / n</a:t>
            </a:r>
          </a:p>
          <a:p>
            <a:pPr eaLnBrk="1" hangingPunct="1"/>
            <a:r>
              <a:rPr lang="en-US" sz="2200" noProof="1"/>
              <a:t>        </a:t>
            </a:r>
            <a:r>
              <a:rPr lang="en-US" sz="2200" b="1" noProof="1">
                <a:solidFill>
                  <a:srgbClr val="A50021"/>
                </a:solidFill>
              </a:rPr>
              <a:t>Catch</a:t>
            </a:r>
            <a:r>
              <a:rPr lang="en-US" sz="2200" noProof="1"/>
              <a:t> ex As System.OverflowException</a:t>
            </a:r>
          </a:p>
          <a:p>
            <a:pPr eaLnBrk="1" hangingPunct="1"/>
            <a:r>
              <a:rPr lang="en-US" sz="2200" noProof="1"/>
              <a:t>            MsgBox("Please Enter a Number other than Zero")</a:t>
            </a:r>
          </a:p>
          <a:p>
            <a:pPr eaLnBrk="1" hangingPunct="1"/>
            <a:r>
              <a:rPr lang="en-US" sz="2200" noProof="1"/>
              <a:t>        </a:t>
            </a:r>
            <a:r>
              <a:rPr lang="en-US" sz="2200" b="1" noProof="1">
                <a:solidFill>
                  <a:srgbClr val="A50021"/>
                </a:solidFill>
              </a:rPr>
              <a:t>Catch</a:t>
            </a:r>
            <a:r>
              <a:rPr lang="en-US" sz="2200" noProof="1"/>
              <a:t> ex As Exception</a:t>
            </a:r>
          </a:p>
          <a:p>
            <a:pPr eaLnBrk="1" hangingPunct="1"/>
            <a:r>
              <a:rPr lang="en-US" sz="2200" noProof="1"/>
              <a:t>            MsgBox(ex.Message)</a:t>
            </a:r>
          </a:p>
          <a:p>
            <a:pPr eaLnBrk="1" hangingPunct="1"/>
            <a:r>
              <a:rPr lang="en-US" sz="2200" noProof="1"/>
              <a:t>        </a:t>
            </a:r>
            <a:r>
              <a:rPr lang="en-US" sz="2200" b="1" noProof="1">
                <a:solidFill>
                  <a:srgbClr val="A50021"/>
                </a:solidFill>
              </a:rPr>
              <a:t>End Try</a:t>
            </a:r>
          </a:p>
          <a:p>
            <a:pPr eaLnBrk="1" hangingPunct="1"/>
            <a:r>
              <a:rPr lang="en-US" sz="2000" b="1"/>
              <a:t>End Sub</a:t>
            </a:r>
          </a:p>
        </p:txBody>
      </p:sp>
      <p:sp>
        <p:nvSpPr>
          <p:cNvPr id="12291" name="Text Box 5"/>
          <p:cNvSpPr txBox="1">
            <a:spLocks noChangeArrowheads="1"/>
          </p:cNvSpPr>
          <p:nvPr/>
        </p:nvSpPr>
        <p:spPr bwMode="auto">
          <a:xfrm>
            <a:off x="304800" y="4191000"/>
            <a:ext cx="8534400"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n-US" sz="2200"/>
              <a:t>We can also write exception handlers that handle different classes of errors.</a:t>
            </a:r>
          </a:p>
          <a:p>
            <a:pPr algn="just" eaLnBrk="1" hangingPunct="1">
              <a:spcBef>
                <a:spcPct val="50000"/>
              </a:spcBef>
            </a:pPr>
            <a:r>
              <a:rPr lang="en-US" sz="2200"/>
              <a:t>In the above example, if the number 0 is taken as input, the overflow exception occurs and the error message displayed is “</a:t>
            </a:r>
            <a:r>
              <a:rPr lang="en-US" sz="2200" noProof="1"/>
              <a:t>Please Enter a Number other than Zero"</a:t>
            </a:r>
            <a:r>
              <a:rPr lang="en-US" sz="2200"/>
              <a:t>. But, if we enter a string, the exception message shown is: “Conversion from string “as” to type ‘Byte’ is not valid”.</a:t>
            </a:r>
          </a:p>
        </p:txBody>
      </p:sp>
    </p:spTree>
    <p:extLst>
      <p:ext uri="{BB962C8B-B14F-4D97-AF65-F5344CB8AC3E}">
        <p14:creationId xmlns:p14="http://schemas.microsoft.com/office/powerpoint/2010/main" val="938329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304800" y="304800"/>
            <a:ext cx="8610600" cy="4618038"/>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noProof="1"/>
              <a:t>Private Sub Button1_Click(</a:t>
            </a:r>
            <a:r>
              <a:rPr lang="en-US" sz="2000"/>
              <a:t>………………………… </a:t>
            </a:r>
            <a:r>
              <a:rPr lang="en-US" sz="2000" noProof="1"/>
              <a:t>) Handles Button1.Click</a:t>
            </a:r>
          </a:p>
          <a:p>
            <a:r>
              <a:rPr lang="en-US" sz="2000" noProof="1"/>
              <a:t>        </a:t>
            </a:r>
            <a:endParaRPr lang="en-US" sz="2000"/>
          </a:p>
          <a:p>
            <a:r>
              <a:rPr lang="en-US" sz="2000"/>
              <a:t>	</a:t>
            </a:r>
            <a:r>
              <a:rPr lang="en-US" sz="2000" noProof="1"/>
              <a:t>Dim n, ans As Byte</a:t>
            </a:r>
          </a:p>
          <a:p>
            <a:r>
              <a:rPr lang="en-US" sz="2000" noProof="1"/>
              <a:t>        </a:t>
            </a:r>
            <a:r>
              <a:rPr lang="en-US" sz="2000" b="1" noProof="1">
                <a:solidFill>
                  <a:srgbClr val="A50021"/>
                </a:solidFill>
              </a:rPr>
              <a:t>Try</a:t>
            </a:r>
          </a:p>
          <a:p>
            <a:r>
              <a:rPr lang="en-US" sz="2000" noProof="1"/>
              <a:t>            n = Text1.Text</a:t>
            </a:r>
          </a:p>
          <a:p>
            <a:r>
              <a:rPr lang="en-US" sz="2000" noProof="1"/>
              <a:t>            ans = 2 / n</a:t>
            </a:r>
          </a:p>
          <a:p>
            <a:r>
              <a:rPr lang="en-US" sz="2000" noProof="1"/>
              <a:t>            MsgBox("Thank You")</a:t>
            </a:r>
            <a:endParaRPr lang="en-US" sz="2000"/>
          </a:p>
          <a:p>
            <a:endParaRPr lang="en-US" sz="1200" noProof="1"/>
          </a:p>
          <a:p>
            <a:r>
              <a:rPr lang="en-US" sz="2000" noProof="1"/>
              <a:t>        </a:t>
            </a:r>
            <a:r>
              <a:rPr lang="en-US" sz="2000" b="1" noProof="1">
                <a:solidFill>
                  <a:srgbClr val="A50021"/>
                </a:solidFill>
              </a:rPr>
              <a:t>Catch</a:t>
            </a:r>
            <a:r>
              <a:rPr lang="en-US" sz="2000" noProof="1"/>
              <a:t> ex As System.OverflowException</a:t>
            </a:r>
          </a:p>
          <a:p>
            <a:r>
              <a:rPr lang="en-US" sz="2000" noProof="1"/>
              <a:t>            MsgBox("Please Enter a Number other than Zero")</a:t>
            </a:r>
          </a:p>
          <a:p>
            <a:r>
              <a:rPr lang="en-US" sz="2000" noProof="1"/>
              <a:t>        </a:t>
            </a:r>
            <a:r>
              <a:rPr lang="en-US" sz="2000" b="1" noProof="1">
                <a:solidFill>
                  <a:srgbClr val="A50021"/>
                </a:solidFill>
              </a:rPr>
              <a:t>Catch</a:t>
            </a:r>
            <a:r>
              <a:rPr lang="en-US" sz="2000" noProof="1"/>
              <a:t> ex As Exception</a:t>
            </a:r>
          </a:p>
          <a:p>
            <a:r>
              <a:rPr lang="en-US" sz="2000" noProof="1"/>
              <a:t>            MsgBox(ex.Message)</a:t>
            </a:r>
          </a:p>
          <a:p>
            <a:r>
              <a:rPr lang="en-US" sz="2000" noProof="1"/>
              <a:t>        </a:t>
            </a:r>
            <a:r>
              <a:rPr lang="en-US" sz="2000" b="1" noProof="1">
                <a:solidFill>
                  <a:srgbClr val="A50021"/>
                </a:solidFill>
              </a:rPr>
              <a:t>End Try</a:t>
            </a:r>
            <a:endParaRPr lang="en-US" sz="2000" b="1">
              <a:solidFill>
                <a:srgbClr val="A50021"/>
              </a:solidFill>
            </a:endParaRPr>
          </a:p>
          <a:p>
            <a:endParaRPr lang="en-US" sz="2000" b="1">
              <a:solidFill>
                <a:srgbClr val="A50021"/>
              </a:solidFill>
            </a:endParaRPr>
          </a:p>
          <a:p>
            <a:r>
              <a:rPr lang="en-US" sz="2000"/>
              <a:t>End Sub</a:t>
            </a:r>
          </a:p>
        </p:txBody>
      </p:sp>
      <p:sp>
        <p:nvSpPr>
          <p:cNvPr id="13315" name="Text Box 6"/>
          <p:cNvSpPr txBox="1">
            <a:spLocks noChangeArrowheads="1"/>
          </p:cNvSpPr>
          <p:nvPr/>
        </p:nvSpPr>
        <p:spPr bwMode="auto">
          <a:xfrm>
            <a:off x="304800" y="500062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n-US" sz="2400"/>
              <a:t>In the above example, if an error occurs, the message “Thank You” will not be displayed. If you want to show this message even if an error occurs, we can place it in the </a:t>
            </a:r>
            <a:r>
              <a:rPr lang="en-US" sz="2400" b="1">
                <a:solidFill>
                  <a:srgbClr val="A50021"/>
                </a:solidFill>
              </a:rPr>
              <a:t>Finally block</a:t>
            </a:r>
            <a:r>
              <a:rPr lang="en-US" sz="2400"/>
              <a:t> as shown next.</a:t>
            </a:r>
          </a:p>
        </p:txBody>
      </p:sp>
    </p:spTree>
    <p:extLst>
      <p:ext uri="{BB962C8B-B14F-4D97-AF65-F5344CB8AC3E}">
        <p14:creationId xmlns:p14="http://schemas.microsoft.com/office/powerpoint/2010/main" val="1839972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52400" y="914400"/>
            <a:ext cx="8839200" cy="4740275"/>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noProof="1"/>
              <a:t>Private Sub Button1_Click(</a:t>
            </a:r>
            <a:r>
              <a:rPr lang="en-US" sz="2000"/>
              <a:t>………………………… </a:t>
            </a:r>
            <a:r>
              <a:rPr lang="en-US" sz="2000" noProof="1"/>
              <a:t>) Handles Button1.Click</a:t>
            </a:r>
          </a:p>
          <a:p>
            <a:r>
              <a:rPr lang="en-US" noProof="1"/>
              <a:t>        </a:t>
            </a:r>
            <a:r>
              <a:rPr lang="en-US" sz="2000" noProof="1"/>
              <a:t>Dim n, ans As Byte</a:t>
            </a:r>
          </a:p>
          <a:p>
            <a:r>
              <a:rPr lang="en-US" sz="2000" noProof="1"/>
              <a:t>        </a:t>
            </a:r>
            <a:r>
              <a:rPr lang="en-US" sz="2000" b="1" noProof="1"/>
              <a:t>Try</a:t>
            </a:r>
          </a:p>
          <a:p>
            <a:r>
              <a:rPr lang="en-US" sz="2000" noProof="1"/>
              <a:t>            n = Text1.Text</a:t>
            </a:r>
          </a:p>
          <a:p>
            <a:r>
              <a:rPr lang="en-US" sz="2000" noProof="1"/>
              <a:t>            ans = 2 / n</a:t>
            </a:r>
          </a:p>
          <a:p>
            <a:endParaRPr lang="en-US" sz="2000" noProof="1"/>
          </a:p>
          <a:p>
            <a:r>
              <a:rPr lang="en-US" sz="2000" noProof="1"/>
              <a:t>        </a:t>
            </a:r>
            <a:r>
              <a:rPr lang="en-US" sz="2000" b="1" noProof="1"/>
              <a:t>Catch</a:t>
            </a:r>
            <a:r>
              <a:rPr lang="en-US" sz="2000" noProof="1"/>
              <a:t> ex As System.OverflowException</a:t>
            </a:r>
          </a:p>
          <a:p>
            <a:r>
              <a:rPr lang="en-US" sz="2000" noProof="1"/>
              <a:t>            MsgBox("Please Enter a Number other than Zero")</a:t>
            </a:r>
          </a:p>
          <a:p>
            <a:r>
              <a:rPr lang="en-US" sz="2000" noProof="1"/>
              <a:t>        </a:t>
            </a:r>
            <a:r>
              <a:rPr lang="en-US" sz="2000" b="1" noProof="1"/>
              <a:t>Catch</a:t>
            </a:r>
            <a:r>
              <a:rPr lang="en-US" sz="2000" noProof="1"/>
              <a:t> ex As Exception</a:t>
            </a:r>
          </a:p>
          <a:p>
            <a:r>
              <a:rPr lang="en-US" sz="2000" noProof="1"/>
              <a:t>            MsgBox(ex.Message)</a:t>
            </a:r>
          </a:p>
          <a:p>
            <a:r>
              <a:rPr lang="en-US" sz="2000" noProof="1"/>
              <a:t>        </a:t>
            </a:r>
            <a:r>
              <a:rPr lang="en-US" sz="2000" b="1" noProof="1">
                <a:solidFill>
                  <a:srgbClr val="A50021"/>
                </a:solidFill>
              </a:rPr>
              <a:t>Finally</a:t>
            </a:r>
          </a:p>
          <a:p>
            <a:r>
              <a:rPr lang="en-US" sz="2000" b="1" noProof="1"/>
              <a:t>            </a:t>
            </a:r>
            <a:r>
              <a:rPr lang="en-US" sz="2000" b="1"/>
              <a:t>	</a:t>
            </a:r>
            <a:r>
              <a:rPr lang="en-US" sz="2000" b="1" i="1" noProof="1">
                <a:solidFill>
                  <a:schemeClr val="accent2"/>
                </a:solidFill>
              </a:rPr>
              <a:t>MsgBox("Thank You")</a:t>
            </a:r>
          </a:p>
          <a:p>
            <a:r>
              <a:rPr lang="en-US" sz="2000" noProof="1"/>
              <a:t>        </a:t>
            </a:r>
            <a:r>
              <a:rPr lang="en-US" sz="2000" b="1" noProof="1"/>
              <a:t>End Try</a:t>
            </a:r>
          </a:p>
          <a:p>
            <a:endParaRPr lang="en-US" sz="2000" b="1" noProof="1"/>
          </a:p>
          <a:p>
            <a:r>
              <a:rPr lang="en-US" sz="2000" noProof="1"/>
              <a:t>End Sub</a:t>
            </a:r>
            <a:endParaRPr lang="en-US" sz="2000"/>
          </a:p>
        </p:txBody>
      </p:sp>
    </p:spTree>
    <p:extLst>
      <p:ext uri="{BB962C8B-B14F-4D97-AF65-F5344CB8AC3E}">
        <p14:creationId xmlns:p14="http://schemas.microsoft.com/office/powerpoint/2010/main" val="1642274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676400"/>
            <a:ext cx="8229600" cy="4267200"/>
          </a:xfrm>
        </p:spPr>
        <p:txBody>
          <a:bodyPr/>
          <a:lstStyle/>
          <a:p>
            <a:pPr algn="just" eaLnBrk="1" hangingPunct="1">
              <a:lnSpc>
                <a:spcPct val="90000"/>
              </a:lnSpc>
            </a:pPr>
            <a:r>
              <a:rPr lang="en-US" sz="2400" dirty="0" smtClean="0"/>
              <a:t>We can even throw </a:t>
            </a:r>
            <a:r>
              <a:rPr lang="en-US" sz="2400" b="1" dirty="0" smtClean="0">
                <a:solidFill>
                  <a:schemeClr val="accent2"/>
                </a:solidFill>
              </a:rPr>
              <a:t>“our own exceptions”</a:t>
            </a:r>
            <a:r>
              <a:rPr lang="en-US" sz="2400" dirty="0" smtClean="0"/>
              <a:t>.</a:t>
            </a:r>
          </a:p>
          <a:p>
            <a:pPr algn="just" eaLnBrk="1" hangingPunct="1">
              <a:lnSpc>
                <a:spcPct val="90000"/>
              </a:lnSpc>
            </a:pPr>
            <a:endParaRPr lang="en-US" sz="1800" dirty="0" smtClean="0"/>
          </a:p>
          <a:p>
            <a:pPr algn="just" eaLnBrk="1" hangingPunct="1">
              <a:lnSpc>
                <a:spcPct val="90000"/>
              </a:lnSpc>
            </a:pPr>
            <a:r>
              <a:rPr lang="en-US" sz="2400" dirty="0" smtClean="0"/>
              <a:t>For example, if age is taken as an input, an invalid value such as 1500 should generate an error.</a:t>
            </a:r>
          </a:p>
          <a:p>
            <a:pPr algn="just" eaLnBrk="1" hangingPunct="1">
              <a:lnSpc>
                <a:spcPct val="90000"/>
              </a:lnSpc>
            </a:pPr>
            <a:endParaRPr lang="en-US" sz="1800" dirty="0" smtClean="0"/>
          </a:p>
          <a:p>
            <a:pPr algn="just" eaLnBrk="1" hangingPunct="1">
              <a:lnSpc>
                <a:spcPct val="90000"/>
              </a:lnSpc>
            </a:pPr>
            <a:r>
              <a:rPr lang="en-US" sz="2400" dirty="0" smtClean="0"/>
              <a:t>The best way to handle this problem is by sending an exception. For this, an exception handler can be written on our own in the program code. This is referred to as </a:t>
            </a:r>
            <a:r>
              <a:rPr lang="en-US" sz="2400" b="1" dirty="0" smtClean="0">
                <a:solidFill>
                  <a:schemeClr val="accent2"/>
                </a:solidFill>
              </a:rPr>
              <a:t>“throwing an exception”.</a:t>
            </a:r>
          </a:p>
          <a:p>
            <a:pPr eaLnBrk="1" hangingPunct="1">
              <a:lnSpc>
                <a:spcPct val="90000"/>
              </a:lnSpc>
              <a:buFontTx/>
              <a:buNone/>
            </a:pPr>
            <a:r>
              <a:rPr lang="en-US" sz="2400" dirty="0" smtClean="0"/>
              <a:t> </a:t>
            </a:r>
          </a:p>
        </p:txBody>
      </p:sp>
      <p:sp>
        <p:nvSpPr>
          <p:cNvPr id="15363" name="Rectangle 4"/>
          <p:cNvSpPr>
            <a:spLocks noChangeArrowheads="1"/>
          </p:cNvSpPr>
          <p:nvPr/>
        </p:nvSpPr>
        <p:spPr bwMode="auto">
          <a:xfrm>
            <a:off x="533400" y="381000"/>
            <a:ext cx="8229600" cy="762000"/>
          </a:xfrm>
          <a:prstGeom prst="rect">
            <a:avLst/>
          </a:prstGeom>
        </p:spPr>
        <p:txBody>
          <a:bodyPr vert="horz" lIns="91440" rIns="45720" rtlCol="0" anchor="ctr">
            <a:normAutofit lnSpcReduction="10000"/>
            <a:scene3d>
              <a:camera prst="orthographicFront"/>
              <a:lightRig rig="threePt" dir="t">
                <a:rot lat="0" lon="0" rev="4800000"/>
              </a:lightRig>
            </a:scene3d>
            <a:sp3d prstMaterial="matte">
              <a:bevelT w="50800" h="10160"/>
            </a:sp3d>
          </a:bodyPr>
          <a:lstStyle/>
          <a:p>
            <a:pPr>
              <a:spcBef>
                <a:spcPct val="0"/>
              </a:spcBef>
            </a:pPr>
            <a:r>
              <a:rPr lang="en-US" sz="4500" b="1" dirty="0">
                <a:solidFill>
                  <a:schemeClr val="accent1">
                    <a:satMod val="150000"/>
                  </a:schemeClr>
                </a:solidFill>
                <a:latin typeface="+mj-lt"/>
                <a:ea typeface="+mj-ea"/>
                <a:cs typeface="+mj-cs"/>
              </a:rPr>
              <a:t>Throwing One’s Own Exception</a:t>
            </a:r>
          </a:p>
        </p:txBody>
      </p:sp>
    </p:spTree>
    <p:extLst>
      <p:ext uri="{BB962C8B-B14F-4D97-AF65-F5344CB8AC3E}">
        <p14:creationId xmlns:p14="http://schemas.microsoft.com/office/powerpoint/2010/main" val="4206133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extLst>
              <a:ext uri="{28A0092B-C50C-407E-A947-70E740481C1C}">
                <a14:useLocalDpi xmlns:a14="http://schemas.microsoft.com/office/drawing/2010/main" val="0"/>
              </a:ext>
            </a:extLst>
          </a:blip>
          <a:srcRect r="15517" b="14693"/>
          <a:stretch>
            <a:fillRect/>
          </a:stretch>
        </p:blipFill>
        <p:spPr bwMode="auto">
          <a:xfrm>
            <a:off x="76200" y="152400"/>
            <a:ext cx="8940215" cy="6477000"/>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771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26987957"/>
              </p:ext>
            </p:extLst>
          </p:nvPr>
        </p:nvGraphicFramePr>
        <p:xfrm>
          <a:off x="304800" y="381000"/>
          <a:ext cx="8610600" cy="6165812"/>
        </p:xfrm>
        <a:graphic>
          <a:graphicData uri="http://schemas.openxmlformats.org/drawingml/2006/table">
            <a:tbl>
              <a:tblPr/>
              <a:tblGrid>
                <a:gridCol w="4267200"/>
                <a:gridCol w="4343400"/>
              </a:tblGrid>
              <a:tr h="414147">
                <a:tc>
                  <a:txBody>
                    <a:bodyPr/>
                    <a:lstStyle/>
                    <a:p>
                      <a:pPr algn="l" fontAlgn="t"/>
                      <a:r>
                        <a:rPr lang="en-IN" sz="2000" b="1" dirty="0">
                          <a:effectLst/>
                        </a:rPr>
                        <a:t>Exception Class</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b="1" dirty="0">
                          <a:effectLst/>
                        </a:rPr>
                        <a:t>Description</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14147">
                <a:tc>
                  <a:txBody>
                    <a:bodyPr/>
                    <a:lstStyle/>
                    <a:p>
                      <a:pPr fontAlgn="t"/>
                      <a:r>
                        <a:rPr lang="en-IN" sz="2000" dirty="0" err="1">
                          <a:effectLst/>
                        </a:rPr>
                        <a:t>System.IO.IOException</a:t>
                      </a:r>
                      <a:endParaRPr lang="en-IN" sz="2000" dirty="0">
                        <a:effectLst/>
                      </a:endParaRP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Handles I/O errors.</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dirty="0" err="1">
                          <a:effectLst/>
                        </a:rPr>
                        <a:t>System.IndexOutOfRangeException</a:t>
                      </a:r>
                      <a:endParaRPr lang="en-IN" sz="2000" dirty="0">
                        <a:effectLst/>
                      </a:endParaRP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Handles errors generated when a method refers to an array index out of range.</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dirty="0" err="1">
                          <a:effectLst/>
                        </a:rPr>
                        <a:t>System.ArrayTypeMismatchException</a:t>
                      </a:r>
                      <a:endParaRPr lang="en-IN" sz="2000" dirty="0">
                        <a:effectLst/>
                      </a:endParaRP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Handles errors generated when type is mismatched with the array type.</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a:effectLst/>
                        </a:rPr>
                        <a:t>System.NullReferenceException</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Handles errors generated from deferencing a null object.</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a:effectLst/>
                        </a:rPr>
                        <a:t>System.DivideByZeroException</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Handles errors generated from dividing a dividend with zero.</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a:effectLst/>
                        </a:rPr>
                        <a:t>System.InvalidCastException</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Handles errors generated during typecasting.</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a:effectLst/>
                        </a:rPr>
                        <a:t>System.OutOfMemoryException</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Handles errors generated from insufficient free memory.</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8965">
                <a:tc>
                  <a:txBody>
                    <a:bodyPr/>
                    <a:lstStyle/>
                    <a:p>
                      <a:pPr fontAlgn="t"/>
                      <a:r>
                        <a:rPr lang="en-IN" sz="2000">
                          <a:effectLst/>
                        </a:rPr>
                        <a:t>System.StackOverflowException</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Handles errors generated from stack overflow.</a:t>
                      </a:r>
                    </a:p>
                  </a:txBody>
                  <a:tcPr marL="54661" marR="54661" marT="54664" marB="546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2449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Errors</a:t>
            </a:r>
          </a:p>
        </p:txBody>
      </p:sp>
      <p:sp>
        <p:nvSpPr>
          <p:cNvPr id="3" name="Content Placeholder 2"/>
          <p:cNvSpPr>
            <a:spLocks noGrp="1"/>
          </p:cNvSpPr>
          <p:nvPr>
            <p:ph idx="1"/>
          </p:nvPr>
        </p:nvSpPr>
        <p:spPr/>
        <p:txBody>
          <a:bodyPr/>
          <a:lstStyle/>
          <a:p>
            <a:pPr algn="just">
              <a:lnSpc>
                <a:spcPct val="90000"/>
              </a:lnSpc>
            </a:pPr>
            <a:r>
              <a:rPr lang="en-US" dirty="0"/>
              <a:t>The errors caused by a computer program can be categorized into </a:t>
            </a:r>
            <a:r>
              <a:rPr lang="en-US" b="1" dirty="0">
                <a:solidFill>
                  <a:schemeClr val="accent2"/>
                </a:solidFill>
              </a:rPr>
              <a:t>three major groups</a:t>
            </a:r>
            <a:r>
              <a:rPr lang="en-US" dirty="0">
                <a:solidFill>
                  <a:schemeClr val="accent2"/>
                </a:solidFill>
              </a:rPr>
              <a:t>: </a:t>
            </a:r>
          </a:p>
          <a:p>
            <a:pPr lvl="1" algn="just">
              <a:lnSpc>
                <a:spcPct val="90000"/>
              </a:lnSpc>
            </a:pPr>
            <a:r>
              <a:rPr lang="en-US" b="1" dirty="0">
                <a:solidFill>
                  <a:schemeClr val="accent2"/>
                </a:solidFill>
              </a:rPr>
              <a:t> </a:t>
            </a:r>
            <a:r>
              <a:rPr lang="en-US" b="1" dirty="0" smtClean="0">
                <a:solidFill>
                  <a:schemeClr val="accent2"/>
                </a:solidFill>
              </a:rPr>
              <a:t>Design-time </a:t>
            </a:r>
            <a:r>
              <a:rPr lang="en-US" b="1" dirty="0">
                <a:solidFill>
                  <a:schemeClr val="accent2"/>
                </a:solidFill>
              </a:rPr>
              <a:t>error</a:t>
            </a:r>
          </a:p>
          <a:p>
            <a:pPr lvl="1" algn="just">
              <a:lnSpc>
                <a:spcPct val="90000"/>
              </a:lnSpc>
            </a:pPr>
            <a:r>
              <a:rPr lang="en-US" b="1" dirty="0">
                <a:solidFill>
                  <a:schemeClr val="accent2"/>
                </a:solidFill>
              </a:rPr>
              <a:t> </a:t>
            </a:r>
            <a:r>
              <a:rPr lang="en-US" b="1" dirty="0" smtClean="0">
                <a:solidFill>
                  <a:schemeClr val="accent2"/>
                </a:solidFill>
              </a:rPr>
              <a:t>Run- </a:t>
            </a:r>
            <a:r>
              <a:rPr lang="en-US" b="1" dirty="0">
                <a:solidFill>
                  <a:schemeClr val="accent2"/>
                </a:solidFill>
              </a:rPr>
              <a:t>time error</a:t>
            </a:r>
          </a:p>
          <a:p>
            <a:pPr lvl="1" algn="just">
              <a:lnSpc>
                <a:spcPct val="90000"/>
              </a:lnSpc>
            </a:pPr>
            <a:r>
              <a:rPr lang="en-US" b="1" dirty="0">
                <a:solidFill>
                  <a:schemeClr val="accent2"/>
                </a:solidFill>
              </a:rPr>
              <a:t> </a:t>
            </a:r>
            <a:r>
              <a:rPr lang="en-US" b="1" dirty="0" smtClean="0">
                <a:solidFill>
                  <a:schemeClr val="accent2"/>
                </a:solidFill>
              </a:rPr>
              <a:t>Logic </a:t>
            </a:r>
            <a:r>
              <a:rPr lang="en-US" b="1" dirty="0">
                <a:solidFill>
                  <a:schemeClr val="accent2"/>
                </a:solidFill>
              </a:rPr>
              <a:t>error</a:t>
            </a:r>
          </a:p>
          <a:p>
            <a:pPr lvl="1" algn="just">
              <a:lnSpc>
                <a:spcPct val="90000"/>
              </a:lnSpc>
            </a:pPr>
            <a:endParaRPr lang="en-US" b="1" dirty="0"/>
          </a:p>
          <a:p>
            <a:endParaRPr lang="en-US" dirty="0"/>
          </a:p>
        </p:txBody>
      </p:sp>
    </p:spTree>
    <p:extLst>
      <p:ext uri="{BB962C8B-B14F-4D97-AF65-F5344CB8AC3E}">
        <p14:creationId xmlns:p14="http://schemas.microsoft.com/office/powerpoint/2010/main" val="2122763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04800" y="1676400"/>
            <a:ext cx="8610600" cy="4800600"/>
          </a:xfrm>
        </p:spPr>
        <p:txBody>
          <a:bodyPr/>
          <a:lstStyle/>
          <a:p>
            <a:pPr algn="just" eaLnBrk="1" hangingPunct="1">
              <a:lnSpc>
                <a:spcPct val="90000"/>
              </a:lnSpc>
            </a:pPr>
            <a:r>
              <a:rPr lang="en-US" sz="2200" dirty="0" smtClean="0"/>
              <a:t>A </a:t>
            </a:r>
            <a:r>
              <a:rPr lang="en-US" sz="2200" b="1" dirty="0" smtClean="0">
                <a:solidFill>
                  <a:schemeClr val="accent2"/>
                </a:solidFill>
              </a:rPr>
              <a:t>design-time error</a:t>
            </a:r>
            <a:r>
              <a:rPr lang="en-US" sz="2200" dirty="0" smtClean="0"/>
              <a:t> (or, </a:t>
            </a:r>
            <a:r>
              <a:rPr lang="en-US" sz="2200" b="1" dirty="0" smtClean="0">
                <a:solidFill>
                  <a:schemeClr val="accent2"/>
                </a:solidFill>
              </a:rPr>
              <a:t>syntax error</a:t>
            </a:r>
            <a:r>
              <a:rPr lang="en-US" sz="2200" dirty="0" smtClean="0"/>
              <a:t>) occurs when we write a piece of code that does not conform to the rules of the language in which we are writing.</a:t>
            </a:r>
          </a:p>
          <a:p>
            <a:pPr algn="just" eaLnBrk="1" hangingPunct="1">
              <a:lnSpc>
                <a:spcPct val="90000"/>
              </a:lnSpc>
              <a:buFontTx/>
              <a:buNone/>
            </a:pPr>
            <a:endParaRPr lang="en-US" sz="1800" dirty="0" smtClean="0"/>
          </a:p>
          <a:p>
            <a:pPr algn="just" eaLnBrk="1" hangingPunct="1">
              <a:lnSpc>
                <a:spcPct val="90000"/>
              </a:lnSpc>
            </a:pPr>
            <a:r>
              <a:rPr lang="en-US" sz="2200" dirty="0" smtClean="0"/>
              <a:t>Some syntax errors are simple typographical errors, where we have mistyped a keyword. Others are the result of missing items: undeclared variables, incorrect method call, etc.</a:t>
            </a:r>
          </a:p>
          <a:p>
            <a:pPr algn="just" eaLnBrk="1" hangingPunct="1">
              <a:lnSpc>
                <a:spcPct val="90000"/>
              </a:lnSpc>
              <a:buFontTx/>
              <a:buNone/>
            </a:pPr>
            <a:endParaRPr lang="en-US" sz="1800" dirty="0" smtClean="0"/>
          </a:p>
          <a:p>
            <a:pPr algn="just" eaLnBrk="1" hangingPunct="1">
              <a:lnSpc>
                <a:spcPct val="90000"/>
              </a:lnSpc>
            </a:pPr>
            <a:r>
              <a:rPr lang="en-US" sz="2200" dirty="0" smtClean="0"/>
              <a:t>A program having design-time errors </a:t>
            </a:r>
            <a:r>
              <a:rPr lang="en-US" sz="2200" b="1" dirty="0" smtClean="0">
                <a:solidFill>
                  <a:schemeClr val="accent2"/>
                </a:solidFill>
              </a:rPr>
              <a:t>cannot be compiled and run</a:t>
            </a:r>
            <a:r>
              <a:rPr lang="en-US" sz="2200" dirty="0" smtClean="0"/>
              <a:t> – we must locate the errors and correct them before continuing.</a:t>
            </a:r>
          </a:p>
          <a:p>
            <a:pPr algn="just" eaLnBrk="1" hangingPunct="1">
              <a:lnSpc>
                <a:spcPct val="90000"/>
              </a:lnSpc>
              <a:buFontTx/>
              <a:buNone/>
            </a:pPr>
            <a:endParaRPr lang="en-US" sz="1800" dirty="0" smtClean="0"/>
          </a:p>
          <a:p>
            <a:pPr algn="just" eaLnBrk="1" hangingPunct="1">
              <a:lnSpc>
                <a:spcPct val="90000"/>
              </a:lnSpc>
            </a:pPr>
            <a:r>
              <a:rPr lang="en-US" sz="2200" dirty="0" smtClean="0"/>
              <a:t>Any </a:t>
            </a:r>
            <a:r>
              <a:rPr lang="en-US" sz="2200" b="1" dirty="0" smtClean="0">
                <a:solidFill>
                  <a:schemeClr val="accent2"/>
                </a:solidFill>
              </a:rPr>
              <a:t>blue-</a:t>
            </a:r>
            <a:r>
              <a:rPr lang="en-US" sz="2200" b="1" dirty="0" err="1" smtClean="0">
                <a:solidFill>
                  <a:schemeClr val="accent2"/>
                </a:solidFill>
              </a:rPr>
              <a:t>coloured</a:t>
            </a:r>
            <a:r>
              <a:rPr lang="en-US" sz="2200" b="1" dirty="0" smtClean="0">
                <a:solidFill>
                  <a:schemeClr val="accent2"/>
                </a:solidFill>
              </a:rPr>
              <a:t> squiggly line</a:t>
            </a:r>
            <a:r>
              <a:rPr lang="en-US" sz="2200" dirty="0" smtClean="0"/>
              <a:t> represents a design-time error. </a:t>
            </a:r>
          </a:p>
          <a:p>
            <a:pPr algn="just" eaLnBrk="1" hangingPunct="1">
              <a:lnSpc>
                <a:spcPct val="90000"/>
              </a:lnSpc>
              <a:buFontTx/>
              <a:buNone/>
            </a:pPr>
            <a:endParaRPr lang="en-US" sz="1800" dirty="0" smtClean="0"/>
          </a:p>
          <a:p>
            <a:pPr algn="just" eaLnBrk="1" hangingPunct="1">
              <a:lnSpc>
                <a:spcPct val="90000"/>
              </a:lnSpc>
            </a:pPr>
            <a:r>
              <a:rPr lang="en-US" sz="2200" dirty="0" smtClean="0"/>
              <a:t>To design what the errors are, we need to locate the </a:t>
            </a:r>
            <a:r>
              <a:rPr lang="en-US" sz="2200" b="1" dirty="0" smtClean="0">
                <a:solidFill>
                  <a:schemeClr val="accent2"/>
                </a:solidFill>
              </a:rPr>
              <a:t>Task window</a:t>
            </a:r>
            <a:r>
              <a:rPr lang="en-US" sz="2200" dirty="0" smtClean="0"/>
              <a:t> in the IDE and bring it forward.</a:t>
            </a:r>
          </a:p>
        </p:txBody>
      </p:sp>
      <p:sp>
        <p:nvSpPr>
          <p:cNvPr id="4" name="Title 1"/>
          <p:cNvSpPr txBox="1">
            <a:spLocks/>
          </p:cNvSpPr>
          <p:nvPr/>
        </p:nvSpPr>
        <p:spPr>
          <a:xfrm>
            <a:off x="228600" y="195072"/>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Design-Time Error</a:t>
            </a:r>
          </a:p>
        </p:txBody>
      </p:sp>
    </p:spTree>
    <p:extLst>
      <p:ext uri="{BB962C8B-B14F-4D97-AF65-F5344CB8AC3E}">
        <p14:creationId xmlns:p14="http://schemas.microsoft.com/office/powerpoint/2010/main" val="112387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p:txBody>
          <a:bodyPr/>
          <a:lstStyle/>
          <a:p>
            <a:pPr marL="457200" indent="-457200" algn="just" eaLnBrk="1" hangingPunct="1"/>
            <a:r>
              <a:rPr lang="en-US" sz="2400" dirty="0" smtClean="0"/>
              <a:t>Run-time errors are harder to locate, because VB.NET does not provide any help in finding run-time errors at design-time.</a:t>
            </a:r>
          </a:p>
          <a:p>
            <a:pPr marL="457200" indent="-457200" algn="just" eaLnBrk="1" hangingPunct="1">
              <a:buFontTx/>
              <a:buNone/>
            </a:pPr>
            <a:endParaRPr lang="en-US" sz="1600" dirty="0" smtClean="0"/>
          </a:p>
          <a:p>
            <a:pPr marL="457200" indent="-457200" algn="just" eaLnBrk="1" hangingPunct="1"/>
            <a:r>
              <a:rPr lang="en-US" sz="2400" dirty="0" smtClean="0"/>
              <a:t>These errors occur while a </a:t>
            </a:r>
            <a:r>
              <a:rPr lang="en-US" sz="2400" b="1" dirty="0" smtClean="0">
                <a:solidFill>
                  <a:schemeClr val="accent2"/>
                </a:solidFill>
              </a:rPr>
              <a:t>program is run</a:t>
            </a:r>
            <a:r>
              <a:rPr lang="en-US" sz="2400" dirty="0" smtClean="0"/>
              <a:t>.</a:t>
            </a:r>
          </a:p>
          <a:p>
            <a:pPr marL="457200" indent="-457200" algn="just" eaLnBrk="1" hangingPunct="1">
              <a:buFontTx/>
              <a:buNone/>
            </a:pPr>
            <a:endParaRPr lang="en-US" sz="1600" dirty="0" smtClean="0"/>
          </a:p>
          <a:p>
            <a:pPr marL="457200" indent="-457200" algn="just" eaLnBrk="1" hangingPunct="1"/>
            <a:r>
              <a:rPr lang="en-US" sz="2400" b="1" dirty="0" smtClean="0">
                <a:solidFill>
                  <a:schemeClr val="accent2"/>
                </a:solidFill>
              </a:rPr>
              <a:t>Examples of run-time errors</a:t>
            </a:r>
            <a:r>
              <a:rPr lang="en-US" sz="2400" dirty="0" smtClean="0"/>
              <a:t>:</a:t>
            </a:r>
          </a:p>
          <a:p>
            <a:pPr marL="749808" lvl="1" indent="-457200" algn="just">
              <a:buFont typeface="Wingdings" pitchFamily="2" charset="2"/>
              <a:buChar char="Ø"/>
            </a:pPr>
            <a:r>
              <a:rPr lang="en-US" sz="2400" dirty="0" smtClean="0"/>
              <a:t>Dividing a number by zero.</a:t>
            </a:r>
          </a:p>
          <a:p>
            <a:pPr marL="749808" lvl="1" indent="-457200" algn="just">
              <a:buFont typeface="Wingdings" pitchFamily="2" charset="2"/>
              <a:buChar char="Ø"/>
            </a:pPr>
            <a:r>
              <a:rPr lang="en-US" sz="2400" dirty="0" smtClean="0"/>
              <a:t>Attempting to open a file that does not exist</a:t>
            </a:r>
          </a:p>
          <a:p>
            <a:pPr marL="749808" lvl="1" indent="-457200" algn="just">
              <a:buFont typeface="Wingdings" pitchFamily="2" charset="2"/>
              <a:buChar char="Ø"/>
            </a:pPr>
            <a:r>
              <a:rPr lang="en-US" sz="2400" dirty="0" smtClean="0"/>
              <a:t>Entering character data when number is expected.</a:t>
            </a:r>
          </a:p>
        </p:txBody>
      </p:sp>
      <p:sp>
        <p:nvSpPr>
          <p:cNvPr id="5123" name="Rectangle 4"/>
          <p:cNvSpPr>
            <a:spLocks noChangeArrowheads="1"/>
          </p:cNvSpPr>
          <p:nvPr/>
        </p:nvSpPr>
        <p:spPr bwMode="auto">
          <a:xfrm>
            <a:off x="457200" y="762000"/>
            <a:ext cx="8229600" cy="609600"/>
          </a:xfrm>
          <a:prstGeom prst="rect">
            <a:avLst/>
          </a:prstGeom>
        </p:spPr>
        <p:txBody>
          <a:bodyPr vert="horz" lIns="91440" rIns="45720" rtlCol="0" anchor="ctr">
            <a:normAutofit fontScale="85000" lnSpcReduction="20000"/>
            <a:scene3d>
              <a:camera prst="orthographicFront"/>
              <a:lightRig rig="threePt" dir="t">
                <a:rot lat="0" lon="0" rev="4800000"/>
              </a:lightRig>
            </a:scene3d>
            <a:sp3d prstMaterial="matte">
              <a:bevelT w="50800" h="10160"/>
            </a:sp3d>
          </a:bodyPr>
          <a:lstStyle/>
          <a:p>
            <a:pPr>
              <a:spcBef>
                <a:spcPct val="0"/>
              </a:spcBef>
            </a:pPr>
            <a:r>
              <a:rPr lang="en-US" sz="4500" b="1" dirty="0">
                <a:solidFill>
                  <a:schemeClr val="accent1">
                    <a:satMod val="150000"/>
                  </a:schemeClr>
                </a:solidFill>
                <a:latin typeface="+mj-lt"/>
                <a:ea typeface="+mj-ea"/>
                <a:cs typeface="+mj-cs"/>
              </a:rPr>
              <a:t>Run-Time Error</a:t>
            </a:r>
          </a:p>
        </p:txBody>
      </p:sp>
    </p:spTree>
    <p:extLst>
      <p:ext uri="{BB962C8B-B14F-4D97-AF65-F5344CB8AC3E}">
        <p14:creationId xmlns:p14="http://schemas.microsoft.com/office/powerpoint/2010/main" val="3084349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381000" y="1676400"/>
            <a:ext cx="8305800" cy="4525963"/>
          </a:xfrm>
        </p:spPr>
        <p:txBody>
          <a:bodyPr/>
          <a:lstStyle/>
          <a:p>
            <a:pPr algn="just" eaLnBrk="1" hangingPunct="1">
              <a:lnSpc>
                <a:spcPct val="90000"/>
              </a:lnSpc>
            </a:pPr>
            <a:r>
              <a:rPr lang="en-US" sz="2400" dirty="0" smtClean="0"/>
              <a:t>Logic errors also occur at </a:t>
            </a:r>
            <a:r>
              <a:rPr lang="en-US" sz="2400" b="1" dirty="0" smtClean="0">
                <a:solidFill>
                  <a:schemeClr val="accent2"/>
                </a:solidFill>
              </a:rPr>
              <a:t>run-time</a:t>
            </a:r>
            <a:r>
              <a:rPr lang="en-US" sz="2400" dirty="0" smtClean="0"/>
              <a:t>, when a program does not do what the developer intended it to do.</a:t>
            </a:r>
          </a:p>
          <a:p>
            <a:pPr algn="just" eaLnBrk="1" hangingPunct="1">
              <a:lnSpc>
                <a:spcPct val="90000"/>
              </a:lnSpc>
              <a:buFontTx/>
              <a:buNone/>
            </a:pPr>
            <a:endParaRPr lang="en-US" sz="1800" dirty="0" smtClean="0"/>
          </a:p>
          <a:p>
            <a:pPr algn="just" eaLnBrk="1" hangingPunct="1">
              <a:lnSpc>
                <a:spcPct val="90000"/>
              </a:lnSpc>
            </a:pPr>
            <a:r>
              <a:rPr lang="en-US" sz="2400" b="1" dirty="0" smtClean="0">
                <a:solidFill>
                  <a:schemeClr val="accent2"/>
                </a:solidFill>
              </a:rPr>
              <a:t>For example</a:t>
            </a:r>
            <a:r>
              <a:rPr lang="en-US" sz="2400" dirty="0" smtClean="0"/>
              <a:t>, writing a loop which proceeds to infinity.</a:t>
            </a:r>
          </a:p>
          <a:p>
            <a:pPr algn="just" eaLnBrk="1" hangingPunct="1">
              <a:lnSpc>
                <a:spcPct val="90000"/>
              </a:lnSpc>
            </a:pPr>
            <a:endParaRPr lang="en-US" sz="1800" dirty="0" smtClean="0"/>
          </a:p>
          <a:p>
            <a:pPr algn="just" eaLnBrk="1" hangingPunct="1">
              <a:lnSpc>
                <a:spcPct val="90000"/>
              </a:lnSpc>
            </a:pPr>
            <a:r>
              <a:rPr lang="en-US" sz="2400" dirty="0" smtClean="0"/>
              <a:t>Some logic errors may not make a program crash or produce any type of error message. They simply would not perform as intended.</a:t>
            </a:r>
          </a:p>
          <a:p>
            <a:pPr algn="just" eaLnBrk="1" hangingPunct="1">
              <a:lnSpc>
                <a:spcPct val="90000"/>
              </a:lnSpc>
            </a:pPr>
            <a:endParaRPr lang="en-US" sz="1800" dirty="0" smtClean="0"/>
          </a:p>
          <a:p>
            <a:pPr algn="just" eaLnBrk="1" hangingPunct="1">
              <a:lnSpc>
                <a:spcPct val="90000"/>
              </a:lnSpc>
            </a:pPr>
            <a:r>
              <a:rPr lang="en-US" sz="2400" dirty="0" smtClean="0"/>
              <a:t>However, some logic errors may </a:t>
            </a:r>
            <a:r>
              <a:rPr lang="en-US" sz="2400" b="1" dirty="0" smtClean="0">
                <a:solidFill>
                  <a:schemeClr val="accent2"/>
                </a:solidFill>
              </a:rPr>
              <a:t>make a program crash</a:t>
            </a:r>
            <a:r>
              <a:rPr lang="en-US" sz="2400" dirty="0" smtClean="0"/>
              <a:t>, at which point the line between a logic error and a runtime error becomes blurry. </a:t>
            </a:r>
          </a:p>
        </p:txBody>
      </p:sp>
      <p:sp>
        <p:nvSpPr>
          <p:cNvPr id="6147" name="Rectangle 4"/>
          <p:cNvSpPr>
            <a:spLocks noChangeArrowheads="1"/>
          </p:cNvSpPr>
          <p:nvPr/>
        </p:nvSpPr>
        <p:spPr bwMode="auto">
          <a:xfrm>
            <a:off x="457200" y="762000"/>
            <a:ext cx="8229600" cy="609600"/>
          </a:xfrm>
          <a:prstGeom prst="rect">
            <a:avLst/>
          </a:prstGeom>
        </p:spPr>
        <p:txBody>
          <a:bodyPr vert="horz" lIns="91440" rIns="45720" rtlCol="0" anchor="ctr">
            <a:normAutofit fontScale="85000" lnSpcReduction="20000"/>
            <a:scene3d>
              <a:camera prst="orthographicFront"/>
              <a:lightRig rig="threePt" dir="t">
                <a:rot lat="0" lon="0" rev="4800000"/>
              </a:lightRig>
            </a:scene3d>
            <a:sp3d prstMaterial="matte">
              <a:bevelT w="50800" h="10160"/>
            </a:sp3d>
          </a:bodyPr>
          <a:lstStyle/>
          <a:p>
            <a:pPr>
              <a:spcBef>
                <a:spcPct val="0"/>
              </a:spcBef>
            </a:pPr>
            <a:r>
              <a:rPr lang="en-US" sz="4500" b="1" dirty="0">
                <a:solidFill>
                  <a:schemeClr val="accent1">
                    <a:satMod val="150000"/>
                  </a:schemeClr>
                </a:solidFill>
                <a:latin typeface="+mj-lt"/>
                <a:ea typeface="+mj-ea"/>
                <a:cs typeface="+mj-cs"/>
              </a:rPr>
              <a:t>Logic Error</a:t>
            </a:r>
          </a:p>
        </p:txBody>
      </p:sp>
    </p:spTree>
    <p:extLst>
      <p:ext uri="{BB962C8B-B14F-4D97-AF65-F5344CB8AC3E}">
        <p14:creationId xmlns:p14="http://schemas.microsoft.com/office/powerpoint/2010/main" val="3509298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381000" y="1600200"/>
            <a:ext cx="8305800" cy="4800600"/>
          </a:xfrm>
        </p:spPr>
        <p:txBody>
          <a:bodyPr/>
          <a:lstStyle/>
          <a:p>
            <a:pPr algn="just" eaLnBrk="1" hangingPunct="1">
              <a:lnSpc>
                <a:spcPct val="80000"/>
              </a:lnSpc>
            </a:pPr>
            <a:r>
              <a:rPr lang="en-US" sz="2400" dirty="0" smtClean="0"/>
              <a:t>A </a:t>
            </a:r>
            <a:r>
              <a:rPr lang="en-US" sz="2400" dirty="0" smtClean="0">
                <a:solidFill>
                  <a:schemeClr val="accent5">
                    <a:lumMod val="75000"/>
                  </a:schemeClr>
                </a:solidFill>
              </a:rPr>
              <a:t>runtime error </a:t>
            </a:r>
            <a:r>
              <a:rPr lang="en-US" sz="2400" dirty="0" smtClean="0"/>
              <a:t>in VB.NET generates what is called as an </a:t>
            </a:r>
            <a:r>
              <a:rPr lang="en-US" sz="2400" b="1" dirty="0" smtClean="0">
                <a:solidFill>
                  <a:schemeClr val="accent2"/>
                </a:solidFill>
              </a:rPr>
              <a:t>exception</a:t>
            </a:r>
            <a:r>
              <a:rPr lang="en-US" sz="2400" dirty="0" smtClean="0"/>
              <a:t>.</a:t>
            </a:r>
          </a:p>
          <a:p>
            <a:pPr algn="just" eaLnBrk="1" hangingPunct="1">
              <a:lnSpc>
                <a:spcPct val="80000"/>
              </a:lnSpc>
              <a:buFontTx/>
              <a:buNone/>
            </a:pPr>
            <a:endParaRPr lang="en-US" sz="1800" dirty="0" smtClean="0"/>
          </a:p>
          <a:p>
            <a:pPr algn="just" eaLnBrk="1" hangingPunct="1">
              <a:lnSpc>
                <a:spcPct val="80000"/>
              </a:lnSpc>
            </a:pPr>
            <a:r>
              <a:rPr lang="en-US" sz="2400" dirty="0" smtClean="0"/>
              <a:t>An exception is </a:t>
            </a:r>
            <a:r>
              <a:rPr lang="en-US" sz="2400" b="1" dirty="0" smtClean="0">
                <a:solidFill>
                  <a:schemeClr val="accent2"/>
                </a:solidFill>
              </a:rPr>
              <a:t>a response to the error condition</a:t>
            </a:r>
            <a:r>
              <a:rPr lang="en-US" sz="2400" dirty="0" smtClean="0"/>
              <a:t> that the program just generated.</a:t>
            </a:r>
          </a:p>
          <a:p>
            <a:pPr algn="just" eaLnBrk="1" hangingPunct="1">
              <a:lnSpc>
                <a:spcPct val="80000"/>
              </a:lnSpc>
            </a:pPr>
            <a:endParaRPr lang="en-US" sz="1800" dirty="0" smtClean="0"/>
          </a:p>
          <a:p>
            <a:pPr algn="just" eaLnBrk="1" hangingPunct="1">
              <a:lnSpc>
                <a:spcPct val="80000"/>
              </a:lnSpc>
            </a:pPr>
            <a:r>
              <a:rPr lang="en-US" sz="2400" dirty="0" smtClean="0"/>
              <a:t>It is displayed in a dialog box in the form of an </a:t>
            </a:r>
            <a:r>
              <a:rPr lang="en-US" sz="2400" b="1" dirty="0" smtClean="0">
                <a:solidFill>
                  <a:schemeClr val="accent2"/>
                </a:solidFill>
              </a:rPr>
              <a:t>exception message.</a:t>
            </a:r>
          </a:p>
          <a:p>
            <a:pPr algn="just" eaLnBrk="1" hangingPunct="1">
              <a:lnSpc>
                <a:spcPct val="80000"/>
              </a:lnSpc>
            </a:pPr>
            <a:endParaRPr lang="en-US" sz="1800" b="1" dirty="0" smtClean="0">
              <a:solidFill>
                <a:schemeClr val="accent2"/>
              </a:solidFill>
            </a:endParaRPr>
          </a:p>
          <a:p>
            <a:pPr algn="just" eaLnBrk="1" hangingPunct="1">
              <a:lnSpc>
                <a:spcPct val="80000"/>
              </a:lnSpc>
            </a:pPr>
            <a:r>
              <a:rPr lang="en-US" sz="2400" dirty="0" smtClean="0"/>
              <a:t>An </a:t>
            </a:r>
            <a:r>
              <a:rPr lang="en-US" sz="2400" b="1" dirty="0" smtClean="0">
                <a:solidFill>
                  <a:schemeClr val="accent2"/>
                </a:solidFill>
              </a:rPr>
              <a:t>error handler</a:t>
            </a:r>
            <a:r>
              <a:rPr lang="en-US" sz="2400" dirty="0" smtClean="0"/>
              <a:t> is a section of VB.NET code that allows one to detect exceptions and perform the necessary steps to recover from them.</a:t>
            </a:r>
          </a:p>
          <a:p>
            <a:pPr algn="just" eaLnBrk="1" hangingPunct="1">
              <a:lnSpc>
                <a:spcPct val="80000"/>
              </a:lnSpc>
              <a:buFontTx/>
              <a:buNone/>
            </a:pPr>
            <a:endParaRPr lang="en-US" sz="2000" dirty="0" smtClean="0"/>
          </a:p>
          <a:p>
            <a:pPr algn="just" eaLnBrk="1" hangingPunct="1">
              <a:lnSpc>
                <a:spcPct val="80000"/>
              </a:lnSpc>
            </a:pPr>
            <a:r>
              <a:rPr lang="en-US" sz="2400" dirty="0" smtClean="0"/>
              <a:t>An exception creates an instance of an object, and that object is a descendent of </a:t>
            </a:r>
            <a:r>
              <a:rPr lang="en-US" sz="2400" b="1" dirty="0" smtClean="0">
                <a:solidFill>
                  <a:schemeClr val="accent2"/>
                </a:solidFill>
              </a:rPr>
              <a:t>class Exception.</a:t>
            </a:r>
            <a:r>
              <a:rPr lang="en-US" sz="2400" dirty="0" smtClean="0"/>
              <a:t> </a:t>
            </a:r>
          </a:p>
        </p:txBody>
      </p:sp>
      <p:sp>
        <p:nvSpPr>
          <p:cNvPr id="7171" name="Rectangle 4"/>
          <p:cNvSpPr>
            <a:spLocks noChangeArrowheads="1"/>
          </p:cNvSpPr>
          <p:nvPr/>
        </p:nvSpPr>
        <p:spPr bwMode="auto">
          <a:xfrm>
            <a:off x="457200" y="662214"/>
            <a:ext cx="8229600" cy="685800"/>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p>
            <a:pPr>
              <a:spcBef>
                <a:spcPct val="0"/>
              </a:spcBef>
            </a:pPr>
            <a:r>
              <a:rPr lang="en-US" sz="4500" b="1" dirty="0">
                <a:solidFill>
                  <a:schemeClr val="accent1">
                    <a:satMod val="150000"/>
                  </a:schemeClr>
                </a:solidFill>
                <a:latin typeface="+mj-lt"/>
                <a:ea typeface="+mj-ea"/>
                <a:cs typeface="+mj-cs"/>
              </a:rPr>
              <a:t>Exceptions</a:t>
            </a:r>
          </a:p>
        </p:txBody>
      </p:sp>
    </p:spTree>
    <p:extLst>
      <p:ext uri="{BB962C8B-B14F-4D97-AF65-F5344CB8AC3E}">
        <p14:creationId xmlns:p14="http://schemas.microsoft.com/office/powerpoint/2010/main" val="4814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04800" y="1600200"/>
            <a:ext cx="8382000" cy="4876800"/>
          </a:xfrm>
        </p:spPr>
        <p:txBody>
          <a:bodyPr>
            <a:noAutofit/>
          </a:bodyPr>
          <a:lstStyle/>
          <a:p>
            <a:pPr algn="just" eaLnBrk="1" hangingPunct="1">
              <a:lnSpc>
                <a:spcPct val="80000"/>
              </a:lnSpc>
            </a:pPr>
            <a:r>
              <a:rPr lang="en-US" sz="2200" dirty="0" smtClean="0"/>
              <a:t>The </a:t>
            </a:r>
            <a:r>
              <a:rPr lang="en-US" sz="2200" b="1" dirty="0" smtClean="0">
                <a:solidFill>
                  <a:schemeClr val="accent2"/>
                </a:solidFill>
              </a:rPr>
              <a:t>TRY...CATCH...FINALLY command</a:t>
            </a:r>
            <a:r>
              <a:rPr lang="en-US" sz="2200" dirty="0" smtClean="0"/>
              <a:t> can be used as a control structure to handle errors, or exceptions, that might occur in our code at run time. </a:t>
            </a:r>
          </a:p>
          <a:p>
            <a:pPr algn="just" eaLnBrk="1" hangingPunct="1">
              <a:lnSpc>
                <a:spcPct val="80000"/>
              </a:lnSpc>
              <a:buFontTx/>
              <a:buNone/>
            </a:pPr>
            <a:endParaRPr lang="en-US" sz="2200" dirty="0" smtClean="0"/>
          </a:p>
          <a:p>
            <a:pPr algn="just" eaLnBrk="1" hangingPunct="1">
              <a:lnSpc>
                <a:spcPct val="80000"/>
              </a:lnSpc>
            </a:pPr>
            <a:r>
              <a:rPr lang="en-US" sz="2200" dirty="0" smtClean="0"/>
              <a:t>The TRY...CATCH...FINALLY structure </a:t>
            </a:r>
            <a:r>
              <a:rPr lang="en-US" sz="2200" b="1" dirty="0" smtClean="0">
                <a:solidFill>
                  <a:schemeClr val="accent2"/>
                </a:solidFill>
              </a:rPr>
              <a:t>begins with the TRY statement</a:t>
            </a:r>
            <a:r>
              <a:rPr lang="en-US" sz="2200" dirty="0" smtClean="0"/>
              <a:t>, which marks the beginning of the TRY block. In the TRY block, we can specify code that might produce errors at run time. </a:t>
            </a:r>
          </a:p>
          <a:p>
            <a:pPr algn="just" eaLnBrk="1" hangingPunct="1">
              <a:lnSpc>
                <a:spcPct val="80000"/>
              </a:lnSpc>
              <a:buFontTx/>
              <a:buNone/>
            </a:pPr>
            <a:endParaRPr lang="en-US" sz="2200" dirty="0" smtClean="0"/>
          </a:p>
          <a:p>
            <a:pPr algn="just" eaLnBrk="1" hangingPunct="1">
              <a:lnSpc>
                <a:spcPct val="80000"/>
              </a:lnSpc>
            </a:pPr>
            <a:r>
              <a:rPr lang="en-US" sz="2200" dirty="0" smtClean="0"/>
              <a:t>If our program completes the TRY block without generating an error, or exception, it </a:t>
            </a:r>
            <a:r>
              <a:rPr lang="en-US" sz="2200" b="1" dirty="0" smtClean="0">
                <a:solidFill>
                  <a:schemeClr val="accent2"/>
                </a:solidFill>
              </a:rPr>
              <a:t>skips the CATCH block</a:t>
            </a:r>
            <a:r>
              <a:rPr lang="en-US" sz="2200" dirty="0" smtClean="0"/>
              <a:t> and searches for the FINALLY block near the end of the structure, if it exists, and runs the corresponding statements. </a:t>
            </a:r>
          </a:p>
          <a:p>
            <a:pPr algn="just" eaLnBrk="1" hangingPunct="1">
              <a:lnSpc>
                <a:spcPct val="80000"/>
              </a:lnSpc>
              <a:buFontTx/>
              <a:buNone/>
            </a:pPr>
            <a:endParaRPr lang="en-US" sz="2200" dirty="0" smtClean="0"/>
          </a:p>
          <a:p>
            <a:pPr algn="just" eaLnBrk="1" hangingPunct="1">
              <a:lnSpc>
                <a:spcPct val="80000"/>
              </a:lnSpc>
            </a:pPr>
            <a:r>
              <a:rPr lang="en-US" sz="2200" dirty="0" smtClean="0"/>
              <a:t>If the </a:t>
            </a:r>
            <a:r>
              <a:rPr lang="en-US" sz="2200" b="1" dirty="0" smtClean="0">
                <a:solidFill>
                  <a:schemeClr val="accent2"/>
                </a:solidFill>
              </a:rPr>
              <a:t>FINALLY block</a:t>
            </a:r>
            <a:r>
              <a:rPr lang="en-US" sz="2200" dirty="0" smtClean="0"/>
              <a:t> does not exist, the program execution continues outside the structure at the first statement following the ENDTRY statement, which marks the end of the TRY...CATCH...FINALLY structure.</a:t>
            </a:r>
          </a:p>
        </p:txBody>
      </p:sp>
      <p:sp>
        <p:nvSpPr>
          <p:cNvPr id="8195" name="Rectangle 4"/>
          <p:cNvSpPr>
            <a:spLocks noChangeArrowheads="1"/>
          </p:cNvSpPr>
          <p:nvPr/>
        </p:nvSpPr>
        <p:spPr bwMode="auto">
          <a:xfrm>
            <a:off x="304800" y="571500"/>
            <a:ext cx="8534400" cy="685800"/>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p>
            <a:pPr>
              <a:spcBef>
                <a:spcPct val="0"/>
              </a:spcBef>
            </a:pPr>
            <a:r>
              <a:rPr lang="en-US" sz="4500" b="1" dirty="0">
                <a:solidFill>
                  <a:schemeClr val="accent1">
                    <a:satMod val="150000"/>
                  </a:schemeClr>
                </a:solidFill>
                <a:latin typeface="+mj-lt"/>
                <a:ea typeface="+mj-ea"/>
                <a:cs typeface="+mj-cs"/>
              </a:rPr>
              <a:t>The Try...Catch...Finally Structure</a:t>
            </a:r>
          </a:p>
        </p:txBody>
      </p:sp>
    </p:spTree>
    <p:extLst>
      <p:ext uri="{BB962C8B-B14F-4D97-AF65-F5344CB8AC3E}">
        <p14:creationId xmlns:p14="http://schemas.microsoft.com/office/powerpoint/2010/main" val="56763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04800" y="838200"/>
            <a:ext cx="8305800" cy="3673475"/>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t>Private Sub</a:t>
            </a:r>
            <a:r>
              <a:rPr lang="en-US" sz="2000"/>
              <a:t> Button1_click (………………) Handles Button1_click</a:t>
            </a:r>
          </a:p>
          <a:p>
            <a:pPr eaLnBrk="1" hangingPunct="1">
              <a:spcBef>
                <a:spcPct val="50000"/>
              </a:spcBef>
            </a:pPr>
            <a:r>
              <a:rPr lang="en-US" sz="2000"/>
              <a:t>	Dim n as Byte</a:t>
            </a:r>
          </a:p>
          <a:p>
            <a:pPr eaLnBrk="1" hangingPunct="1">
              <a:spcBef>
                <a:spcPct val="50000"/>
              </a:spcBef>
            </a:pPr>
            <a:r>
              <a:rPr lang="en-US" sz="2000"/>
              <a:t>	</a:t>
            </a:r>
            <a:r>
              <a:rPr lang="en-US" sz="2000" b="1">
                <a:solidFill>
                  <a:schemeClr val="accent2"/>
                </a:solidFill>
              </a:rPr>
              <a:t>Try</a:t>
            </a:r>
          </a:p>
          <a:p>
            <a:pPr eaLnBrk="1" hangingPunct="1">
              <a:spcBef>
                <a:spcPct val="50000"/>
              </a:spcBef>
            </a:pPr>
            <a:r>
              <a:rPr lang="en-US" sz="2000"/>
              <a:t>		n = text1.text</a:t>
            </a:r>
          </a:p>
          <a:p>
            <a:pPr eaLnBrk="1" hangingPunct="1">
              <a:spcBef>
                <a:spcPct val="50000"/>
              </a:spcBef>
            </a:pPr>
            <a:r>
              <a:rPr lang="en-US" sz="2000"/>
              <a:t>	</a:t>
            </a:r>
            <a:r>
              <a:rPr lang="en-US" sz="2000" b="1">
                <a:solidFill>
                  <a:schemeClr val="accent2"/>
                </a:solidFill>
              </a:rPr>
              <a:t>Catch</a:t>
            </a:r>
          </a:p>
          <a:p>
            <a:pPr eaLnBrk="1" hangingPunct="1">
              <a:spcBef>
                <a:spcPct val="50000"/>
              </a:spcBef>
            </a:pPr>
            <a:r>
              <a:rPr lang="en-US" sz="2000"/>
              <a:t>		Msgbox(“Sorry – Enter a valid value”)</a:t>
            </a:r>
          </a:p>
          <a:p>
            <a:pPr eaLnBrk="1" hangingPunct="1">
              <a:spcBef>
                <a:spcPct val="50000"/>
              </a:spcBef>
            </a:pPr>
            <a:r>
              <a:rPr lang="en-US" sz="2000"/>
              <a:t>	</a:t>
            </a:r>
            <a:r>
              <a:rPr lang="en-US" sz="2000" b="1">
                <a:solidFill>
                  <a:schemeClr val="accent2"/>
                </a:solidFill>
              </a:rPr>
              <a:t>End Try</a:t>
            </a:r>
          </a:p>
          <a:p>
            <a:pPr eaLnBrk="1" hangingPunct="1">
              <a:spcBef>
                <a:spcPct val="50000"/>
              </a:spcBef>
            </a:pPr>
            <a:r>
              <a:rPr lang="en-US" sz="2000" b="1"/>
              <a:t>End Sub</a:t>
            </a:r>
          </a:p>
        </p:txBody>
      </p:sp>
      <p:sp>
        <p:nvSpPr>
          <p:cNvPr id="9219" name="Text Box 5"/>
          <p:cNvSpPr txBox="1">
            <a:spLocks noChangeArrowheads="1"/>
          </p:cNvSpPr>
          <p:nvPr/>
        </p:nvSpPr>
        <p:spPr bwMode="auto">
          <a:xfrm>
            <a:off x="457200" y="5257800"/>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n-US" sz="2400"/>
              <a:t>If any incorrect input is given by the user (e.g. 32767), the error message in a message box is displayed.</a:t>
            </a:r>
          </a:p>
        </p:txBody>
      </p:sp>
    </p:spTree>
    <p:extLst>
      <p:ext uri="{BB962C8B-B14F-4D97-AF65-F5344CB8AC3E}">
        <p14:creationId xmlns:p14="http://schemas.microsoft.com/office/powerpoint/2010/main" val="1530822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p:cNvSpPr txBox="1">
            <a:spLocks noChangeArrowheads="1"/>
          </p:cNvSpPr>
          <p:nvPr/>
        </p:nvSpPr>
        <p:spPr bwMode="auto">
          <a:xfrm>
            <a:off x="304800" y="152400"/>
            <a:ext cx="8534400" cy="3949700"/>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t>Private Sub</a:t>
            </a:r>
            <a:r>
              <a:rPr lang="en-US" sz="2000"/>
              <a:t> Button1_click (………………) Handles Button1_click</a:t>
            </a:r>
          </a:p>
          <a:p>
            <a:pPr eaLnBrk="1" hangingPunct="1">
              <a:spcBef>
                <a:spcPct val="50000"/>
              </a:spcBef>
            </a:pPr>
            <a:r>
              <a:rPr lang="en-US" sz="2000"/>
              <a:t>	</a:t>
            </a:r>
            <a:r>
              <a:rPr lang="en-US" sz="2200"/>
              <a:t>Dim n as Byte</a:t>
            </a:r>
          </a:p>
          <a:p>
            <a:pPr eaLnBrk="1" hangingPunct="1">
              <a:spcBef>
                <a:spcPct val="50000"/>
              </a:spcBef>
            </a:pPr>
            <a:r>
              <a:rPr lang="en-US" sz="2200"/>
              <a:t>	</a:t>
            </a:r>
            <a:r>
              <a:rPr lang="en-US" sz="2200" b="1">
                <a:solidFill>
                  <a:schemeClr val="accent2"/>
                </a:solidFill>
              </a:rPr>
              <a:t>Try</a:t>
            </a:r>
          </a:p>
          <a:p>
            <a:pPr eaLnBrk="1" hangingPunct="1">
              <a:spcBef>
                <a:spcPct val="50000"/>
              </a:spcBef>
            </a:pPr>
            <a:r>
              <a:rPr lang="en-US" sz="2200"/>
              <a:t>		n = text1.text</a:t>
            </a:r>
          </a:p>
          <a:p>
            <a:pPr eaLnBrk="1" hangingPunct="1">
              <a:spcBef>
                <a:spcPct val="50000"/>
              </a:spcBef>
            </a:pPr>
            <a:r>
              <a:rPr lang="en-US" sz="2200"/>
              <a:t>	</a:t>
            </a:r>
            <a:r>
              <a:rPr lang="en-US" sz="2200" b="1">
                <a:solidFill>
                  <a:schemeClr val="accent2"/>
                </a:solidFill>
              </a:rPr>
              <a:t>Catch ex As Exception</a:t>
            </a:r>
          </a:p>
          <a:p>
            <a:pPr eaLnBrk="1" hangingPunct="1">
              <a:spcBef>
                <a:spcPct val="50000"/>
              </a:spcBef>
            </a:pPr>
            <a:r>
              <a:rPr lang="en-US" sz="2200"/>
              <a:t>		Msgbox(ex.Message)</a:t>
            </a:r>
          </a:p>
          <a:p>
            <a:pPr eaLnBrk="1" hangingPunct="1">
              <a:spcBef>
                <a:spcPct val="50000"/>
              </a:spcBef>
            </a:pPr>
            <a:r>
              <a:rPr lang="en-US" sz="2200"/>
              <a:t>	</a:t>
            </a:r>
            <a:r>
              <a:rPr lang="en-US" sz="2200" b="1">
                <a:solidFill>
                  <a:schemeClr val="accent2"/>
                </a:solidFill>
              </a:rPr>
              <a:t>End Try</a:t>
            </a:r>
          </a:p>
          <a:p>
            <a:pPr eaLnBrk="1" hangingPunct="1">
              <a:spcBef>
                <a:spcPct val="50000"/>
              </a:spcBef>
            </a:pPr>
            <a:r>
              <a:rPr lang="en-US" sz="2000" b="1"/>
              <a:t>End Sub</a:t>
            </a:r>
          </a:p>
        </p:txBody>
      </p:sp>
      <p:sp>
        <p:nvSpPr>
          <p:cNvPr id="10243" name="Text Box 6"/>
          <p:cNvSpPr txBox="1">
            <a:spLocks noChangeArrowheads="1"/>
          </p:cNvSpPr>
          <p:nvPr/>
        </p:nvSpPr>
        <p:spPr bwMode="auto">
          <a:xfrm>
            <a:off x="304800" y="4191000"/>
            <a:ext cx="8534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n-US" dirty="0"/>
              <a:t>In this example, the exception generates an </a:t>
            </a:r>
            <a:r>
              <a:rPr lang="en-US" b="1" dirty="0">
                <a:solidFill>
                  <a:schemeClr val="hlink"/>
                </a:solidFill>
              </a:rPr>
              <a:t>instance of the Exception class</a:t>
            </a:r>
            <a:r>
              <a:rPr lang="en-US" dirty="0"/>
              <a:t> and places that instance in a variable ex.</a:t>
            </a:r>
          </a:p>
          <a:p>
            <a:pPr algn="just" eaLnBrk="1" hangingPunct="1">
              <a:spcBef>
                <a:spcPct val="50000"/>
              </a:spcBef>
            </a:pPr>
            <a:r>
              <a:rPr lang="en-US" dirty="0"/>
              <a:t>If any incorrect input is given by the user, the exception message in a message box is displayed.</a:t>
            </a:r>
          </a:p>
          <a:p>
            <a:pPr algn="just" eaLnBrk="1" hangingPunct="1">
              <a:spcBef>
                <a:spcPct val="50000"/>
              </a:spcBef>
            </a:pPr>
            <a:r>
              <a:rPr lang="en-US" dirty="0"/>
              <a:t>For example, if input taken is 32767, the exception message displayed is </a:t>
            </a:r>
            <a:r>
              <a:rPr lang="en-US" b="1" i="1" dirty="0"/>
              <a:t>“Arithmetic operation resulted in an overflow”</a:t>
            </a:r>
          </a:p>
        </p:txBody>
      </p:sp>
    </p:spTree>
    <p:extLst>
      <p:ext uri="{BB962C8B-B14F-4D97-AF65-F5344CB8AC3E}">
        <p14:creationId xmlns:p14="http://schemas.microsoft.com/office/powerpoint/2010/main" val="1518137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41</TotalTime>
  <Words>1071</Words>
  <Application>Microsoft Office PowerPoint</Application>
  <PresentationFormat>On-screen Show (4:3)</PresentationFormat>
  <Paragraphs>147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Error</vt:lpstr>
      <vt:lpstr>Type of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 Shillong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dc:title>
  <dc:creator>polynia</dc:creator>
  <cp:lastModifiedBy>polynia</cp:lastModifiedBy>
  <cp:revision>15</cp:revision>
  <dcterms:created xsi:type="dcterms:W3CDTF">2015-08-13T06:55:04Z</dcterms:created>
  <dcterms:modified xsi:type="dcterms:W3CDTF">2002-01-14T18:49:16Z</dcterms:modified>
</cp:coreProperties>
</file>