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7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press/cc/td/cpress/fund/ith2nd/it2405.htm" TargetMode="External"/><Relationship Id="rId2" Type="http://schemas.openxmlformats.org/officeDocument/2006/relationships/hyperlink" Target="http://www.nptel.ac.in/courses/106105080/pdf/M7L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 Algorithms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Routing </a:t>
            </a:r>
            <a:r>
              <a:rPr lang="en-US" dirty="0" smtClean="0">
                <a:latin typeface="+mj-lt"/>
              </a:rPr>
              <a:t>– </a:t>
            </a:r>
          </a:p>
          <a:p>
            <a:pPr lvl="1"/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act of moving information across an inter-network from a source to a </a:t>
            </a:r>
            <a:r>
              <a:rPr lang="en-US" sz="2200" dirty="0" smtClean="0">
                <a:latin typeface="+mj-lt"/>
              </a:rPr>
              <a:t>destination</a:t>
            </a:r>
          </a:p>
          <a:p>
            <a:pPr lvl="1"/>
            <a:r>
              <a:rPr lang="en-US" sz="2200" dirty="0" smtClean="0">
                <a:latin typeface="+mj-lt"/>
              </a:rPr>
              <a:t>Process </a:t>
            </a:r>
            <a:r>
              <a:rPr lang="en-US" sz="2200" dirty="0">
                <a:latin typeface="+mj-lt"/>
              </a:rPr>
              <a:t>of choosing a path over which to send the </a:t>
            </a:r>
            <a:r>
              <a:rPr lang="en-US" sz="2200" dirty="0" smtClean="0">
                <a:latin typeface="+mj-lt"/>
              </a:rPr>
              <a:t>packets</a:t>
            </a:r>
          </a:p>
          <a:p>
            <a:pPr lvl="1"/>
            <a:r>
              <a:rPr lang="en-US" altLang="en-US" sz="2400" dirty="0"/>
              <a:t>“A </a:t>
            </a:r>
            <a:r>
              <a:rPr lang="en-US" altLang="en-US" sz="2400" i="1" dirty="0"/>
              <a:t>name</a:t>
            </a:r>
            <a:r>
              <a:rPr lang="en-US" altLang="en-US" sz="2400" dirty="0"/>
              <a:t> indicates what we seek.</a:t>
            </a:r>
            <a:br>
              <a:rPr lang="en-US" altLang="en-US" sz="2400" dirty="0"/>
            </a:br>
            <a:r>
              <a:rPr lang="en-US" altLang="en-US" sz="2400" dirty="0"/>
              <a:t>An </a:t>
            </a:r>
            <a:r>
              <a:rPr lang="en-US" altLang="en-US" sz="2400" i="1" dirty="0"/>
              <a:t>address</a:t>
            </a:r>
            <a:r>
              <a:rPr lang="en-US" altLang="en-US" sz="2400" dirty="0"/>
              <a:t> indicates where it is.</a:t>
            </a:r>
            <a:br>
              <a:rPr lang="en-US" altLang="en-US" sz="2400" dirty="0"/>
            </a:br>
            <a:r>
              <a:rPr lang="en-US" altLang="en-US" sz="2400" dirty="0"/>
              <a:t>A </a:t>
            </a:r>
            <a:r>
              <a:rPr lang="en-US" altLang="en-US" sz="2400" i="1" dirty="0"/>
              <a:t>route</a:t>
            </a:r>
            <a:r>
              <a:rPr lang="en-US" altLang="en-US" sz="2400" dirty="0"/>
              <a:t> indicates how we get there.”</a:t>
            </a:r>
            <a:br>
              <a:rPr lang="en-US" altLang="en-US" sz="2400" dirty="0"/>
            </a:br>
            <a:r>
              <a:rPr lang="en-US" altLang="en-US" sz="2400" dirty="0" smtClean="0"/>
              <a:t>			      </a:t>
            </a:r>
            <a:r>
              <a:rPr lang="en-US" altLang="en-US" sz="2400" dirty="0"/>
              <a:t>-- Jon </a:t>
            </a:r>
            <a:r>
              <a:rPr lang="en-US" altLang="en-US" sz="2400" dirty="0" err="1"/>
              <a:t>Postel</a:t>
            </a:r>
            <a:endParaRPr lang="en-US" altLang="en-US" sz="2400" dirty="0"/>
          </a:p>
          <a:p>
            <a:pPr lvl="1"/>
            <a:endParaRPr lang="en-US" sz="22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Routing Algorithm – </a:t>
            </a:r>
          </a:p>
          <a:p>
            <a:pPr lvl="1"/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part of the network layer software responsible for deciding which output line an incoming packet should be transmitted on, i.e. what should be the next intermediate node for the </a:t>
            </a:r>
            <a:r>
              <a:rPr lang="en-US" dirty="0" smtClean="0">
                <a:latin typeface="+mj-lt"/>
              </a:rPr>
              <a:t>packet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7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Desirable Properties of Routing Algorithm (1/2)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Correctness</a:t>
            </a:r>
          </a:p>
          <a:p>
            <a:pPr marL="914400" lvl="1" indent="-514350"/>
            <a:r>
              <a:rPr lang="en-US" dirty="0" smtClean="0">
                <a:latin typeface="+mj-lt"/>
              </a:rPr>
              <a:t>Packets to be delivered correctly/accurately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Simplicity</a:t>
            </a:r>
          </a:p>
          <a:p>
            <a:pPr marL="914400" lvl="1" indent="-514350"/>
            <a:r>
              <a:rPr lang="en-US" dirty="0" smtClean="0">
                <a:latin typeface="+mj-lt"/>
              </a:rPr>
              <a:t>Functionality to be delivered efficiently</a:t>
            </a:r>
          </a:p>
          <a:p>
            <a:pPr marL="914400" lvl="1" indent="-514350"/>
            <a:r>
              <a:rPr lang="en-US" dirty="0" smtClean="0">
                <a:latin typeface="+mj-lt"/>
              </a:rPr>
              <a:t>Low overhead (since limited resources)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Robustness</a:t>
            </a:r>
          </a:p>
          <a:p>
            <a:pPr marL="914400" lvl="1" indent="-514350"/>
            <a:r>
              <a:rPr lang="en-US" dirty="0" smtClean="0">
                <a:latin typeface="+mj-lt"/>
              </a:rPr>
              <a:t>Resistant to failures (</a:t>
            </a:r>
            <a:r>
              <a:rPr lang="en-US" dirty="0" err="1" smtClean="0">
                <a:latin typeface="+mj-lt"/>
              </a:rPr>
              <a:t>hw</a:t>
            </a:r>
            <a:r>
              <a:rPr lang="en-US" dirty="0" smtClean="0">
                <a:latin typeface="+mj-lt"/>
              </a:rPr>
              <a:t>/</a:t>
            </a:r>
            <a:r>
              <a:rPr lang="en-US" dirty="0" err="1" smtClean="0">
                <a:latin typeface="+mj-lt"/>
              </a:rPr>
              <a:t>sw</a:t>
            </a:r>
            <a:r>
              <a:rPr lang="en-US" dirty="0" smtClean="0">
                <a:latin typeface="+mj-lt"/>
              </a:rPr>
              <a:t>) </a:t>
            </a:r>
          </a:p>
          <a:p>
            <a:pPr marL="914400" lvl="1" indent="-514350"/>
            <a:r>
              <a:rPr lang="en-US" dirty="0" smtClean="0">
                <a:latin typeface="+mj-lt"/>
              </a:rPr>
              <a:t>Ability </a:t>
            </a:r>
            <a:r>
              <a:rPr lang="en-US" dirty="0">
                <a:latin typeface="+mj-lt"/>
              </a:rPr>
              <a:t>to cope with changes in the topology </a:t>
            </a:r>
            <a:r>
              <a:rPr lang="en-US" dirty="0" smtClean="0">
                <a:latin typeface="+mj-lt"/>
              </a:rPr>
              <a:t>and traffic </a:t>
            </a:r>
            <a:r>
              <a:rPr lang="en-US" dirty="0">
                <a:latin typeface="+mj-lt"/>
              </a:rPr>
              <a:t>without requiring all jobs in all hosts to be aborted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Stability</a:t>
            </a:r>
          </a:p>
          <a:p>
            <a:pPr marL="914400" lvl="1" indent="-514350"/>
            <a:r>
              <a:rPr lang="en-US" dirty="0" smtClean="0">
                <a:latin typeface="+mj-lt"/>
              </a:rPr>
              <a:t>Converge (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agreement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among all routers on </a:t>
            </a:r>
            <a:r>
              <a:rPr lang="en-US" dirty="0">
                <a:latin typeface="+mj-lt"/>
              </a:rPr>
              <a:t>optimal </a:t>
            </a:r>
            <a:r>
              <a:rPr lang="en-US" dirty="0" smtClean="0">
                <a:latin typeface="+mj-lt"/>
              </a:rPr>
              <a:t>routes. Routers </a:t>
            </a:r>
            <a:r>
              <a:rPr lang="en-US" dirty="0">
                <a:latin typeface="+mj-lt"/>
              </a:rPr>
              <a:t>distribute routing </a:t>
            </a:r>
            <a:r>
              <a:rPr lang="en-US" sz="2700" b="1" dirty="0">
                <a:solidFill>
                  <a:srgbClr val="C00000"/>
                </a:solidFill>
                <a:latin typeface="+mj-lt"/>
              </a:rPr>
              <a:t>update</a:t>
            </a:r>
            <a:r>
              <a:rPr lang="en-US" dirty="0">
                <a:latin typeface="+mj-lt"/>
              </a:rPr>
              <a:t> messages that </a:t>
            </a:r>
            <a:r>
              <a:rPr lang="en-US" sz="2700" b="1" dirty="0">
                <a:solidFill>
                  <a:srgbClr val="C00000"/>
                </a:solidFill>
                <a:latin typeface="+mj-lt"/>
              </a:rPr>
              <a:t>permeate</a:t>
            </a:r>
            <a:r>
              <a:rPr lang="en-US" dirty="0">
                <a:latin typeface="+mj-lt"/>
              </a:rPr>
              <a:t> networks, stimulating </a:t>
            </a:r>
            <a:r>
              <a:rPr lang="en-US" sz="2700" b="1" dirty="0">
                <a:solidFill>
                  <a:srgbClr val="C00000"/>
                </a:solidFill>
                <a:latin typeface="+mj-lt"/>
              </a:rPr>
              <a:t>recalculation</a:t>
            </a:r>
            <a:r>
              <a:rPr lang="en-US" dirty="0">
                <a:latin typeface="+mj-lt"/>
              </a:rPr>
              <a:t> of optimal routes and eventually causing all routers to agree on these routes</a:t>
            </a:r>
            <a:r>
              <a:rPr lang="en-US" dirty="0" smtClean="0">
                <a:latin typeface="+mj-lt"/>
              </a:rPr>
              <a:t>) to equilibrium fast in the face of changing conditions in the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Fairness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Efficiency</a:t>
            </a:r>
            <a:endParaRPr lang="en-US" b="1" dirty="0">
              <a:solidFill>
                <a:srgbClr val="C00000"/>
              </a:solidFill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compromise </a:t>
            </a:r>
            <a:r>
              <a:rPr lang="en-US" dirty="0">
                <a:latin typeface="+mj-lt"/>
              </a:rPr>
              <a:t>between </a:t>
            </a:r>
            <a:r>
              <a:rPr lang="en-US" b="1" u="sng" dirty="0">
                <a:latin typeface="+mj-lt"/>
              </a:rPr>
              <a:t>global</a:t>
            </a:r>
            <a:r>
              <a:rPr lang="en-US" dirty="0">
                <a:latin typeface="+mj-lt"/>
              </a:rPr>
              <a:t> efficiency and fairness to </a:t>
            </a:r>
            <a:r>
              <a:rPr lang="en-US" b="1" u="sng" dirty="0">
                <a:latin typeface="+mj-lt"/>
              </a:rPr>
              <a:t>individual</a:t>
            </a:r>
            <a:r>
              <a:rPr lang="en-US" dirty="0">
                <a:latin typeface="+mj-lt"/>
              </a:rPr>
              <a:t> connections </a:t>
            </a:r>
            <a:r>
              <a:rPr lang="en-US" dirty="0" smtClean="0">
                <a:latin typeface="+mj-lt"/>
              </a:rPr>
              <a:t>is needed</a:t>
            </a:r>
            <a:endParaRPr lang="en-US" dirty="0">
              <a:latin typeface="+mj-lt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209800" y="4800600"/>
            <a:ext cx="228600" cy="533400"/>
          </a:xfrm>
          <a:prstGeom prst="righ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4991" y="495300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Contradictory Goals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3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Desirable Properties of Routing Algorithm </a:t>
            </a:r>
            <a:r>
              <a:rPr lang="en-US" sz="2800" dirty="0" smtClean="0">
                <a:solidFill>
                  <a:srgbClr val="FFFF00"/>
                </a:solidFill>
              </a:rPr>
              <a:t>(2/2) : Fairness </a:t>
            </a:r>
            <a:r>
              <a:rPr lang="en-US" sz="2800" dirty="0" err="1" smtClean="0">
                <a:solidFill>
                  <a:srgbClr val="FFFF00"/>
                </a:solidFill>
              </a:rPr>
              <a:t>vs</a:t>
            </a:r>
            <a:r>
              <a:rPr lang="en-US" sz="2800" dirty="0" smtClean="0">
                <a:solidFill>
                  <a:srgbClr val="FFFF00"/>
                </a:solidFill>
              </a:rPr>
              <a:t> Efficiency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90500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+mj-lt"/>
              </a:rPr>
              <a:t>Suppose that there is </a:t>
            </a:r>
            <a:r>
              <a:rPr lang="en-IN" sz="2000" dirty="0" smtClean="0">
                <a:latin typeface="+mj-lt"/>
              </a:rPr>
              <a:t>enough traffic  between </a:t>
            </a:r>
            <a:r>
              <a:rPr lang="en-IN" sz="2000" i="1" dirty="0">
                <a:latin typeface="+mj-lt"/>
              </a:rPr>
              <a:t>A </a:t>
            </a:r>
            <a:r>
              <a:rPr lang="en-IN" sz="2000" dirty="0">
                <a:latin typeface="+mj-lt"/>
              </a:rPr>
              <a:t>and </a:t>
            </a:r>
            <a:r>
              <a:rPr lang="en-IN" sz="2000" i="1" dirty="0">
                <a:latin typeface="+mj-lt"/>
              </a:rPr>
              <a:t>A</a:t>
            </a:r>
            <a:r>
              <a:rPr lang="en-IN" sz="2000" dirty="0">
                <a:latin typeface="+mj-lt"/>
              </a:rPr>
              <a:t>′, between </a:t>
            </a:r>
            <a:r>
              <a:rPr lang="en-IN" sz="2000" i="1" dirty="0">
                <a:latin typeface="+mj-lt"/>
              </a:rPr>
              <a:t>B </a:t>
            </a:r>
            <a:r>
              <a:rPr lang="en-IN" sz="2000" dirty="0">
                <a:latin typeface="+mj-lt"/>
              </a:rPr>
              <a:t>and </a:t>
            </a:r>
            <a:r>
              <a:rPr lang="en-IN" sz="2000" i="1" dirty="0">
                <a:latin typeface="+mj-lt"/>
              </a:rPr>
              <a:t>B</a:t>
            </a:r>
            <a:r>
              <a:rPr lang="en-IN" sz="2000" dirty="0">
                <a:latin typeface="+mj-lt"/>
              </a:rPr>
              <a:t>′, and between </a:t>
            </a:r>
            <a:r>
              <a:rPr lang="en-IN" sz="2000" i="1" dirty="0">
                <a:latin typeface="+mj-lt"/>
              </a:rPr>
              <a:t>C </a:t>
            </a:r>
            <a:r>
              <a:rPr lang="en-IN" sz="2000" dirty="0">
                <a:latin typeface="+mj-lt"/>
              </a:rPr>
              <a:t>and </a:t>
            </a:r>
            <a:r>
              <a:rPr lang="en-IN" sz="2000" i="1" dirty="0">
                <a:latin typeface="+mj-lt"/>
              </a:rPr>
              <a:t>C</a:t>
            </a:r>
            <a:r>
              <a:rPr lang="en-IN" sz="2000" dirty="0">
                <a:latin typeface="+mj-lt"/>
              </a:rPr>
              <a:t>′ to 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saturate </a:t>
            </a:r>
            <a:r>
              <a:rPr lang="en-IN" sz="2000" dirty="0" smtClean="0">
                <a:latin typeface="+mj-lt"/>
              </a:rPr>
              <a:t>the horizontal </a:t>
            </a:r>
            <a:r>
              <a:rPr lang="en-IN" sz="2000" dirty="0">
                <a:latin typeface="+mj-lt"/>
              </a:rPr>
              <a:t>links. </a:t>
            </a:r>
            <a:endParaRPr lang="en-IN" sz="2000" dirty="0" smtClean="0">
              <a:latin typeface="+mj-lt"/>
            </a:endParaRPr>
          </a:p>
          <a:p>
            <a:pPr lvl="1"/>
            <a:r>
              <a:rPr lang="en-IN" sz="1600" dirty="0" smtClean="0">
                <a:latin typeface="+mj-lt"/>
              </a:rPr>
              <a:t>To </a:t>
            </a:r>
            <a:r>
              <a:rPr lang="en-IN" sz="1600" dirty="0">
                <a:latin typeface="+mj-lt"/>
              </a:rPr>
              <a:t>maximize the total flow, the </a:t>
            </a:r>
            <a:r>
              <a:rPr lang="en-IN" sz="1600" i="1" dirty="0">
                <a:latin typeface="+mj-lt"/>
              </a:rPr>
              <a:t>X </a:t>
            </a:r>
            <a:r>
              <a:rPr lang="en-IN" sz="1600" dirty="0">
                <a:latin typeface="+mj-lt"/>
              </a:rPr>
              <a:t>to </a:t>
            </a:r>
            <a:r>
              <a:rPr lang="en-IN" sz="1600" i="1" dirty="0">
                <a:latin typeface="+mj-lt"/>
              </a:rPr>
              <a:t>X</a:t>
            </a:r>
            <a:r>
              <a:rPr lang="en-IN" sz="1600" dirty="0">
                <a:latin typeface="+mj-lt"/>
              </a:rPr>
              <a:t>′ traffic should be shut </a:t>
            </a:r>
            <a:r>
              <a:rPr lang="en-IN" sz="1600" dirty="0" smtClean="0">
                <a:latin typeface="+mj-lt"/>
              </a:rPr>
              <a:t>off altogether</a:t>
            </a:r>
          </a:p>
          <a:p>
            <a:r>
              <a:rPr lang="en-US" sz="2000" dirty="0" smtClean="0">
                <a:latin typeface="+mj-lt"/>
              </a:rPr>
              <a:t>Here</a:t>
            </a:r>
          </a:p>
          <a:p>
            <a:pPr lvl="1"/>
            <a:r>
              <a:rPr lang="en-US" sz="1600" dirty="0" smtClean="0">
                <a:latin typeface="+mj-lt"/>
              </a:rPr>
              <a:t>Global Efficiency would be High</a:t>
            </a:r>
          </a:p>
          <a:p>
            <a:pPr lvl="1"/>
            <a:r>
              <a:rPr lang="en-US" sz="1600" dirty="0" smtClean="0">
                <a:latin typeface="+mj-lt"/>
              </a:rPr>
              <a:t>Fairness to individual connection Low (</a:t>
            </a:r>
            <a:r>
              <a:rPr lang="en-IN" sz="1600" dirty="0">
                <a:latin typeface="+mj-lt"/>
              </a:rPr>
              <a:t>X </a:t>
            </a:r>
            <a:r>
              <a:rPr lang="en-IN" sz="1600" dirty="0" smtClean="0">
                <a:latin typeface="+mj-lt"/>
              </a:rPr>
              <a:t>- X</a:t>
            </a:r>
            <a:r>
              <a:rPr lang="en-IN" sz="1600" dirty="0">
                <a:latin typeface="+mj-lt"/>
              </a:rPr>
              <a:t>′</a:t>
            </a:r>
            <a:r>
              <a:rPr lang="en-US" sz="1600" dirty="0" smtClean="0">
                <a:latin typeface="+mj-lt"/>
              </a:rPr>
              <a:t>) </a:t>
            </a:r>
            <a:endParaRPr lang="en-IN" sz="16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34608" r="16190" b="22425"/>
          <a:stretch/>
        </p:blipFill>
        <p:spPr bwMode="auto">
          <a:xfrm>
            <a:off x="609600" y="3701143"/>
            <a:ext cx="8128001" cy="281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54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Design Parameters -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While designing a routing algorithm 2 important parameters taken into account: </a:t>
            </a:r>
          </a:p>
          <a:p>
            <a:endParaRPr lang="en-IN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latin typeface="+mj-lt"/>
              </a:rPr>
              <a:t>Performance </a:t>
            </a:r>
            <a:r>
              <a:rPr lang="en-IN" b="1" dirty="0" smtClean="0">
                <a:latin typeface="+mj-lt"/>
              </a:rPr>
              <a:t>Criteria / Metric: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IN" dirty="0" smtClean="0">
                <a:latin typeface="+mj-lt"/>
              </a:rPr>
              <a:t>Number </a:t>
            </a:r>
            <a:r>
              <a:rPr lang="en-IN" dirty="0">
                <a:latin typeface="+mj-lt"/>
              </a:rPr>
              <a:t>of hops, </a:t>
            </a:r>
            <a:r>
              <a:rPr lang="en-IN" dirty="0" smtClean="0">
                <a:latin typeface="+mj-lt"/>
              </a:rPr>
              <a:t>weight, Delay</a:t>
            </a:r>
            <a:r>
              <a:rPr lang="en-IN" dirty="0">
                <a:latin typeface="+mj-lt"/>
              </a:rPr>
              <a:t>, Throughput, </a:t>
            </a:r>
            <a:r>
              <a:rPr lang="en-IN" dirty="0" err="1">
                <a:latin typeface="+mj-lt"/>
              </a:rPr>
              <a:t>etc</a:t>
            </a:r>
            <a:r>
              <a:rPr lang="en-IN" dirty="0">
                <a:latin typeface="+mj-lt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smtClean="0">
                <a:latin typeface="+mj-lt"/>
              </a:rPr>
              <a:t>Decision </a:t>
            </a:r>
            <a:r>
              <a:rPr lang="en-IN" b="1" dirty="0">
                <a:latin typeface="+mj-lt"/>
              </a:rPr>
              <a:t>Time: </a:t>
            </a:r>
            <a:endParaRPr lang="en-IN" b="1" dirty="0" smtClean="0">
              <a:latin typeface="+mj-lt"/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IN" dirty="0" smtClean="0">
                <a:latin typeface="+mj-lt"/>
              </a:rPr>
              <a:t>Per </a:t>
            </a:r>
            <a:r>
              <a:rPr lang="en-IN" dirty="0">
                <a:latin typeface="+mj-lt"/>
              </a:rPr>
              <a:t>packet basis (Datagram) </a:t>
            </a:r>
            <a:endParaRPr lang="en-IN" dirty="0" smtClean="0">
              <a:latin typeface="+mj-lt"/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IN" dirty="0" smtClean="0">
                <a:latin typeface="+mj-lt"/>
              </a:rPr>
              <a:t>Per </a:t>
            </a:r>
            <a:r>
              <a:rPr lang="en-IN" dirty="0">
                <a:latin typeface="+mj-lt"/>
              </a:rPr>
              <a:t>session (Virtual-circuit) 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7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 Types of Routing Algorithms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+mj-lt"/>
              </a:rPr>
              <a:t>Non-Adaptive Routing Algorithms</a:t>
            </a:r>
          </a:p>
          <a:p>
            <a:pPr marL="914400" lvl="1" indent="-514350"/>
            <a:r>
              <a:rPr lang="en-IN" dirty="0" smtClean="0">
                <a:latin typeface="+mj-lt"/>
              </a:rPr>
              <a:t>Do </a:t>
            </a:r>
            <a:r>
              <a:rPr lang="en-IN" dirty="0">
                <a:latin typeface="+mj-lt"/>
              </a:rPr>
              <a:t>not base their routing decisions on </a:t>
            </a:r>
            <a:r>
              <a:rPr lang="en-IN" dirty="0" smtClean="0">
                <a:latin typeface="+mj-lt"/>
              </a:rPr>
              <a:t>any </a:t>
            </a:r>
            <a:r>
              <a:rPr lang="en-IN" dirty="0">
                <a:latin typeface="+mj-lt"/>
              </a:rPr>
              <a:t>estimates of the current topology and </a:t>
            </a:r>
            <a:r>
              <a:rPr lang="en-IN" dirty="0" smtClean="0">
                <a:latin typeface="+mj-lt"/>
              </a:rPr>
              <a:t>traffic</a:t>
            </a:r>
          </a:p>
          <a:p>
            <a:pPr marL="914400" lvl="1" indent="-514350"/>
            <a:r>
              <a:rPr lang="en-US" dirty="0" smtClean="0">
                <a:latin typeface="+mj-lt"/>
              </a:rPr>
              <a:t>Choice of route computed in advance</a:t>
            </a:r>
          </a:p>
          <a:p>
            <a:pPr marL="914400" lvl="1" indent="-514350"/>
            <a:r>
              <a:rPr lang="en-US" dirty="0" err="1" smtClean="0">
                <a:latin typeface="+mj-lt"/>
              </a:rPr>
              <a:t>a.k.a</a:t>
            </a:r>
            <a:r>
              <a:rPr lang="en-US" dirty="0" smtClean="0">
                <a:latin typeface="+mj-lt"/>
              </a:rPr>
              <a:t> Static Routing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+mj-lt"/>
              </a:rPr>
              <a:t>Adaptive Routing Algorithms </a:t>
            </a:r>
          </a:p>
          <a:p>
            <a:pPr marL="914400" lvl="1" indent="-514350"/>
            <a:r>
              <a:rPr lang="en-IN" dirty="0" smtClean="0">
                <a:latin typeface="+mj-lt"/>
              </a:rPr>
              <a:t>Change routing </a:t>
            </a:r>
            <a:r>
              <a:rPr lang="en-IN" dirty="0">
                <a:latin typeface="+mj-lt"/>
              </a:rPr>
              <a:t>decisions to </a:t>
            </a:r>
            <a:r>
              <a:rPr lang="en-IN" dirty="0" smtClean="0">
                <a:latin typeface="+mj-lt"/>
              </a:rPr>
              <a:t>reflect changes </a:t>
            </a:r>
            <a:r>
              <a:rPr lang="en-IN" dirty="0">
                <a:latin typeface="+mj-lt"/>
              </a:rPr>
              <a:t>in the topology, and sometimes changes in the traffic as </a:t>
            </a:r>
            <a:r>
              <a:rPr lang="en-IN" dirty="0" smtClean="0">
                <a:latin typeface="+mj-lt"/>
              </a:rPr>
              <a:t>well</a:t>
            </a:r>
          </a:p>
          <a:p>
            <a:pPr marL="914400" lvl="1" indent="-514350"/>
            <a:r>
              <a:rPr lang="en-US" dirty="0" err="1" smtClean="0">
                <a:latin typeface="+mj-lt"/>
              </a:rPr>
              <a:t>a.k.a</a:t>
            </a:r>
            <a:r>
              <a:rPr lang="en-US" dirty="0" smtClean="0">
                <a:latin typeface="+mj-lt"/>
              </a:rPr>
              <a:t> Dynamic Routing </a:t>
            </a:r>
            <a:endParaRPr lang="en-IN" dirty="0" smtClean="0">
              <a:latin typeface="+mj-lt"/>
            </a:endParaRPr>
          </a:p>
          <a:p>
            <a:pPr marL="914400" lvl="1" indent="-514350"/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4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www.nptel.ac.in/courses/106105080/pdf/M7L1.pdf</a:t>
            </a:r>
            <a:endParaRPr lang="en-US" dirty="0" smtClean="0"/>
          </a:p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www.cisco.com/cpress/cc/td/cpress/fund/ith2nd/it2405.htm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337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Routing Algorithms </vt:lpstr>
      <vt:lpstr>Definition</vt:lpstr>
      <vt:lpstr>Desirable Properties of Routing Algorithm (1/2)</vt:lpstr>
      <vt:lpstr>Desirable Properties of Routing Algorithm (2/2) : Fairness vs Efficiency</vt:lpstr>
      <vt:lpstr>Design Parameters - </vt:lpstr>
      <vt:lpstr> Types of Routing Algorithms </vt:lpstr>
      <vt:lpstr>References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Algoritms </dc:title>
  <dc:creator>amina</dc:creator>
  <cp:lastModifiedBy>amina</cp:lastModifiedBy>
  <cp:revision>38</cp:revision>
  <dcterms:created xsi:type="dcterms:W3CDTF">2006-08-16T00:00:00Z</dcterms:created>
  <dcterms:modified xsi:type="dcterms:W3CDTF">2017-02-23T11:13:04Z</dcterms:modified>
</cp:coreProperties>
</file>