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in Ad Hoc 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6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ROUTE MAINTENANCE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Topology keeps changing </a:t>
            </a:r>
          </a:p>
          <a:p>
            <a:r>
              <a:rPr lang="en-US" sz="2200" dirty="0" smtClean="0"/>
              <a:t>Each node broadcasts </a:t>
            </a:r>
            <a:r>
              <a:rPr lang="en-US" sz="2200" b="1" dirty="0" smtClean="0">
                <a:solidFill>
                  <a:srgbClr val="FF0000"/>
                </a:solidFill>
              </a:rPr>
              <a:t>HELLO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packet to its neighbours </a:t>
            </a:r>
          </a:p>
          <a:p>
            <a:r>
              <a:rPr lang="en-US" sz="2200" dirty="0" smtClean="0"/>
              <a:t>Neighbours respond to it </a:t>
            </a:r>
          </a:p>
          <a:p>
            <a:r>
              <a:rPr lang="en-US" sz="2200" dirty="0" smtClean="0"/>
              <a:t>If a node X </a:t>
            </a:r>
            <a:r>
              <a:rPr lang="en-US" sz="2200" dirty="0" smtClean="0">
                <a:solidFill>
                  <a:srgbClr val="FF0000"/>
                </a:solidFill>
              </a:rPr>
              <a:t>do not respond </a:t>
            </a:r>
            <a:r>
              <a:rPr lang="en-US" sz="2200" dirty="0" smtClean="0"/>
              <a:t>to HELLO packet implies node no longer in the network</a:t>
            </a:r>
          </a:p>
          <a:p>
            <a:pPr lvl="1"/>
            <a:r>
              <a:rPr lang="en-US" sz="2200" dirty="0" smtClean="0"/>
              <a:t>Broadcaster node looks in its table and informs  its active neighbours</a:t>
            </a:r>
          </a:p>
          <a:p>
            <a:pPr lvl="1"/>
            <a:r>
              <a:rPr lang="en-US" sz="2200" dirty="0" smtClean="0"/>
              <a:t>All these nodes will further clear the paths using X </a:t>
            </a:r>
          </a:p>
          <a:p>
            <a:pPr lvl="1"/>
            <a:r>
              <a:rPr lang="en-US" sz="2200" dirty="0" smtClean="0"/>
              <a:t>These active neighbours will in turn inform their active neighbours until node X is cleared from all routing tables </a:t>
            </a:r>
          </a:p>
          <a:p>
            <a:pPr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Active Neighbours = During last </a:t>
            </a:r>
            <a:r>
              <a:rPr lang="en-US" sz="2200" b="1" i="1" dirty="0" smtClean="0">
                <a:solidFill>
                  <a:schemeClr val="accent4">
                    <a:lumMod val="50000"/>
                  </a:schemeClr>
                </a:solidFill>
              </a:rPr>
              <a:t>t </a:t>
            </a: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sec, neighbour nodes that got a packet for sender to destination X </a:t>
            </a:r>
          </a:p>
          <a:p>
            <a:pPr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Source S ------- Destination X</a:t>
            </a:r>
          </a:p>
          <a:p>
            <a:pPr lvl="1">
              <a:buFont typeface="Arial" charset="0"/>
              <a:buChar char="•"/>
            </a:pPr>
            <a:r>
              <a:rPr lang="en-US" sz="2200" b="1" dirty="0" smtClean="0">
                <a:solidFill>
                  <a:schemeClr val="accent4">
                    <a:lumMod val="50000"/>
                  </a:schemeClr>
                </a:solidFill>
              </a:rPr>
              <a:t>Active neighbours of S : all nodes that helped to get packet to reach X</a:t>
            </a:r>
          </a:p>
        </p:txBody>
      </p:sp>
    </p:spTree>
    <p:extLst>
      <p:ext uri="{BB962C8B-B14F-4D97-AF65-F5344CB8AC3E}">
        <p14:creationId xmlns:p14="http://schemas.microsoft.com/office/powerpoint/2010/main" val="15337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752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2362200" y="2286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14600" y="23622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</a:t>
            </a:r>
            <a:endParaRPr lang="en-IN" sz="2400" b="1" dirty="0"/>
          </a:p>
        </p:txBody>
      </p:sp>
      <p:sp>
        <p:nvSpPr>
          <p:cNvPr id="8" name="Oval 7"/>
          <p:cNvSpPr/>
          <p:nvPr/>
        </p:nvSpPr>
        <p:spPr>
          <a:xfrm>
            <a:off x="1600200" y="3276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752600" y="33528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endParaRPr lang="en-IN" sz="2400" b="1" dirty="0"/>
          </a:p>
        </p:txBody>
      </p:sp>
      <p:sp>
        <p:nvSpPr>
          <p:cNvPr id="10" name="Oval 9"/>
          <p:cNvSpPr/>
          <p:nvPr/>
        </p:nvSpPr>
        <p:spPr>
          <a:xfrm>
            <a:off x="914400" y="41148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66800" y="4191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endParaRPr lang="en-IN" sz="2400" b="1" dirty="0"/>
          </a:p>
        </p:txBody>
      </p:sp>
      <p:sp>
        <p:nvSpPr>
          <p:cNvPr id="12" name="Oval 11"/>
          <p:cNvSpPr/>
          <p:nvPr/>
        </p:nvSpPr>
        <p:spPr>
          <a:xfrm>
            <a:off x="4495800" y="29718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648200" y="3048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4267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724400" y="43434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endParaRPr lang="en-IN" sz="2400" b="1" dirty="0"/>
          </a:p>
        </p:txBody>
      </p:sp>
      <p:sp>
        <p:nvSpPr>
          <p:cNvPr id="16" name="Oval 15"/>
          <p:cNvSpPr/>
          <p:nvPr/>
        </p:nvSpPr>
        <p:spPr>
          <a:xfrm>
            <a:off x="2819400" y="44958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971800" y="45720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8" name="Oval 17"/>
          <p:cNvSpPr/>
          <p:nvPr/>
        </p:nvSpPr>
        <p:spPr>
          <a:xfrm>
            <a:off x="1981200" y="5791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133600" y="58674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</a:t>
            </a:r>
            <a:endParaRPr lang="en-IN" sz="2400" b="1" dirty="0"/>
          </a:p>
        </p:txBody>
      </p:sp>
      <p:sp>
        <p:nvSpPr>
          <p:cNvPr id="20" name="Oval 19"/>
          <p:cNvSpPr/>
          <p:nvPr/>
        </p:nvSpPr>
        <p:spPr>
          <a:xfrm>
            <a:off x="4419600" y="5943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572000" y="60198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  <a:endParaRPr lang="en-IN" sz="2400" b="1" dirty="0"/>
          </a:p>
        </p:txBody>
      </p:sp>
      <p:cxnSp>
        <p:nvCxnSpPr>
          <p:cNvPr id="23" name="Straight Connector 22"/>
          <p:cNvCxnSpPr>
            <a:stCxn id="4" idx="6"/>
            <a:endCxn id="6" idx="1"/>
          </p:cNvCxnSpPr>
          <p:nvPr/>
        </p:nvCxnSpPr>
        <p:spPr>
          <a:xfrm>
            <a:off x="1600200" y="2057400"/>
            <a:ext cx="8624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1293280" y="2375274"/>
            <a:ext cx="407353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0" idx="0"/>
          </p:cNvCxnSpPr>
          <p:nvPr/>
        </p:nvCxnSpPr>
        <p:spPr>
          <a:xfrm flipH="1">
            <a:off x="1257300" y="3796926"/>
            <a:ext cx="4433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8" idx="0"/>
          </p:cNvCxnSpPr>
          <p:nvPr/>
        </p:nvCxnSpPr>
        <p:spPr>
          <a:xfrm flipH="1">
            <a:off x="1943100" y="2806326"/>
            <a:ext cx="519533" cy="470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1"/>
          </p:cNvCxnSpPr>
          <p:nvPr/>
        </p:nvCxnSpPr>
        <p:spPr>
          <a:xfrm>
            <a:off x="3048000" y="2595220"/>
            <a:ext cx="1548233" cy="465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1"/>
            <a:endCxn id="8" idx="5"/>
          </p:cNvCxnSpPr>
          <p:nvPr/>
        </p:nvCxnSpPr>
        <p:spPr>
          <a:xfrm flipH="1" flipV="1">
            <a:off x="2185567" y="3796926"/>
            <a:ext cx="734266" cy="788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914900" y="3583632"/>
            <a:ext cx="114300" cy="683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1"/>
            <a:endCxn id="10" idx="5"/>
          </p:cNvCxnSpPr>
          <p:nvPr/>
        </p:nvCxnSpPr>
        <p:spPr>
          <a:xfrm flipH="1" flipV="1">
            <a:off x="1499767" y="4635126"/>
            <a:ext cx="581866" cy="1245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18" idx="6"/>
          </p:cNvCxnSpPr>
          <p:nvPr/>
        </p:nvCxnSpPr>
        <p:spPr>
          <a:xfrm flipH="1" flipV="1">
            <a:off x="2667000" y="60960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7"/>
          </p:cNvCxnSpPr>
          <p:nvPr/>
        </p:nvCxnSpPr>
        <p:spPr>
          <a:xfrm flipH="1">
            <a:off x="2566567" y="5105400"/>
            <a:ext cx="481433" cy="775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</p:cNvCxnSpPr>
          <p:nvPr/>
        </p:nvCxnSpPr>
        <p:spPr>
          <a:xfrm flipH="1">
            <a:off x="3505201" y="4572000"/>
            <a:ext cx="1066799" cy="273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96000" y="259522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D’ s routing table</a:t>
            </a:r>
            <a:endParaRPr lang="en-IN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09123"/>
              </p:ext>
            </p:extLst>
          </p:nvPr>
        </p:nvGraphicFramePr>
        <p:xfrm>
          <a:off x="6248400" y="3048000"/>
          <a:ext cx="1600200" cy="36074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914400"/>
              </a:tblGrid>
              <a:tr h="37091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Dest</a:t>
                      </a:r>
                      <a:r>
                        <a:rPr lang="en-US" b="1" dirty="0" smtClean="0"/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 Hop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905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2362200" y="24384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14600" y="25146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</a:t>
            </a:r>
            <a:endParaRPr lang="en-IN" sz="2400" b="1" dirty="0"/>
          </a:p>
        </p:txBody>
      </p:sp>
      <p:sp>
        <p:nvSpPr>
          <p:cNvPr id="8" name="Oval 7"/>
          <p:cNvSpPr/>
          <p:nvPr/>
        </p:nvSpPr>
        <p:spPr>
          <a:xfrm>
            <a:off x="1600200" y="3429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752600" y="35052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endParaRPr lang="en-IN" sz="2400" b="1" dirty="0"/>
          </a:p>
        </p:txBody>
      </p:sp>
      <p:sp>
        <p:nvSpPr>
          <p:cNvPr id="10" name="Oval 9"/>
          <p:cNvSpPr/>
          <p:nvPr/>
        </p:nvSpPr>
        <p:spPr>
          <a:xfrm>
            <a:off x="914400" y="4267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66800" y="4343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endParaRPr lang="en-IN" sz="2400" b="1" dirty="0"/>
          </a:p>
        </p:txBody>
      </p:sp>
      <p:sp>
        <p:nvSpPr>
          <p:cNvPr id="12" name="Oval 11"/>
          <p:cNvSpPr/>
          <p:nvPr/>
        </p:nvSpPr>
        <p:spPr>
          <a:xfrm>
            <a:off x="4495800" y="3124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648200" y="32004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4419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724400" y="44958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endParaRPr lang="en-IN" sz="2400" b="1" dirty="0"/>
          </a:p>
        </p:txBody>
      </p:sp>
      <p:sp>
        <p:nvSpPr>
          <p:cNvPr id="16" name="Oval 15"/>
          <p:cNvSpPr/>
          <p:nvPr/>
        </p:nvSpPr>
        <p:spPr>
          <a:xfrm>
            <a:off x="2819400" y="4648200"/>
            <a:ext cx="685800" cy="609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971800" y="47244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endParaRPr lang="en-IN" sz="2400" b="1" dirty="0"/>
          </a:p>
        </p:txBody>
      </p:sp>
      <p:sp>
        <p:nvSpPr>
          <p:cNvPr id="18" name="Oval 17"/>
          <p:cNvSpPr/>
          <p:nvPr/>
        </p:nvSpPr>
        <p:spPr>
          <a:xfrm>
            <a:off x="1981200" y="5943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133600" y="60198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</a:t>
            </a:r>
            <a:endParaRPr lang="en-IN" sz="2400" b="1" dirty="0"/>
          </a:p>
        </p:txBody>
      </p:sp>
      <p:sp>
        <p:nvSpPr>
          <p:cNvPr id="20" name="Oval 19"/>
          <p:cNvSpPr/>
          <p:nvPr/>
        </p:nvSpPr>
        <p:spPr>
          <a:xfrm>
            <a:off x="4419600" y="6096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572000" y="61722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  <a:endParaRPr lang="en-IN" sz="2400" b="1" dirty="0"/>
          </a:p>
        </p:txBody>
      </p:sp>
      <p:cxnSp>
        <p:nvCxnSpPr>
          <p:cNvPr id="23" name="Straight Connector 22"/>
          <p:cNvCxnSpPr>
            <a:stCxn id="4" idx="6"/>
            <a:endCxn id="6" idx="1"/>
          </p:cNvCxnSpPr>
          <p:nvPr/>
        </p:nvCxnSpPr>
        <p:spPr>
          <a:xfrm>
            <a:off x="1600200" y="2209800"/>
            <a:ext cx="8624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1293280" y="2527674"/>
            <a:ext cx="407353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0" idx="0"/>
          </p:cNvCxnSpPr>
          <p:nvPr/>
        </p:nvCxnSpPr>
        <p:spPr>
          <a:xfrm flipH="1">
            <a:off x="1257300" y="3949326"/>
            <a:ext cx="4433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8" idx="0"/>
          </p:cNvCxnSpPr>
          <p:nvPr/>
        </p:nvCxnSpPr>
        <p:spPr>
          <a:xfrm flipH="1">
            <a:off x="1943100" y="2958726"/>
            <a:ext cx="519533" cy="470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1"/>
          </p:cNvCxnSpPr>
          <p:nvPr/>
        </p:nvCxnSpPr>
        <p:spPr>
          <a:xfrm>
            <a:off x="3048000" y="2747620"/>
            <a:ext cx="1548233" cy="465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1"/>
            <a:endCxn id="8" idx="5"/>
          </p:cNvCxnSpPr>
          <p:nvPr/>
        </p:nvCxnSpPr>
        <p:spPr>
          <a:xfrm flipH="1" flipV="1">
            <a:off x="2185567" y="3949326"/>
            <a:ext cx="734266" cy="7881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914900" y="3736032"/>
            <a:ext cx="114300" cy="683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1"/>
            <a:endCxn id="10" idx="5"/>
          </p:cNvCxnSpPr>
          <p:nvPr/>
        </p:nvCxnSpPr>
        <p:spPr>
          <a:xfrm flipH="1" flipV="1">
            <a:off x="1499767" y="4787526"/>
            <a:ext cx="581866" cy="1245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18" idx="6"/>
          </p:cNvCxnSpPr>
          <p:nvPr/>
        </p:nvCxnSpPr>
        <p:spPr>
          <a:xfrm flipH="1" flipV="1">
            <a:off x="2667000" y="6248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7"/>
          </p:cNvCxnSpPr>
          <p:nvPr/>
        </p:nvCxnSpPr>
        <p:spPr>
          <a:xfrm flipH="1">
            <a:off x="2566567" y="5257800"/>
            <a:ext cx="481433" cy="775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</p:cNvCxnSpPr>
          <p:nvPr/>
        </p:nvCxnSpPr>
        <p:spPr>
          <a:xfrm flipH="1">
            <a:off x="3505201" y="4724400"/>
            <a:ext cx="1066799" cy="273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096000" y="274762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D’ s routing table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685800"/>
            <a:ext cx="222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to I  -- not available </a:t>
            </a:r>
            <a:endParaRPr lang="en-IN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07234"/>
              </p:ext>
            </p:extLst>
          </p:nvPr>
        </p:nvGraphicFramePr>
        <p:xfrm>
          <a:off x="6248400" y="3204864"/>
          <a:ext cx="1600200" cy="36074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914400"/>
              </a:tblGrid>
              <a:tr h="37091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Dest</a:t>
                      </a:r>
                      <a:r>
                        <a:rPr lang="en-US" b="1" dirty="0" smtClean="0"/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 Hop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905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066800" y="19812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2362200" y="24384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14600" y="25146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B</a:t>
            </a:r>
            <a:endParaRPr lang="en-IN" sz="2400" b="1" dirty="0"/>
          </a:p>
        </p:txBody>
      </p:sp>
      <p:sp>
        <p:nvSpPr>
          <p:cNvPr id="8" name="Oval 7"/>
          <p:cNvSpPr/>
          <p:nvPr/>
        </p:nvSpPr>
        <p:spPr>
          <a:xfrm>
            <a:off x="1600200" y="3429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752600" y="35052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endParaRPr lang="en-IN" sz="2400" b="1" dirty="0"/>
          </a:p>
        </p:txBody>
      </p:sp>
      <p:sp>
        <p:nvSpPr>
          <p:cNvPr id="10" name="Oval 9"/>
          <p:cNvSpPr/>
          <p:nvPr/>
        </p:nvSpPr>
        <p:spPr>
          <a:xfrm>
            <a:off x="914400" y="4267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66800" y="4343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endParaRPr lang="en-IN" sz="2400" b="1" dirty="0"/>
          </a:p>
        </p:txBody>
      </p:sp>
      <p:sp>
        <p:nvSpPr>
          <p:cNvPr id="12" name="Oval 11"/>
          <p:cNvSpPr/>
          <p:nvPr/>
        </p:nvSpPr>
        <p:spPr>
          <a:xfrm>
            <a:off x="4495800" y="31242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648200" y="32004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  <a:endParaRPr lang="en-IN" sz="24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4419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724400" y="449580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</a:t>
            </a:r>
            <a:endParaRPr lang="en-IN" sz="2400" b="1" dirty="0"/>
          </a:p>
        </p:txBody>
      </p:sp>
      <p:sp>
        <p:nvSpPr>
          <p:cNvPr id="18" name="Oval 17"/>
          <p:cNvSpPr/>
          <p:nvPr/>
        </p:nvSpPr>
        <p:spPr>
          <a:xfrm>
            <a:off x="1981200" y="59436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133600" y="60198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</a:t>
            </a:r>
            <a:endParaRPr lang="en-IN" sz="2400" b="1" dirty="0"/>
          </a:p>
        </p:txBody>
      </p:sp>
      <p:sp>
        <p:nvSpPr>
          <p:cNvPr id="20" name="Oval 19"/>
          <p:cNvSpPr/>
          <p:nvPr/>
        </p:nvSpPr>
        <p:spPr>
          <a:xfrm>
            <a:off x="4419600" y="6096000"/>
            <a:ext cx="6858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572000" y="6172200"/>
            <a:ext cx="26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</a:t>
            </a:r>
            <a:endParaRPr lang="en-IN" sz="2400" b="1" dirty="0"/>
          </a:p>
        </p:txBody>
      </p:sp>
      <p:cxnSp>
        <p:nvCxnSpPr>
          <p:cNvPr id="23" name="Straight Connector 22"/>
          <p:cNvCxnSpPr>
            <a:stCxn id="4" idx="6"/>
            <a:endCxn id="6" idx="1"/>
          </p:cNvCxnSpPr>
          <p:nvPr/>
        </p:nvCxnSpPr>
        <p:spPr>
          <a:xfrm>
            <a:off x="1600200" y="2209800"/>
            <a:ext cx="8624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8" idx="1"/>
          </p:cNvCxnSpPr>
          <p:nvPr/>
        </p:nvCxnSpPr>
        <p:spPr>
          <a:xfrm>
            <a:off x="1293280" y="2527674"/>
            <a:ext cx="407353" cy="990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0" idx="0"/>
          </p:cNvCxnSpPr>
          <p:nvPr/>
        </p:nvCxnSpPr>
        <p:spPr>
          <a:xfrm flipH="1">
            <a:off x="1257300" y="3949326"/>
            <a:ext cx="443333" cy="3178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  <a:endCxn id="8" idx="0"/>
          </p:cNvCxnSpPr>
          <p:nvPr/>
        </p:nvCxnSpPr>
        <p:spPr>
          <a:xfrm flipH="1">
            <a:off x="1943100" y="2958726"/>
            <a:ext cx="519533" cy="4702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1"/>
          </p:cNvCxnSpPr>
          <p:nvPr/>
        </p:nvCxnSpPr>
        <p:spPr>
          <a:xfrm>
            <a:off x="3048000" y="2747620"/>
            <a:ext cx="1548233" cy="4658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914900" y="3736032"/>
            <a:ext cx="114300" cy="6835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8" idx="1"/>
            <a:endCxn id="10" idx="5"/>
          </p:cNvCxnSpPr>
          <p:nvPr/>
        </p:nvCxnSpPr>
        <p:spPr>
          <a:xfrm flipH="1" flipV="1">
            <a:off x="1499767" y="4787526"/>
            <a:ext cx="581866" cy="1245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2"/>
            <a:endCxn id="18" idx="6"/>
          </p:cNvCxnSpPr>
          <p:nvPr/>
        </p:nvCxnSpPr>
        <p:spPr>
          <a:xfrm flipH="1" flipV="1">
            <a:off x="2667000" y="6248400"/>
            <a:ext cx="1752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81600"/>
              </p:ext>
            </p:extLst>
          </p:nvPr>
        </p:nvGraphicFramePr>
        <p:xfrm>
          <a:off x="6248400" y="3204864"/>
          <a:ext cx="1600200" cy="36074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800"/>
                <a:gridCol w="914400"/>
              </a:tblGrid>
              <a:tr h="37091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Dest</a:t>
                      </a:r>
                      <a:r>
                        <a:rPr lang="en-US" b="1" dirty="0" smtClean="0"/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Next Hop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IN" b="1" dirty="0"/>
                    </a:p>
                  </a:txBody>
                  <a:tcPr/>
                </a:tc>
              </a:tr>
              <a:tr h="37091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096000" y="2747620"/>
            <a:ext cx="18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D’ s routing table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685800"/>
            <a:ext cx="263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to I  -- not available</a:t>
            </a:r>
          </a:p>
          <a:p>
            <a:r>
              <a:rPr lang="en-US" dirty="0" smtClean="0"/>
              <a:t>I’ s active neighbours A, B </a:t>
            </a:r>
          </a:p>
          <a:p>
            <a:r>
              <a:rPr lang="en-US" dirty="0" smtClean="0"/>
              <a:t>D sees E,G,I uses G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2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network which is built spontaneously as devices connect</a:t>
            </a:r>
          </a:p>
          <a:p>
            <a:r>
              <a:rPr lang="en-US" dirty="0" smtClean="0"/>
              <a:t>Does not rely on </a:t>
            </a:r>
            <a:r>
              <a:rPr lang="en-US" b="1" dirty="0" smtClean="0"/>
              <a:t>base station </a:t>
            </a:r>
            <a:r>
              <a:rPr lang="en-US" dirty="0" smtClean="0"/>
              <a:t>to coordinate flow of messages to each node. Nodes forward packets to and fro from each other </a:t>
            </a:r>
          </a:p>
          <a:p>
            <a:r>
              <a:rPr lang="en-US" dirty="0" smtClean="0"/>
              <a:t>Here, node is mobile. Unlike in Mobile Hosts only hosts are mobile 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8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Network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fixed topology</a:t>
            </a:r>
          </a:p>
          <a:p>
            <a:r>
              <a:rPr lang="en-US" dirty="0" smtClean="0"/>
              <a:t>No fixed neighbour </a:t>
            </a:r>
          </a:p>
          <a:p>
            <a:r>
              <a:rPr lang="en-US" dirty="0" smtClean="0"/>
              <a:t>No known neighbour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Topology changes all the time </a:t>
            </a:r>
            <a:r>
              <a:rPr lang="en-US" dirty="0" smtClean="0">
                <a:sym typeface="Wingdings" panose="05000000000000000000" pitchFamily="2" charset="2"/>
              </a:rPr>
              <a:t> validity of paths changes spontaneously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1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routing algorithms in Ad Hoc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</a:t>
            </a:r>
          </a:p>
          <a:p>
            <a:pPr lvl="1"/>
            <a:r>
              <a:rPr lang="en-US" dirty="0" smtClean="0"/>
              <a:t>Periodically </a:t>
            </a:r>
          </a:p>
          <a:p>
            <a:r>
              <a:rPr lang="en-US" dirty="0" smtClean="0"/>
              <a:t>Reactive </a:t>
            </a:r>
          </a:p>
          <a:p>
            <a:pPr lvl="1"/>
            <a:r>
              <a:rPr lang="en-US" dirty="0" smtClean="0"/>
              <a:t>Only when needed </a:t>
            </a:r>
          </a:p>
          <a:p>
            <a:r>
              <a:rPr lang="en-US" dirty="0" smtClean="0"/>
              <a:t>Hybrid </a:t>
            </a:r>
          </a:p>
          <a:p>
            <a:pPr lvl="1"/>
            <a:r>
              <a:rPr lang="en-US" dirty="0" smtClean="0"/>
              <a:t>Combination 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4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AODV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199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Adhoc</a:t>
            </a:r>
            <a:r>
              <a:rPr lang="en-US" dirty="0" smtClean="0"/>
              <a:t> On Demand Distance Vector</a:t>
            </a:r>
          </a:p>
          <a:p>
            <a:r>
              <a:rPr lang="en-US" dirty="0" smtClean="0"/>
              <a:t>Find a path from source to destination only when needed and maintains it for as long as it needs </a:t>
            </a:r>
          </a:p>
          <a:p>
            <a:r>
              <a:rPr lang="en-US" dirty="0" smtClean="0"/>
              <a:t>Advantage </a:t>
            </a:r>
          </a:p>
          <a:p>
            <a:pPr lvl="1"/>
            <a:r>
              <a:rPr lang="en-US" dirty="0" smtClean="0"/>
              <a:t>Accounts to limited bandwidth and low battery life </a:t>
            </a:r>
          </a:p>
          <a:p>
            <a:pPr lvl="1"/>
            <a:r>
              <a:rPr lang="en-US" dirty="0" smtClean="0"/>
              <a:t>Low overhead </a:t>
            </a:r>
          </a:p>
          <a:p>
            <a:r>
              <a:rPr lang="en-US" dirty="0" smtClean="0"/>
              <a:t>Disadvantage</a:t>
            </a:r>
          </a:p>
          <a:p>
            <a:pPr lvl="1"/>
            <a:r>
              <a:rPr lang="en-US" dirty="0" smtClean="0"/>
              <a:t>Large delay from the moment route needed  to the moment route is acquired 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4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AODV – 2 major tasks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ROUTE DISCOVERY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ROUTE MAINTENANCE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87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AODV - Example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28600" y="28194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7200" y="2895600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</a:t>
            </a:r>
            <a:endParaRPr lang="en-IN" sz="4000" dirty="0"/>
          </a:p>
        </p:txBody>
      </p:sp>
      <p:sp>
        <p:nvSpPr>
          <p:cNvPr id="6" name="Oval 5"/>
          <p:cNvSpPr/>
          <p:nvPr/>
        </p:nvSpPr>
        <p:spPr>
          <a:xfrm>
            <a:off x="2667000" y="28194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895600" y="289560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  <a:endParaRPr lang="en-IN" sz="4000" dirty="0"/>
          </a:p>
        </p:txBody>
      </p:sp>
      <p:sp>
        <p:nvSpPr>
          <p:cNvPr id="8" name="Oval 7"/>
          <p:cNvSpPr/>
          <p:nvPr/>
        </p:nvSpPr>
        <p:spPr>
          <a:xfrm>
            <a:off x="4724400" y="15240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953000" y="1600200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IN" sz="4000" dirty="0"/>
          </a:p>
        </p:txBody>
      </p:sp>
      <p:sp>
        <p:nvSpPr>
          <p:cNvPr id="10" name="Oval 9"/>
          <p:cNvSpPr/>
          <p:nvPr/>
        </p:nvSpPr>
        <p:spPr>
          <a:xfrm>
            <a:off x="4724400" y="39624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953000" y="403860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endParaRPr lang="en-IN" sz="4000" dirty="0"/>
          </a:p>
        </p:txBody>
      </p:sp>
      <p:sp>
        <p:nvSpPr>
          <p:cNvPr id="12" name="Oval 11"/>
          <p:cNvSpPr/>
          <p:nvPr/>
        </p:nvSpPr>
        <p:spPr>
          <a:xfrm>
            <a:off x="7543800" y="4038600"/>
            <a:ext cx="9144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</a:t>
            </a:r>
            <a:endParaRPr lang="en-IN" sz="4000" dirty="0"/>
          </a:p>
        </p:txBody>
      </p:sp>
      <p:cxnSp>
        <p:nvCxnSpPr>
          <p:cNvPr id="15" name="Straight Connector 14"/>
          <p:cNvCxnSpPr>
            <a:stCxn id="4" idx="6"/>
            <a:endCxn id="6" idx="2"/>
          </p:cNvCxnSpPr>
          <p:nvPr/>
        </p:nvCxnSpPr>
        <p:spPr>
          <a:xfrm>
            <a:off x="1143000" y="3238500"/>
            <a:ext cx="152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2"/>
          </p:cNvCxnSpPr>
          <p:nvPr/>
        </p:nvCxnSpPr>
        <p:spPr>
          <a:xfrm flipV="1">
            <a:off x="3376822" y="1943100"/>
            <a:ext cx="1347578" cy="952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</p:cNvCxnSpPr>
          <p:nvPr/>
        </p:nvCxnSpPr>
        <p:spPr>
          <a:xfrm>
            <a:off x="3447489" y="3534848"/>
            <a:ext cx="1276911" cy="6561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38800" y="4445310"/>
            <a:ext cx="1905000" cy="234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76604"/>
              </p:ext>
            </p:extLst>
          </p:nvPr>
        </p:nvGraphicFramePr>
        <p:xfrm>
          <a:off x="228600" y="3886200"/>
          <a:ext cx="8331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36840"/>
              </p:ext>
            </p:extLst>
          </p:nvPr>
        </p:nvGraphicFramePr>
        <p:xfrm>
          <a:off x="2748280" y="3886200"/>
          <a:ext cx="8331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46354"/>
              </p:ext>
            </p:extLst>
          </p:nvPr>
        </p:nvGraphicFramePr>
        <p:xfrm>
          <a:off x="5943600" y="1600200"/>
          <a:ext cx="8331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29474"/>
              </p:ext>
            </p:extLst>
          </p:nvPr>
        </p:nvGraphicFramePr>
        <p:xfrm>
          <a:off x="5715000" y="4724400"/>
          <a:ext cx="8331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85572"/>
              </p:ext>
            </p:extLst>
          </p:nvPr>
        </p:nvGraphicFramePr>
        <p:xfrm>
          <a:off x="7625080" y="5029200"/>
          <a:ext cx="833120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72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0" y="1219200"/>
            <a:ext cx="51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destination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92D050"/>
                </a:solidFill>
              </a:rPr>
              <a:t>next hop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destination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seq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no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B0F0"/>
                </a:solidFill>
              </a:rPr>
              <a:t>lifetime</a:t>
            </a:r>
            <a:r>
              <a:rPr lang="en-US" b="1" dirty="0" smtClean="0"/>
              <a:t>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880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AODV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Objective</a:t>
            </a:r>
            <a:r>
              <a:rPr lang="en-US" sz="2200" dirty="0" smtClean="0"/>
              <a:t> – find the path from Source(S) to Destination(D) </a:t>
            </a:r>
          </a:p>
          <a:p>
            <a:pPr marL="0" indent="0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-</a:t>
            </a:r>
          </a:p>
          <a:p>
            <a:pPr marL="358775" lvl="1" indent="-342900">
              <a:buFont typeface="+mj-lt"/>
              <a:buAutoNum type="arabicParenR"/>
            </a:pPr>
            <a:r>
              <a:rPr lang="en-US" sz="2200" dirty="0" smtClean="0"/>
              <a:t>S looks in its table for an entry to D </a:t>
            </a:r>
          </a:p>
          <a:p>
            <a:pPr marL="358775" lvl="1" indent="-358775">
              <a:buFont typeface="+mj-lt"/>
              <a:buAutoNum type="arabicParenR"/>
            </a:pPr>
            <a:r>
              <a:rPr lang="en-US" sz="2200" dirty="0" smtClean="0"/>
              <a:t>Check for entry </a:t>
            </a:r>
          </a:p>
          <a:p>
            <a:pPr marL="823913" lvl="2" indent="-285750">
              <a:buFontTx/>
              <a:buChar char="-"/>
            </a:pPr>
            <a:r>
              <a:rPr lang="en-US" sz="2000" dirty="0" smtClean="0"/>
              <a:t>(a) If gets an entry send packet </a:t>
            </a:r>
            <a:endParaRPr lang="en-US" sz="1800" dirty="0" smtClean="0"/>
          </a:p>
          <a:p>
            <a:pPr marL="881063" lvl="2" indent="-342900">
              <a:buFontTx/>
              <a:buChar char="-"/>
            </a:pPr>
            <a:r>
              <a:rPr lang="en-US" sz="2200" dirty="0" smtClean="0"/>
              <a:t>(b) Else </a:t>
            </a:r>
            <a:r>
              <a:rPr lang="en-US" sz="2200" b="1" dirty="0" smtClean="0"/>
              <a:t>ROUTE DISCOVERY </a:t>
            </a:r>
            <a:r>
              <a:rPr lang="en-US" sz="2200" dirty="0" smtClean="0"/>
              <a:t>process starts </a:t>
            </a:r>
          </a:p>
        </p:txBody>
      </p:sp>
    </p:spTree>
    <p:extLst>
      <p:ext uri="{BB962C8B-B14F-4D97-AF65-F5344CB8AC3E}">
        <p14:creationId xmlns:p14="http://schemas.microsoft.com/office/powerpoint/2010/main" val="24422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ROUTE DISCOVERY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943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 creates </a:t>
            </a:r>
            <a:r>
              <a:rPr lang="en-US" b="1" dirty="0" smtClean="0"/>
              <a:t>ROUTEREQUEST packet </a:t>
            </a:r>
            <a:r>
              <a:rPr lang="en-US" dirty="0" smtClean="0"/>
              <a:t>and </a:t>
            </a:r>
            <a:r>
              <a:rPr lang="en-US" b="1" dirty="0" smtClean="0"/>
              <a:t>broadcasts</a:t>
            </a:r>
            <a:r>
              <a:rPr lang="en-US" dirty="0" smtClean="0"/>
              <a:t> it to its neighbour A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looks in its </a:t>
            </a:r>
            <a:r>
              <a:rPr lang="en-US" b="1" dirty="0" smtClean="0"/>
              <a:t>local history table </a:t>
            </a:r>
            <a:r>
              <a:rPr lang="en-US" dirty="0" smtClean="0"/>
              <a:t>to see if request has already been seen and processed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 smtClean="0"/>
              <a:t>If duplicate</a:t>
            </a:r>
            <a:r>
              <a:rPr lang="en-US" dirty="0" smtClean="0"/>
              <a:t> – reject request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 smtClean="0"/>
              <a:t>Else</a:t>
            </a:r>
            <a:r>
              <a:rPr lang="en-US" dirty="0" smtClean="0"/>
              <a:t> – enter req. in this table </a:t>
            </a:r>
          </a:p>
          <a:p>
            <a:pPr marL="571500" indent="-571500">
              <a:buFont typeface="+mj-lt"/>
              <a:buAutoNum type="alphaLcParenR"/>
            </a:pPr>
            <a:r>
              <a:rPr lang="en-US" dirty="0" smtClean="0"/>
              <a:t>A looks in its </a:t>
            </a:r>
            <a:r>
              <a:rPr lang="en-US" b="1" dirty="0" smtClean="0"/>
              <a:t>route table </a:t>
            </a:r>
            <a:r>
              <a:rPr lang="en-US" dirty="0" smtClean="0"/>
              <a:t>for path to D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b="1" dirty="0" smtClean="0"/>
              <a:t>No path </a:t>
            </a:r>
            <a:r>
              <a:rPr lang="en-US" dirty="0" smtClean="0"/>
              <a:t>to D, so </a:t>
            </a:r>
            <a:r>
              <a:rPr lang="en-US" b="1" dirty="0" smtClean="0"/>
              <a:t>rebroadcasts</a:t>
            </a:r>
            <a:r>
              <a:rPr lang="en-US" dirty="0" smtClean="0"/>
              <a:t>  to its neighbours B and C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Store in </a:t>
            </a:r>
            <a:r>
              <a:rPr lang="en-US" b="1" dirty="0" smtClean="0"/>
              <a:t>reverse route table</a:t>
            </a:r>
            <a:r>
              <a:rPr lang="en-US" dirty="0" smtClean="0"/>
              <a:t> </a:t>
            </a:r>
          </a:p>
          <a:p>
            <a:pPr marL="571500" indent="-571500">
              <a:buFont typeface="+mj-lt"/>
              <a:buAutoNum type="alphaLcParenR"/>
            </a:pPr>
            <a:r>
              <a:rPr lang="en-US" dirty="0" smtClean="0"/>
              <a:t>C on receiving the broadcast has </a:t>
            </a:r>
            <a:r>
              <a:rPr lang="en-US" b="1" dirty="0" smtClean="0"/>
              <a:t>2 options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C </a:t>
            </a:r>
            <a:r>
              <a:rPr lang="en-US" b="1" dirty="0" smtClean="0"/>
              <a:t>sends</a:t>
            </a:r>
            <a:r>
              <a:rPr lang="en-US" dirty="0" smtClean="0"/>
              <a:t> REPLY to D about the path, or,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C </a:t>
            </a:r>
            <a:r>
              <a:rPr lang="en-US" b="1" dirty="0" smtClean="0"/>
              <a:t>broadcasts</a:t>
            </a:r>
            <a:r>
              <a:rPr lang="en-US" dirty="0" smtClean="0"/>
              <a:t> to D and </a:t>
            </a:r>
            <a:r>
              <a:rPr lang="en-US" b="1" dirty="0" smtClean="0"/>
              <a:t>D sends REPLY </a:t>
            </a:r>
          </a:p>
          <a:p>
            <a:pPr marL="571500" indent="-571500">
              <a:buFont typeface="+mj-lt"/>
              <a:buAutoNum type="alphaLcParenR"/>
            </a:pPr>
            <a:r>
              <a:rPr lang="en-US" dirty="0" smtClean="0"/>
              <a:t>D creates </a:t>
            </a:r>
            <a:r>
              <a:rPr lang="en-US" b="1" dirty="0" smtClean="0"/>
              <a:t>ROUTEREPLY packet</a:t>
            </a:r>
            <a:r>
              <a:rPr lang="en-US" dirty="0" smtClean="0"/>
              <a:t> and </a:t>
            </a:r>
            <a:r>
              <a:rPr lang="en-US" b="1" dirty="0" smtClean="0"/>
              <a:t>unicasts</a:t>
            </a:r>
            <a:r>
              <a:rPr lang="en-US" dirty="0" smtClean="0"/>
              <a:t> to S </a:t>
            </a:r>
          </a:p>
          <a:p>
            <a:pPr marL="971550" lvl="1" indent="-571500"/>
            <a:r>
              <a:rPr lang="en-US" dirty="0" smtClean="0"/>
              <a:t>Intermediate path nodes inspects ROUTEREPLY and makes entry in their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44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575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Routing in Ad Hoc Networks</vt:lpstr>
      <vt:lpstr>Ad Hoc Network</vt:lpstr>
      <vt:lpstr>Ad Hoc Network </vt:lpstr>
      <vt:lpstr>Types of routing algorithms in Ad Hoc network</vt:lpstr>
      <vt:lpstr>AODV</vt:lpstr>
      <vt:lpstr>AODV – 2 major tasks </vt:lpstr>
      <vt:lpstr>AODV - Example </vt:lpstr>
      <vt:lpstr>AODV </vt:lpstr>
      <vt:lpstr>ROUTE DISCOVERY </vt:lpstr>
      <vt:lpstr>ROUTE MAINTENANCE 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63</cp:revision>
  <dcterms:created xsi:type="dcterms:W3CDTF">2006-08-16T00:00:00Z</dcterms:created>
  <dcterms:modified xsi:type="dcterms:W3CDTF">2017-03-08T03:56:53Z</dcterms:modified>
</cp:coreProperties>
</file>