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4660"/>
  </p:normalViewPr>
  <p:slideViewPr>
    <p:cSldViewPr>
      <p:cViewPr varScale="1">
        <p:scale>
          <a:sx n="62" d="100"/>
          <a:sy n="6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50000"/>
              </a:schemeClr>
            </a:gs>
            <a:gs pos="39999">
              <a:schemeClr val="accent1">
                <a:lumMod val="75000"/>
              </a:schemeClr>
            </a:gs>
            <a:gs pos="70000">
              <a:schemeClr val="bg2">
                <a:lumMod val="50000"/>
              </a:schemeClr>
            </a:gs>
            <a:gs pos="100000">
              <a:schemeClr val="accent2">
                <a:lumMod val="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Internet Transport Protocol - UDP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161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372168"/>
            <a:ext cx="7620000" cy="1143000"/>
          </a:xfrm>
        </p:spPr>
        <p:txBody>
          <a:bodyPr/>
          <a:lstStyle/>
          <a:p>
            <a:r>
              <a:rPr lang="en-US" dirty="0" smtClean="0"/>
              <a:t>Where does RTP belong 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RTP is a transport protocol implemented in Application Layer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5594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Function of RTP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Multiplex several real time data streams onto single stream of UDP data units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050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RTP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Does not perform/have the following – </a:t>
            </a:r>
          </a:p>
          <a:p>
            <a:r>
              <a:rPr lang="en-US" dirty="0" smtClean="0"/>
              <a:t>Flow control </a:t>
            </a:r>
          </a:p>
          <a:p>
            <a:r>
              <a:rPr lang="en-US" dirty="0" smtClean="0"/>
              <a:t>Error control </a:t>
            </a:r>
          </a:p>
          <a:p>
            <a:r>
              <a:rPr lang="en-US" dirty="0" smtClean="0"/>
              <a:t>Mechanisms to request retransmissions</a:t>
            </a:r>
          </a:p>
          <a:p>
            <a:r>
              <a:rPr lang="en-US" dirty="0" smtClean="0"/>
              <a:t>Acknowledgements 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8454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RTP Header 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50" t="28140" r="7375" b="19535"/>
          <a:stretch/>
        </p:blipFill>
        <p:spPr bwMode="auto">
          <a:xfrm>
            <a:off x="1219200" y="533400"/>
            <a:ext cx="6629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538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681" y="5257800"/>
            <a:ext cx="6512511" cy="1143000"/>
          </a:xfrm>
        </p:spPr>
        <p:txBody>
          <a:bodyPr/>
          <a:lstStyle/>
          <a:p>
            <a:r>
              <a:rPr lang="en-US" dirty="0" smtClean="0"/>
              <a:t>Fields of RTP Header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5" t="30465" r="11750" b="5117"/>
          <a:stretch/>
        </p:blipFill>
        <p:spPr bwMode="auto">
          <a:xfrm>
            <a:off x="72074" y="457200"/>
            <a:ext cx="8995726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412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User Datagram Protocol</a:t>
            </a:r>
          </a:p>
          <a:p>
            <a:r>
              <a:rPr lang="en-US" dirty="0" smtClean="0"/>
              <a:t>Connection less </a:t>
            </a:r>
          </a:p>
          <a:p>
            <a:r>
              <a:rPr lang="en-US" dirty="0" smtClean="0"/>
              <a:t>Unreliable </a:t>
            </a:r>
          </a:p>
          <a:p>
            <a:r>
              <a:rPr lang="en-US" dirty="0" smtClean="0"/>
              <a:t>No flow control</a:t>
            </a:r>
          </a:p>
          <a:p>
            <a:r>
              <a:rPr lang="en-US" dirty="0" smtClean="0"/>
              <a:t>No error control</a:t>
            </a:r>
          </a:p>
          <a:p>
            <a:r>
              <a:rPr lang="en-US" dirty="0" smtClean="0"/>
              <a:t>No congestion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6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5410200"/>
            <a:ext cx="6512511" cy="1143000"/>
          </a:xfrm>
        </p:spPr>
        <p:txBody>
          <a:bodyPr/>
          <a:lstStyle/>
          <a:p>
            <a:pPr algn="ctr"/>
            <a:r>
              <a:rPr lang="en-US" dirty="0" smtClean="0"/>
              <a:t>UDP header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799" y="1828800"/>
            <a:ext cx="7548563" cy="3474720"/>
          </a:xfrm>
        </p:spPr>
        <p:txBody>
          <a:bodyPr/>
          <a:lstStyle/>
          <a:p>
            <a:r>
              <a:rPr lang="en-US" dirty="0" smtClean="0"/>
              <a:t>Source Port </a:t>
            </a:r>
          </a:p>
          <a:p>
            <a:r>
              <a:rPr lang="en-US" dirty="0" smtClean="0"/>
              <a:t>Destination Port</a:t>
            </a:r>
          </a:p>
          <a:p>
            <a:r>
              <a:rPr lang="en-US" dirty="0" smtClean="0"/>
              <a:t>UDP Length </a:t>
            </a:r>
          </a:p>
          <a:p>
            <a:pPr lvl="1"/>
            <a:r>
              <a:rPr lang="en-US" dirty="0" smtClean="0"/>
              <a:t>Length of the datagram (header size + payload size)</a:t>
            </a:r>
          </a:p>
          <a:p>
            <a:r>
              <a:rPr lang="en-US" dirty="0" smtClean="0"/>
              <a:t>UDP Checksum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5" t="27696" r="9766" b="49057"/>
          <a:stretch/>
        </p:blipFill>
        <p:spPr bwMode="auto">
          <a:xfrm>
            <a:off x="685800" y="76200"/>
            <a:ext cx="7929563" cy="164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594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Remote Procedure Call - RPC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32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372168"/>
            <a:ext cx="8381999" cy="1143000"/>
          </a:xfrm>
        </p:spPr>
        <p:txBody>
          <a:bodyPr/>
          <a:lstStyle/>
          <a:p>
            <a:r>
              <a:rPr lang="en-US" dirty="0" smtClean="0"/>
              <a:t>Steps in making a remote procedure call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52" t="31738" r="14804" b="21563"/>
          <a:stretch/>
        </p:blipFill>
        <p:spPr bwMode="auto">
          <a:xfrm>
            <a:off x="1219200" y="228600"/>
            <a:ext cx="6686551" cy="330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3733800"/>
            <a:ext cx="8624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idea behind RPC is to make a remote procedure call look as much as possible</a:t>
            </a:r>
          </a:p>
          <a:p>
            <a:r>
              <a:rPr lang="en-US" dirty="0"/>
              <a:t>like a local one</a:t>
            </a:r>
          </a:p>
        </p:txBody>
      </p:sp>
    </p:spTree>
    <p:extLst>
      <p:ext uri="{BB962C8B-B14F-4D97-AF65-F5344CB8AC3E}">
        <p14:creationId xmlns:p14="http://schemas.microsoft.com/office/powerpoint/2010/main" val="293597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731520"/>
            <a:ext cx="8458200" cy="2621280"/>
          </a:xfrm>
        </p:spPr>
        <p:txBody>
          <a:bodyPr/>
          <a:lstStyle/>
          <a:p>
            <a:r>
              <a:rPr lang="en-US" dirty="0" smtClean="0"/>
              <a:t>Client program </a:t>
            </a:r>
            <a:r>
              <a:rPr lang="en-US" dirty="0"/>
              <a:t>must be bound with a small library procedure, called the </a:t>
            </a:r>
            <a:r>
              <a:rPr lang="en-US" b="1" dirty="0"/>
              <a:t>client </a:t>
            </a:r>
            <a:r>
              <a:rPr lang="en-US" b="1" dirty="0" smtClean="0"/>
              <a:t>stub. It </a:t>
            </a:r>
            <a:r>
              <a:rPr lang="en-US" dirty="0"/>
              <a:t>represents the server procedure in the client’s address </a:t>
            </a:r>
            <a:r>
              <a:rPr lang="en-US" dirty="0" smtClean="0"/>
              <a:t>space</a:t>
            </a:r>
          </a:p>
          <a:p>
            <a:r>
              <a:rPr lang="en-US" dirty="0" smtClean="0"/>
              <a:t>Server is </a:t>
            </a:r>
            <a:r>
              <a:rPr lang="en-US" dirty="0"/>
              <a:t>bound with a procedure called the </a:t>
            </a:r>
            <a:r>
              <a:rPr lang="en-US" b="1" dirty="0"/>
              <a:t>server </a:t>
            </a:r>
            <a:r>
              <a:rPr lang="en-US" b="1" dirty="0" smtClean="0"/>
              <a:t>stub</a:t>
            </a:r>
          </a:p>
          <a:p>
            <a:r>
              <a:rPr lang="en-US" dirty="0"/>
              <a:t>These procedures hide the </a:t>
            </a:r>
            <a:r>
              <a:rPr lang="en-US" dirty="0" smtClean="0"/>
              <a:t>fact that </a:t>
            </a:r>
            <a:r>
              <a:rPr lang="en-US" dirty="0"/>
              <a:t>the procedure call from the client to the server is not local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3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5562600"/>
            <a:ext cx="6512511" cy="1143000"/>
          </a:xfrm>
        </p:spPr>
        <p:txBody>
          <a:bodyPr/>
          <a:lstStyle/>
          <a:p>
            <a:r>
              <a:rPr lang="en-US" dirty="0" smtClean="0"/>
              <a:t>Steps in 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731520"/>
            <a:ext cx="8229600" cy="445008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STEP 1 </a:t>
            </a:r>
            <a:r>
              <a:rPr lang="en-US" dirty="0" smtClean="0"/>
              <a:t>– client calling </a:t>
            </a:r>
            <a:r>
              <a:rPr lang="en-US" dirty="0"/>
              <a:t>the client </a:t>
            </a:r>
            <a:r>
              <a:rPr lang="en-US" dirty="0" smtClean="0"/>
              <a:t>stub. Parameters pushed </a:t>
            </a:r>
            <a:r>
              <a:rPr lang="en-US" dirty="0"/>
              <a:t>onto the stack in the normal </a:t>
            </a:r>
            <a:r>
              <a:rPr lang="en-US" dirty="0" smtClean="0"/>
              <a:t>way</a:t>
            </a:r>
          </a:p>
          <a:p>
            <a:r>
              <a:rPr lang="en-US" b="1" dirty="0">
                <a:solidFill>
                  <a:schemeClr val="tx1"/>
                </a:solidFill>
              </a:rPr>
              <a:t>STEP 2</a:t>
            </a:r>
            <a:r>
              <a:rPr lang="en-US" dirty="0" smtClean="0"/>
              <a:t> - client </a:t>
            </a:r>
            <a:r>
              <a:rPr lang="en-US" dirty="0"/>
              <a:t>stub packing the </a:t>
            </a:r>
            <a:r>
              <a:rPr lang="en-US" dirty="0" smtClean="0"/>
              <a:t>parameters (</a:t>
            </a:r>
            <a:r>
              <a:rPr lang="en-US" b="1" i="1" dirty="0" smtClean="0">
                <a:solidFill>
                  <a:schemeClr val="tx1"/>
                </a:solidFill>
              </a:rPr>
              <a:t>marshaling</a:t>
            </a:r>
            <a:r>
              <a:rPr lang="en-US" dirty="0" smtClean="0"/>
              <a:t>) into </a:t>
            </a:r>
            <a:r>
              <a:rPr lang="en-US" dirty="0"/>
              <a:t>a message and making a system call to send the </a:t>
            </a:r>
            <a:r>
              <a:rPr lang="en-US" dirty="0" smtClean="0"/>
              <a:t>message</a:t>
            </a:r>
          </a:p>
          <a:p>
            <a:r>
              <a:rPr lang="en-US" b="1" dirty="0">
                <a:solidFill>
                  <a:schemeClr val="tx1"/>
                </a:solidFill>
              </a:rPr>
              <a:t>STEP 3 </a:t>
            </a:r>
            <a:r>
              <a:rPr lang="en-US" dirty="0" smtClean="0"/>
              <a:t>- </a:t>
            </a:r>
            <a:r>
              <a:rPr lang="en-US" dirty="0"/>
              <a:t>operating system sending </a:t>
            </a:r>
            <a:r>
              <a:rPr lang="en-US" dirty="0" smtClean="0"/>
              <a:t>the message </a:t>
            </a:r>
            <a:r>
              <a:rPr lang="en-US" dirty="0"/>
              <a:t>from the client machine to the server </a:t>
            </a:r>
            <a:r>
              <a:rPr lang="en-US" dirty="0" smtClean="0"/>
              <a:t>machine</a:t>
            </a:r>
          </a:p>
          <a:p>
            <a:r>
              <a:rPr lang="en-US" b="1" dirty="0">
                <a:solidFill>
                  <a:schemeClr val="tx1"/>
                </a:solidFill>
              </a:rPr>
              <a:t>STEP 4 </a:t>
            </a:r>
            <a:r>
              <a:rPr lang="en-US" dirty="0" smtClean="0"/>
              <a:t>– operating system </a:t>
            </a:r>
            <a:r>
              <a:rPr lang="en-US" dirty="0"/>
              <a:t>passing the incoming packet to the server </a:t>
            </a:r>
            <a:r>
              <a:rPr lang="en-US" dirty="0" smtClean="0"/>
              <a:t>stub</a:t>
            </a:r>
          </a:p>
          <a:p>
            <a:r>
              <a:rPr lang="en-US" b="1" dirty="0">
                <a:solidFill>
                  <a:schemeClr val="tx1"/>
                </a:solidFill>
              </a:rPr>
              <a:t>STEP 5 </a:t>
            </a:r>
            <a:r>
              <a:rPr lang="en-US" dirty="0" smtClean="0"/>
              <a:t>– server stub </a:t>
            </a:r>
            <a:r>
              <a:rPr lang="en-US" dirty="0"/>
              <a:t>calling the server procedure with the </a:t>
            </a:r>
            <a:r>
              <a:rPr lang="en-US" i="1" dirty="0" err="1">
                <a:solidFill>
                  <a:schemeClr val="tx1"/>
                </a:solidFill>
              </a:rPr>
              <a:t>unmarshaled</a:t>
            </a:r>
            <a:r>
              <a:rPr lang="en-US" dirty="0"/>
              <a:t> </a:t>
            </a:r>
            <a:r>
              <a:rPr lang="en-US" dirty="0" smtClean="0"/>
              <a:t>parameters</a:t>
            </a:r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The reply traces the same path in the other direction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4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Real Time Transport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Area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Real time multimedia applications – </a:t>
            </a:r>
          </a:p>
          <a:p>
            <a:pPr lvl="1"/>
            <a:r>
              <a:rPr lang="en-US" dirty="0" smtClean="0"/>
              <a:t>Internet radio</a:t>
            </a:r>
          </a:p>
          <a:p>
            <a:pPr lvl="1"/>
            <a:r>
              <a:rPr lang="en-US" dirty="0" smtClean="0"/>
              <a:t>Internet telephony </a:t>
            </a:r>
          </a:p>
          <a:p>
            <a:pPr lvl="1"/>
            <a:r>
              <a:rPr lang="en-US" dirty="0" smtClean="0"/>
              <a:t>Music –on-demand </a:t>
            </a:r>
          </a:p>
          <a:p>
            <a:pPr lvl="1"/>
            <a:r>
              <a:rPr lang="en-US" dirty="0" smtClean="0"/>
              <a:t>Video –on-demand </a:t>
            </a:r>
          </a:p>
          <a:p>
            <a:pPr lvl="1"/>
            <a:r>
              <a:rPr lang="en-US" dirty="0" smtClean="0"/>
              <a:t>Videoconferencing 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9132977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22</TotalTime>
  <Words>301</Words>
  <Application>Microsoft Office PowerPoint</Application>
  <PresentationFormat>On-screen Show (4:3)</PresentationFormat>
  <Paragraphs>51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Slipstream</vt:lpstr>
      <vt:lpstr>Internet Transport Protocol - UDP</vt:lpstr>
      <vt:lpstr>UDP</vt:lpstr>
      <vt:lpstr>UDP header fields</vt:lpstr>
      <vt:lpstr>Remote Procedure Call - RPC</vt:lpstr>
      <vt:lpstr>Steps in making a remote procedure call</vt:lpstr>
      <vt:lpstr>RPC</vt:lpstr>
      <vt:lpstr>Steps in RPC</vt:lpstr>
      <vt:lpstr>Real Time Transport Protocol</vt:lpstr>
      <vt:lpstr>Application Area </vt:lpstr>
      <vt:lpstr>Where does RTP belong ? </vt:lpstr>
      <vt:lpstr>Basic Function of RTP </vt:lpstr>
      <vt:lpstr>RTP </vt:lpstr>
      <vt:lpstr>RTP Header </vt:lpstr>
      <vt:lpstr>Fields of RTP Header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Transport Protocol - UDP</dc:title>
  <dc:creator/>
  <cp:lastModifiedBy>amina</cp:lastModifiedBy>
  <cp:revision>19</cp:revision>
  <dcterms:created xsi:type="dcterms:W3CDTF">2006-08-16T00:00:00Z</dcterms:created>
  <dcterms:modified xsi:type="dcterms:W3CDTF">2017-06-30T05:16:36Z</dcterms:modified>
</cp:coreProperties>
</file>