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8" r:id="rId3"/>
    <p:sldId id="257" r:id="rId4"/>
    <p:sldId id="265" r:id="rId5"/>
    <p:sldId id="289" r:id="rId6"/>
    <p:sldId id="281" r:id="rId7"/>
    <p:sldId id="280" r:id="rId8"/>
    <p:sldId id="260" r:id="rId9"/>
    <p:sldId id="258" r:id="rId10"/>
    <p:sldId id="294" r:id="rId11"/>
    <p:sldId id="295" r:id="rId12"/>
    <p:sldId id="296" r:id="rId13"/>
    <p:sldId id="266" r:id="rId14"/>
    <p:sldId id="267" r:id="rId15"/>
    <p:sldId id="283" r:id="rId16"/>
    <p:sldId id="284" r:id="rId17"/>
    <p:sldId id="285" r:id="rId18"/>
    <p:sldId id="287" r:id="rId19"/>
    <p:sldId id="277" r:id="rId20"/>
    <p:sldId id="268" r:id="rId21"/>
    <p:sldId id="269" r:id="rId22"/>
    <p:sldId id="270" r:id="rId23"/>
    <p:sldId id="271" r:id="rId24"/>
    <p:sldId id="272" r:id="rId25"/>
    <p:sldId id="273" r:id="rId26"/>
    <p:sldId id="274" r:id="rId27"/>
    <p:sldId id="275" r:id="rId28"/>
    <p:sldId id="286" r:id="rId29"/>
    <p:sldId id="297" r:id="rId30"/>
    <p:sldId id="298" r:id="rId31"/>
    <p:sldId id="29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D532CDF-1231-4F94-B945-CDA3691788B5}"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D2AAFAB-3A8A-43C7-80E8-F46462C9A659}"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32CDF-1231-4F94-B945-CDA3691788B5}"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AFAB-3A8A-43C7-80E8-F46462C9A6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32CDF-1231-4F94-B945-CDA3691788B5}"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AFAB-3A8A-43C7-80E8-F46462C9A6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532CDF-1231-4F94-B945-CDA3691788B5}"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AFAB-3A8A-43C7-80E8-F46462C9A6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D532CDF-1231-4F94-B945-CDA3691788B5}" type="datetimeFigureOut">
              <a:rPr lang="en-US" smtClean="0"/>
              <a:t>6/14/2017</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AAFAB-3A8A-43C7-80E8-F46462C9A659}"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532CDF-1231-4F94-B945-CDA3691788B5}"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AAFAB-3A8A-43C7-80E8-F46462C9A6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532CDF-1231-4F94-B945-CDA3691788B5}" type="datetimeFigureOut">
              <a:rPr lang="en-US" smtClean="0"/>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AAFAB-3A8A-43C7-80E8-F46462C9A6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532CDF-1231-4F94-B945-CDA3691788B5}" type="datetimeFigureOut">
              <a:rPr lang="en-US" smtClean="0"/>
              <a:t>6/14/2017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2AAFAB-3A8A-43C7-80E8-F46462C9A6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D532CDF-1231-4F94-B945-CDA3691788B5}" type="datetimeFigureOut">
              <a:rPr lang="en-US" smtClean="0"/>
              <a:t>6/14/2017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2AAFAB-3A8A-43C7-80E8-F46462C9A6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532CDF-1231-4F94-B945-CDA3691788B5}"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AAFAB-3A8A-43C7-80E8-F46462C9A659}"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D532CDF-1231-4F94-B945-CDA3691788B5}" type="datetimeFigureOut">
              <a:rPr lang="en-US" smtClean="0"/>
              <a:t>6/14/2017</a:t>
            </a:fld>
            <a:endParaRPr lang="en-US"/>
          </a:p>
        </p:txBody>
      </p:sp>
      <p:sp>
        <p:nvSpPr>
          <p:cNvPr id="7" name="Slide Number Placeholder 6"/>
          <p:cNvSpPr>
            <a:spLocks noGrp="1"/>
          </p:cNvSpPr>
          <p:nvPr>
            <p:ph type="sldNum" sz="quarter" idx="12"/>
          </p:nvPr>
        </p:nvSpPr>
        <p:spPr/>
        <p:txBody>
          <a:bodyPr/>
          <a:lstStyle/>
          <a:p>
            <a:fld id="{3D2AAFAB-3A8A-43C7-80E8-F46462C9A659}"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D532CDF-1231-4F94-B945-CDA3691788B5}" type="datetimeFigureOut">
              <a:rPr lang="en-US" smtClean="0"/>
              <a:t>6/14/2017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D2AAFAB-3A8A-43C7-80E8-F46462C9A659}"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ngr.smu.edu/~mhd/dmbook/part2.pp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438400"/>
          </a:xfrm>
        </p:spPr>
        <p:txBody>
          <a:bodyPr/>
          <a:lstStyle/>
          <a:p>
            <a:r>
              <a:rPr lang="en-US" dirty="0" smtClean="0"/>
              <a:t>By </a:t>
            </a:r>
          </a:p>
          <a:p>
            <a:r>
              <a:rPr lang="en-US" dirty="0" err="1" smtClean="0"/>
              <a:t>Ginalford</a:t>
            </a:r>
            <a:r>
              <a:rPr lang="en-US" dirty="0" smtClean="0"/>
              <a:t> </a:t>
            </a:r>
            <a:r>
              <a:rPr lang="en-US" dirty="0" err="1" smtClean="0"/>
              <a:t>Marwein</a:t>
            </a:r>
            <a:endParaRPr lang="en-US" dirty="0" smtClean="0"/>
          </a:p>
          <a:p>
            <a:r>
              <a:rPr lang="en-US" dirty="0" smtClean="0"/>
              <a:t>Roll No-06</a:t>
            </a:r>
          </a:p>
          <a:p>
            <a:r>
              <a:rPr lang="en-US" dirty="0" smtClean="0"/>
              <a:t>MCA 4</a:t>
            </a:r>
            <a:r>
              <a:rPr lang="en-US" baseline="30000" dirty="0" smtClean="0"/>
              <a:t>th</a:t>
            </a:r>
            <a:r>
              <a:rPr lang="en-US" dirty="0" smtClean="0"/>
              <a:t> Semester</a:t>
            </a:r>
          </a:p>
          <a:p>
            <a:endParaRPr lang="en-US" dirty="0" smtClean="0"/>
          </a:p>
        </p:txBody>
      </p:sp>
      <p:sp>
        <p:nvSpPr>
          <p:cNvPr id="2" name="Title 1"/>
          <p:cNvSpPr>
            <a:spLocks noGrp="1"/>
          </p:cNvSpPr>
          <p:nvPr>
            <p:ph type="ctrTitle"/>
          </p:nvPr>
        </p:nvSpPr>
        <p:spPr/>
        <p:txBody>
          <a:bodyPr/>
          <a:lstStyle/>
          <a:p>
            <a:r>
              <a:rPr lang="en-US" dirty="0" smtClean="0"/>
              <a:t>Data </a:t>
            </a:r>
            <a:r>
              <a:rPr lang="en-US" dirty="0" err="1" smtClean="0"/>
              <a:t>Mining:CLUSTERING</a:t>
            </a:r>
            <a:endParaRPr lang="en-US" dirty="0"/>
          </a:p>
        </p:txBody>
      </p:sp>
    </p:spTree>
    <p:extLst>
      <p:ext uri="{BB962C8B-B14F-4D97-AF65-F5344CB8AC3E}">
        <p14:creationId xmlns:p14="http://schemas.microsoft.com/office/powerpoint/2010/main" val="42769968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Similarity Measure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76400"/>
            <a:ext cx="7162800" cy="4800600"/>
          </a:xfrm>
        </p:spPr>
      </p:pic>
    </p:spTree>
    <p:extLst>
      <p:ext uri="{BB962C8B-B14F-4D97-AF65-F5344CB8AC3E}">
        <p14:creationId xmlns:p14="http://schemas.microsoft.com/office/powerpoint/2010/main" val="2604497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33400"/>
                <a:ext cx="8229600" cy="6324600"/>
              </a:xfrm>
            </p:spPr>
            <p:txBody>
              <a:bodyPr>
                <a:normAutofit/>
              </a:bodyPr>
              <a:lstStyle/>
              <a:p>
                <a:r>
                  <a:rPr lang="en-US" sz="1800" dirty="0" smtClean="0"/>
                  <a:t>An important facet of clustering is the similarity function that is used</a:t>
                </a:r>
              </a:p>
              <a:p>
                <a:r>
                  <a:rPr lang="en-US" sz="1800" dirty="0"/>
                  <a:t>When the data is numeric, a similarity function based on distance is typically used</a:t>
                </a:r>
                <a:r>
                  <a:rPr lang="en-US" sz="1800" dirty="0" smtClean="0"/>
                  <a:t>.</a:t>
                </a:r>
              </a:p>
              <a:p>
                <a:r>
                  <a:rPr lang="en-US" sz="1900" dirty="0"/>
                  <a:t>How to determine similarity between data points</a:t>
                </a:r>
              </a:p>
              <a:p>
                <a:pPr lvl="1"/>
                <a:r>
                  <a:rPr lang="en-US" sz="1900" dirty="0"/>
                  <a:t>using various distance </a:t>
                </a:r>
                <a:r>
                  <a:rPr lang="en-US" sz="1900" dirty="0" smtClean="0"/>
                  <a:t>metrics</a:t>
                </a:r>
                <a:endParaRPr lang="en-US" sz="1800" dirty="0"/>
              </a:p>
              <a:p>
                <a:r>
                  <a:rPr lang="en-US" sz="1800" dirty="0"/>
                  <a:t>For example Euclidean distance can be used to measure </a:t>
                </a:r>
                <a:r>
                  <a:rPr lang="en-US" sz="1800" dirty="0" smtClean="0"/>
                  <a:t>similarity</a:t>
                </a:r>
              </a:p>
              <a:p>
                <a:r>
                  <a:rPr lang="en-US" sz="1800" dirty="0" smtClean="0"/>
                  <a:t>Consider </a:t>
                </a:r>
                <a:r>
                  <a:rPr lang="en-US" sz="1800" dirty="0"/>
                  <a:t>two n-dimensional </a:t>
                </a:r>
                <a:r>
                  <a:rPr lang="en-US" sz="1800" dirty="0" smtClean="0"/>
                  <a:t>data points(records</a:t>
                </a:r>
                <a:r>
                  <a:rPr lang="en-US" sz="1800" dirty="0"/>
                  <a:t>) </a:t>
                </a:r>
                <a:r>
                  <a:rPr lang="en-US" sz="1800" dirty="0" err="1"/>
                  <a:t>rj</a:t>
                </a:r>
                <a:r>
                  <a:rPr lang="en-US" sz="1800" dirty="0"/>
                  <a:t> and </a:t>
                </a:r>
                <a:r>
                  <a:rPr lang="en-US" sz="1800" dirty="0" err="1" smtClean="0"/>
                  <a:t>rk</a:t>
                </a:r>
                <a:endParaRPr lang="en-US" sz="1800" dirty="0"/>
              </a:p>
              <a:p>
                <a:r>
                  <a:rPr lang="en-US" sz="1800" dirty="0" smtClean="0"/>
                  <a:t>We </a:t>
                </a:r>
                <a:r>
                  <a:rPr lang="en-US" sz="1800" dirty="0"/>
                  <a:t>can consider the value for the </a:t>
                </a:r>
                <a:r>
                  <a:rPr lang="en-US" sz="1800" dirty="0" err="1"/>
                  <a:t>ith</a:t>
                </a:r>
                <a:r>
                  <a:rPr lang="en-US" sz="1800" dirty="0"/>
                  <a:t> dimension as </a:t>
                </a:r>
                <a:r>
                  <a:rPr lang="en-US" sz="1800" dirty="0" err="1"/>
                  <a:t>rji</a:t>
                </a:r>
                <a:r>
                  <a:rPr lang="en-US" sz="1800" dirty="0"/>
                  <a:t> and </a:t>
                </a:r>
                <a:r>
                  <a:rPr lang="en-US" sz="1800" dirty="0" err="1"/>
                  <a:t>rki</a:t>
                </a:r>
                <a:r>
                  <a:rPr lang="en-US" sz="1800" dirty="0"/>
                  <a:t> </a:t>
                </a:r>
                <a:r>
                  <a:rPr lang="en-US" sz="1800" dirty="0" smtClean="0"/>
                  <a:t>for the </a:t>
                </a:r>
                <a:r>
                  <a:rPr lang="en-US" sz="1800" dirty="0"/>
                  <a:t>two </a:t>
                </a:r>
                <a:r>
                  <a:rPr lang="en-US" sz="1800" dirty="0" smtClean="0"/>
                  <a:t>records</a:t>
                </a:r>
              </a:p>
              <a:p>
                <a:r>
                  <a:rPr lang="en-US" sz="1800" dirty="0" smtClean="0"/>
                  <a:t>The </a:t>
                </a:r>
                <a:r>
                  <a:rPr lang="en-US" sz="1800" dirty="0"/>
                  <a:t>Euclidean distance between points </a:t>
                </a:r>
                <a:r>
                  <a:rPr lang="en-US" sz="1800" dirty="0" err="1"/>
                  <a:t>rj</a:t>
                </a:r>
                <a:r>
                  <a:rPr lang="en-US" sz="1800" dirty="0"/>
                  <a:t> and </a:t>
                </a:r>
                <a:r>
                  <a:rPr lang="en-US" sz="1800" dirty="0" err="1"/>
                  <a:t>rk</a:t>
                </a:r>
                <a:r>
                  <a:rPr lang="en-US" sz="1800" dirty="0"/>
                  <a:t> in n-dimensional </a:t>
                </a:r>
                <a:r>
                  <a:rPr lang="en-US" sz="1800" dirty="0" smtClean="0"/>
                  <a:t>space is </a:t>
                </a:r>
                <a:r>
                  <a:rPr lang="en-US" sz="1800" dirty="0"/>
                  <a:t>calculated as</a:t>
                </a:r>
                <a:r>
                  <a:rPr lang="en-US" sz="1800" dirty="0" smtClean="0"/>
                  <a:t>:</a:t>
                </a:r>
              </a:p>
              <a:p>
                <a:pPr marL="0" indent="0" algn="just">
                  <a:buNone/>
                </a:pPr>
                <a:r>
                  <a:rPr lang="en-US" sz="1800" dirty="0"/>
                  <a:t>	</a:t>
                </a:r>
                <a:endParaRPr lang="en-US" sz="1800" dirty="0" smtClean="0"/>
              </a:p>
              <a:p>
                <a:pPr marL="0" indent="0" algn="just">
                  <a:buNone/>
                </a:pPr>
                <a:r>
                  <a:rPr lang="en-US" sz="1800" dirty="0"/>
                  <a:t>	</a:t>
                </a:r>
                <a:r>
                  <a:rPr lang="en-US" sz="1800" dirty="0" smtClean="0"/>
                  <a:t>Distance(</a:t>
                </a:r>
                <a:r>
                  <a:rPr lang="en-US" sz="1800" dirty="0" err="1" smtClean="0"/>
                  <a:t>r</a:t>
                </a:r>
                <a:r>
                  <a:rPr lang="en-US" sz="1800" baseline="-25000" dirty="0" err="1" smtClean="0"/>
                  <a:t>j</a:t>
                </a:r>
                <a:r>
                  <a:rPr lang="en-US" sz="1800" dirty="0" err="1" smtClean="0"/>
                  <a:t>,r</a:t>
                </a:r>
                <a:r>
                  <a:rPr lang="en-US" sz="1800" baseline="-25000" dirty="0" err="1" smtClean="0"/>
                  <a:t>k</a:t>
                </a:r>
                <a:r>
                  <a:rPr lang="en-US" sz="1800" dirty="0" smtClean="0"/>
                  <a:t>)=</a:t>
                </a:r>
                <a14:m>
                  <m:oMath xmlns:m="http://schemas.openxmlformats.org/officeDocument/2006/math">
                    <m:r>
                      <a:rPr lang="en-US" sz="1800" i="1" smtClean="0">
                        <a:latin typeface="Cambria Math"/>
                        <a:ea typeface="Cambria Math"/>
                      </a:rPr>
                      <m:t>√</m:t>
                    </m:r>
                  </m:oMath>
                </a14:m>
                <a:r>
                  <a:rPr lang="en-US" sz="1800" dirty="0" smtClean="0"/>
                  <a:t>|</a:t>
                </a:r>
                <a14:m>
                  <m:oMath xmlns:m="http://schemas.openxmlformats.org/officeDocument/2006/math">
                    <m:r>
                      <m:rPr>
                        <m:sty m:val="p"/>
                      </m:rPr>
                      <a:rPr lang="en-US" sz="1800" b="0" i="0" smtClean="0">
                        <a:latin typeface="Cambria Math"/>
                      </a:rPr>
                      <m:t>r</m:t>
                    </m:r>
                    <m:r>
                      <a:rPr lang="en-US" sz="1800" b="0" i="1" baseline="-25000" smtClean="0">
                        <a:latin typeface="Cambria Math"/>
                      </a:rPr>
                      <m:t>𝑗</m:t>
                    </m:r>
                    <m:r>
                      <a:rPr lang="en-US" sz="1800" b="0" i="1" baseline="-25000" smtClean="0">
                        <a:latin typeface="Cambria Math"/>
                      </a:rPr>
                      <m:t>1−</m:t>
                    </m:r>
                    <m:r>
                      <a:rPr lang="en-US" sz="1800" b="0" i="1" dirty="0" smtClean="0">
                        <a:latin typeface="Cambria Math"/>
                      </a:rPr>
                      <m:t>𝑟</m:t>
                    </m:r>
                    <m:r>
                      <a:rPr lang="en-US" sz="1800" b="0" i="1" baseline="-25000" dirty="0" smtClean="0">
                        <a:latin typeface="Cambria Math"/>
                      </a:rPr>
                      <m:t>𝑘</m:t>
                    </m:r>
                    <m:r>
                      <a:rPr lang="en-US" sz="1800" b="0" i="1" baseline="-25000" dirty="0" smtClean="0">
                        <a:latin typeface="Cambria Math"/>
                      </a:rPr>
                      <m:t>1 |2  + |</m:t>
                    </m:r>
                    <m:r>
                      <a:rPr lang="en-US" sz="1800" i="1" dirty="0" smtClean="0">
                        <a:latin typeface="Cambria Math"/>
                      </a:rPr>
                      <m:t>𝑟𝑗</m:t>
                    </m:r>
                    <m:r>
                      <a:rPr lang="en-US" sz="1800" i="1" baseline="-25000" dirty="0" smtClean="0">
                        <a:latin typeface="Cambria Math"/>
                      </a:rPr>
                      <m:t>2−</m:t>
                    </m:r>
                    <m:r>
                      <a:rPr lang="en-US" sz="1800" i="1" dirty="0" smtClean="0">
                        <a:latin typeface="Cambria Math"/>
                      </a:rPr>
                      <m:t>𝑟𝑘</m:t>
                    </m:r>
                    <m:r>
                      <a:rPr lang="en-US" sz="1800" i="1" baseline="-25000" dirty="0" smtClean="0">
                        <a:latin typeface="Cambria Math"/>
                      </a:rPr>
                      <m:t>2|2 +</m:t>
                    </m:r>
                    <m:r>
                      <a:rPr lang="en-US" sz="1800" i="1" dirty="0" smtClean="0">
                        <a:latin typeface="Cambria Math"/>
                      </a:rPr>
                      <m:t>…+ |</m:t>
                    </m:r>
                    <m:r>
                      <a:rPr lang="en-US" sz="1800" i="1" dirty="0" smtClean="0">
                        <a:latin typeface="Cambria Math"/>
                      </a:rPr>
                      <m:t>𝑟𝑗𝑛</m:t>
                    </m:r>
                    <m:r>
                      <a:rPr lang="en-US" sz="1800" i="1" dirty="0" smtClean="0">
                        <a:latin typeface="Cambria Math"/>
                      </a:rPr>
                      <m:t>−</m:t>
                    </m:r>
                    <m:r>
                      <a:rPr lang="en-US" sz="1800" i="1" dirty="0" smtClean="0">
                        <a:latin typeface="Cambria Math"/>
                      </a:rPr>
                      <m:t>𝑟𝑘𝑛</m:t>
                    </m:r>
                    <m:r>
                      <a:rPr lang="en-US" sz="1800" i="1" dirty="0" smtClean="0">
                        <a:latin typeface="Cambria Math"/>
                      </a:rPr>
                      <m:t>|</m:t>
                    </m:r>
                    <m:r>
                      <a:rPr lang="en-US" sz="1800" i="1" baseline="30000" dirty="0" smtClean="0">
                        <a:latin typeface="Cambria Math"/>
                      </a:rPr>
                      <m:t>2</m:t>
                    </m:r>
                  </m:oMath>
                </a14:m>
                <a:endParaRPr lang="en-US" sz="1800" i="1" dirty="0" smtClean="0"/>
              </a:p>
              <a:p>
                <a:pPr marL="0" indent="0">
                  <a:buNone/>
                </a:pPr>
                <a:r>
                  <a:rPr lang="en-US" sz="1800" i="1" dirty="0" smtClean="0"/>
                  <a:t>	</a:t>
                </a:r>
                <a:endParaRPr lang="en-US" sz="1800" i="1" dirty="0"/>
              </a:p>
              <a:p>
                <a:r>
                  <a:rPr lang="en-US" sz="1800" dirty="0" smtClean="0"/>
                  <a:t>The </a:t>
                </a:r>
                <a:r>
                  <a:rPr lang="en-US" sz="1800" dirty="0"/>
                  <a:t>smaller the distance between two points, the greater is the similarity as we </a:t>
                </a:r>
                <a:r>
                  <a:rPr lang="en-US" sz="1800" dirty="0" smtClean="0"/>
                  <a:t>think of </a:t>
                </a:r>
                <a:r>
                  <a:rPr lang="en-US" sz="1800" dirty="0"/>
                  <a:t>them</a:t>
                </a:r>
                <a:r>
                  <a:rPr lang="en-US" sz="1800" dirty="0" smtClean="0"/>
                  <a:t>.</a:t>
                </a:r>
              </a:p>
              <a:p>
                <a:r>
                  <a:rPr lang="en-US" sz="1800" dirty="0"/>
                  <a:t>For clusters C</a:t>
                </a:r>
                <a:r>
                  <a:rPr lang="en-US" sz="1800" baseline="-25000" dirty="0"/>
                  <a:t>1</a:t>
                </a:r>
                <a:r>
                  <a:rPr lang="en-US" sz="1800" dirty="0"/>
                  <a:t>, ... ,</a:t>
                </a:r>
                <a:r>
                  <a:rPr lang="en-US" sz="1800" dirty="0" err="1"/>
                  <a:t>C</a:t>
                </a:r>
                <a:r>
                  <a:rPr lang="en-US" sz="1800" baseline="-25000" dirty="0" err="1"/>
                  <a:t>k</a:t>
                </a:r>
                <a:r>
                  <a:rPr lang="en-US" sz="1800" dirty="0"/>
                  <a:t> with means m</a:t>
                </a:r>
                <a:r>
                  <a:rPr lang="en-US" sz="1800" baseline="-25000" dirty="0"/>
                  <a:t>1</a:t>
                </a:r>
                <a:r>
                  <a:rPr lang="en-US" sz="1800" dirty="0"/>
                  <a:t>... , </a:t>
                </a:r>
                <a:r>
                  <a:rPr lang="en-US" sz="1800" dirty="0" err="1"/>
                  <a:t>m</a:t>
                </a:r>
                <a:r>
                  <a:rPr lang="en-US" sz="1800" baseline="-25000" dirty="0" err="1"/>
                  <a:t>k</a:t>
                </a:r>
                <a:r>
                  <a:rPr lang="en-US" sz="1800" baseline="-25000" dirty="0"/>
                  <a:t> </a:t>
                </a:r>
                <a:r>
                  <a:rPr lang="en-US" sz="1800" dirty="0"/>
                  <a:t>the error is defined as:</a:t>
                </a:r>
              </a:p>
              <a:p>
                <a:endParaRPr lang="en-US" sz="1800"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33400"/>
                <a:ext cx="8229600" cy="6324600"/>
              </a:xfrm>
              <a:blipFill rotWithShape="1">
                <a:blip r:embed="rId2"/>
                <a:stretch>
                  <a:fillRect t="-482"/>
                </a:stretch>
              </a:blipFill>
            </p:spPr>
            <p:txBody>
              <a:bodyPr/>
              <a:lstStyle/>
              <a:p>
                <a:r>
                  <a:rPr lang="en-US">
                    <a:noFill/>
                  </a:rPr>
                  <a:t> </a:t>
                </a:r>
              </a:p>
            </p:txBody>
          </p:sp>
        </mc:Fallback>
      </mc:AlternateContent>
      <p:sp>
        <p:nvSpPr>
          <p:cNvPr id="4" name="Rectangle 3"/>
          <p:cNvSpPr/>
          <p:nvPr/>
        </p:nvSpPr>
        <p:spPr>
          <a:xfrm>
            <a:off x="1371600" y="4185882"/>
            <a:ext cx="6553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399" y="6019800"/>
            <a:ext cx="2857899" cy="685800"/>
          </a:xfrm>
          <a:prstGeom prst="rect">
            <a:avLst/>
          </a:prstGeom>
        </p:spPr>
      </p:pic>
    </p:spTree>
    <p:extLst>
      <p:ext uri="{BB962C8B-B14F-4D97-AF65-F5344CB8AC3E}">
        <p14:creationId xmlns:p14="http://schemas.microsoft.com/office/powerpoint/2010/main" val="3935060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dirty="0"/>
              <a:t>A Useful Tool for Summarizing Similarity Measurements</a:t>
            </a:r>
          </a:p>
        </p:txBody>
      </p:sp>
      <p:sp>
        <p:nvSpPr>
          <p:cNvPr id="3" name="Content Placeholder 2"/>
          <p:cNvSpPr>
            <a:spLocks noGrp="1"/>
          </p:cNvSpPr>
          <p:nvPr>
            <p:ph idx="1"/>
          </p:nvPr>
        </p:nvSpPr>
        <p:spPr>
          <a:xfrm>
            <a:off x="457200" y="1676400"/>
            <a:ext cx="8229600" cy="4449763"/>
          </a:xfrm>
        </p:spPr>
        <p:txBody>
          <a:bodyPr>
            <a:normAutofit/>
          </a:bodyPr>
          <a:lstStyle/>
          <a:p>
            <a:endParaRPr lang="en-US" sz="1800" dirty="0" smtClean="0"/>
          </a:p>
          <a:p>
            <a:r>
              <a:rPr lang="en-US" sz="1800" dirty="0" smtClean="0"/>
              <a:t>In </a:t>
            </a:r>
            <a:r>
              <a:rPr lang="en-US" sz="1800" dirty="0"/>
              <a:t>order to better appreciate and evaluate the examples </a:t>
            </a:r>
            <a:r>
              <a:rPr lang="en-US" sz="1800" dirty="0" smtClean="0"/>
              <a:t>given, </a:t>
            </a:r>
            <a:r>
              <a:rPr lang="en-US" sz="1800" dirty="0"/>
              <a:t>we will now introduce the </a:t>
            </a:r>
            <a:r>
              <a:rPr lang="en-US" sz="1800" i="1" dirty="0" err="1" smtClean="0"/>
              <a:t>dendrogram</a:t>
            </a:r>
            <a:endParaRPr lang="en-US" sz="1800" i="1" dirty="0" smtClean="0"/>
          </a:p>
          <a:p>
            <a:endParaRPr lang="en-US" sz="1800" i="1" dirty="0"/>
          </a:p>
          <a:p>
            <a:endParaRPr lang="en-US" sz="1800" i="1" dirty="0" smtClean="0"/>
          </a:p>
          <a:p>
            <a:endParaRPr lang="en-US" sz="1800" i="1" dirty="0"/>
          </a:p>
          <a:p>
            <a:endParaRPr lang="en-US" sz="1800" i="1" dirty="0" smtClean="0"/>
          </a:p>
          <a:p>
            <a:endParaRPr lang="en-US" sz="1800" i="1" dirty="0"/>
          </a:p>
          <a:p>
            <a:endParaRPr lang="en-US" sz="1800" i="1" dirty="0" smtClean="0"/>
          </a:p>
          <a:p>
            <a:endParaRPr lang="en-US" sz="1800" i="1" dirty="0"/>
          </a:p>
          <a:p>
            <a:endParaRPr lang="en-US" sz="1800" i="1" dirty="0" smtClean="0"/>
          </a:p>
          <a:p>
            <a:r>
              <a:rPr lang="en-US" sz="1800" dirty="0"/>
              <a:t>The similarity between two objects in </a:t>
            </a:r>
            <a:r>
              <a:rPr lang="en-US" sz="1800" dirty="0" smtClean="0"/>
              <a:t>a </a:t>
            </a:r>
            <a:r>
              <a:rPr lang="en-US" sz="1800" dirty="0" err="1" smtClean="0"/>
              <a:t>dendrogram</a:t>
            </a:r>
            <a:r>
              <a:rPr lang="en-US" sz="1800" dirty="0" smtClean="0"/>
              <a:t> </a:t>
            </a:r>
            <a:r>
              <a:rPr lang="en-US" sz="1800" dirty="0"/>
              <a:t>is represented as the height </a:t>
            </a:r>
            <a:r>
              <a:rPr lang="en-US" sz="1800" dirty="0" smtClean="0"/>
              <a:t>of the </a:t>
            </a:r>
            <a:r>
              <a:rPr lang="en-US" sz="1800" dirty="0"/>
              <a:t>lowest internal node they share.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590800"/>
            <a:ext cx="4419599" cy="2209800"/>
          </a:xfrm>
          <a:prstGeom prst="rect">
            <a:avLst/>
          </a:prstGeom>
        </p:spPr>
      </p:pic>
    </p:spTree>
    <p:extLst>
      <p:ext uri="{BB962C8B-B14F-4D97-AF65-F5344CB8AC3E}">
        <p14:creationId xmlns:p14="http://schemas.microsoft.com/office/powerpoint/2010/main" val="2052199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Clustering Approaches</a:t>
            </a:r>
          </a:p>
        </p:txBody>
      </p:sp>
      <p:sp>
        <p:nvSpPr>
          <p:cNvPr id="3" name="Content Placeholder 2"/>
          <p:cNvSpPr>
            <a:spLocks noGrp="1"/>
          </p:cNvSpPr>
          <p:nvPr>
            <p:ph idx="1"/>
          </p:nvPr>
        </p:nvSpPr>
        <p:spPr/>
        <p:txBody>
          <a:bodyPr>
            <a:normAutofit/>
          </a:bodyPr>
          <a:lstStyle/>
          <a:p>
            <a:pPr>
              <a:lnSpc>
                <a:spcPct val="130000"/>
              </a:lnSpc>
            </a:pPr>
            <a:endParaRPr lang="en-US" sz="1800" u="sng" dirty="0"/>
          </a:p>
          <a:p>
            <a:pPr>
              <a:lnSpc>
                <a:spcPct val="130000"/>
              </a:lnSpc>
            </a:pPr>
            <a:r>
              <a:rPr lang="en-US" sz="1800" u="sng" dirty="0" smtClean="0"/>
              <a:t>Partitioning </a:t>
            </a:r>
            <a:r>
              <a:rPr lang="en-US" sz="1800" u="sng" dirty="0"/>
              <a:t>algorithms</a:t>
            </a:r>
            <a:r>
              <a:rPr lang="en-US" sz="1800" dirty="0"/>
              <a:t>: Construct various partitions and then evaluate them by some criterion</a:t>
            </a:r>
          </a:p>
          <a:p>
            <a:pPr>
              <a:lnSpc>
                <a:spcPct val="130000"/>
              </a:lnSpc>
            </a:pPr>
            <a:r>
              <a:rPr lang="en-US" sz="1800" u="sng" dirty="0"/>
              <a:t>Hierarchy algorithms</a:t>
            </a:r>
            <a:r>
              <a:rPr lang="en-US" sz="1800" dirty="0"/>
              <a:t>: Create a hierarchical decomposition of the set of data (or objects) using some criterion</a:t>
            </a:r>
          </a:p>
          <a:p>
            <a:pPr>
              <a:lnSpc>
                <a:spcPct val="130000"/>
              </a:lnSpc>
            </a:pPr>
            <a:r>
              <a:rPr lang="en-US" sz="1800" u="sng" dirty="0"/>
              <a:t>Density-based</a:t>
            </a:r>
            <a:r>
              <a:rPr lang="en-US" sz="1800" dirty="0"/>
              <a:t>: based on connectivity and density functions</a:t>
            </a:r>
          </a:p>
          <a:p>
            <a:pPr>
              <a:lnSpc>
                <a:spcPct val="130000"/>
              </a:lnSpc>
            </a:pPr>
            <a:r>
              <a:rPr lang="en-US" sz="1800" u="sng" dirty="0"/>
              <a:t>Grid-based</a:t>
            </a:r>
            <a:r>
              <a:rPr lang="en-US" sz="1800" dirty="0"/>
              <a:t>: based on a multiple-level granularity structure</a:t>
            </a:r>
            <a:endParaRPr lang="en-US" sz="1800" b="1" dirty="0"/>
          </a:p>
          <a:p>
            <a:pPr>
              <a:lnSpc>
                <a:spcPct val="130000"/>
              </a:lnSpc>
            </a:pPr>
            <a:r>
              <a:rPr lang="en-US" sz="1800" u="sng" dirty="0"/>
              <a:t>Model-based</a:t>
            </a:r>
            <a:r>
              <a:rPr lang="en-US" sz="1800" dirty="0"/>
              <a:t>: A model is hypothesized for each of the clusters and the idea is to find the best fit of that model to each </a:t>
            </a:r>
            <a:r>
              <a:rPr lang="en-US" sz="1800" dirty="0" smtClean="0"/>
              <a:t>other</a:t>
            </a:r>
          </a:p>
          <a:p>
            <a:pPr>
              <a:lnSpc>
                <a:spcPct val="130000"/>
              </a:lnSpc>
            </a:pPr>
            <a:r>
              <a:rPr lang="en-US" sz="1800" dirty="0"/>
              <a:t>Different ways of measuring similarity</a:t>
            </a:r>
          </a:p>
          <a:p>
            <a:pPr>
              <a:lnSpc>
                <a:spcPct val="130000"/>
              </a:lnSpc>
            </a:pPr>
            <a:endParaRPr lang="en-US" sz="1800" b="1" dirty="0"/>
          </a:p>
          <a:p>
            <a:endParaRPr lang="en-US" sz="1800" dirty="0"/>
          </a:p>
        </p:txBody>
      </p:sp>
    </p:spTree>
    <p:extLst>
      <p:ext uri="{BB962C8B-B14F-4D97-AF65-F5344CB8AC3E}">
        <p14:creationId xmlns:p14="http://schemas.microsoft.com/office/powerpoint/2010/main" val="605110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Partitioning Algorithms: Basic Concept</a:t>
            </a:r>
          </a:p>
        </p:txBody>
      </p:sp>
      <p:sp>
        <p:nvSpPr>
          <p:cNvPr id="3" name="Content Placeholder 2"/>
          <p:cNvSpPr>
            <a:spLocks noGrp="1"/>
          </p:cNvSpPr>
          <p:nvPr>
            <p:ph idx="1"/>
          </p:nvPr>
        </p:nvSpPr>
        <p:spPr/>
        <p:txBody>
          <a:bodyPr>
            <a:normAutofit/>
          </a:bodyPr>
          <a:lstStyle/>
          <a:p>
            <a:endParaRPr lang="en-US" sz="1800" dirty="0" smtClean="0"/>
          </a:p>
          <a:p>
            <a:pPr marL="0" indent="0">
              <a:buNone/>
            </a:pPr>
            <a:endParaRPr lang="en-US" sz="1800" dirty="0" smtClean="0"/>
          </a:p>
          <a:p>
            <a:r>
              <a:rPr lang="en-US" sz="1800" dirty="0" smtClean="0"/>
              <a:t>Generates various partitions and then evaluate them by some criterion</a:t>
            </a:r>
            <a:endParaRPr lang="en-US" sz="1800" dirty="0"/>
          </a:p>
          <a:p>
            <a:r>
              <a:rPr lang="en-US" sz="1800" dirty="0" smtClean="0"/>
              <a:t>Nonhierarchical</a:t>
            </a:r>
            <a:r>
              <a:rPr lang="en-US" sz="1800" dirty="0"/>
              <a:t>, each instance is placed </a:t>
            </a:r>
            <a:r>
              <a:rPr lang="en-US" sz="1800" dirty="0" smtClean="0"/>
              <a:t>in exactly </a:t>
            </a:r>
            <a:r>
              <a:rPr lang="en-US" sz="1800" dirty="0"/>
              <a:t>one of K non-overlapping </a:t>
            </a:r>
            <a:r>
              <a:rPr lang="en-US" sz="1800" dirty="0" smtClean="0"/>
              <a:t>clusters</a:t>
            </a:r>
          </a:p>
          <a:p>
            <a:r>
              <a:rPr lang="en-US" sz="1800" dirty="0"/>
              <a:t>Since only one set of clusters is output, the </a:t>
            </a:r>
            <a:r>
              <a:rPr lang="en-US" sz="1800" dirty="0" smtClean="0"/>
              <a:t>user normally </a:t>
            </a:r>
            <a:r>
              <a:rPr lang="en-US" sz="1800" dirty="0"/>
              <a:t>has to input the desired number </a:t>
            </a:r>
            <a:r>
              <a:rPr lang="en-US" sz="1800" dirty="0" smtClean="0"/>
              <a:t>of clusters </a:t>
            </a:r>
            <a:r>
              <a:rPr lang="en-US" sz="1800" dirty="0"/>
              <a:t>K</a:t>
            </a:r>
            <a:r>
              <a:rPr lang="en-US" sz="1800" dirty="0" smtClean="0"/>
              <a:t>.</a:t>
            </a:r>
            <a:endParaRPr lang="en-US" sz="1400" dirty="0" smtClean="0"/>
          </a:p>
          <a:p>
            <a:r>
              <a:rPr lang="en-US" sz="1800" dirty="0" smtClean="0"/>
              <a:t>One of the most popular </a:t>
            </a:r>
            <a:r>
              <a:rPr lang="en-US" sz="1800" dirty="0" err="1" smtClean="0"/>
              <a:t>algoritm</a:t>
            </a:r>
            <a:r>
              <a:rPr lang="en-US" sz="1800" dirty="0" smtClean="0"/>
              <a:t> is the K-means algorithm</a:t>
            </a:r>
          </a:p>
        </p:txBody>
      </p:sp>
    </p:spTree>
    <p:extLst>
      <p:ext uri="{BB962C8B-B14F-4D97-AF65-F5344CB8AC3E}">
        <p14:creationId xmlns:p14="http://schemas.microsoft.com/office/powerpoint/2010/main" val="1663566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3600" dirty="0" smtClean="0">
                <a:solidFill>
                  <a:schemeClr val="tx1"/>
                </a:solidFill>
              </a:rPr>
              <a:t>K-means clustering algorithm</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	</a:t>
            </a:r>
            <a:r>
              <a:rPr lang="en-US" dirty="0" smtClean="0"/>
              <a:t> </a:t>
            </a:r>
            <a:r>
              <a:rPr lang="en-US" b="1" dirty="0" smtClean="0"/>
              <a:t>Input</a:t>
            </a:r>
            <a:r>
              <a:rPr lang="en-US" dirty="0" smtClean="0"/>
              <a:t>: a database D, of m records, r</a:t>
            </a:r>
            <a:r>
              <a:rPr lang="en-US" baseline="-25000" dirty="0" smtClean="0"/>
              <a:t>1</a:t>
            </a:r>
            <a:r>
              <a:rPr lang="en-US" dirty="0" smtClean="0"/>
              <a:t>.... ,</a:t>
            </a:r>
            <a:r>
              <a:rPr lang="en-US" dirty="0" err="1" smtClean="0"/>
              <a:t>rm</a:t>
            </a:r>
            <a:r>
              <a:rPr lang="en-US" dirty="0" smtClean="0"/>
              <a:t> and a desired 	         	            number of clusters k</a:t>
            </a:r>
          </a:p>
          <a:p>
            <a:pPr marL="0" indent="0">
              <a:buNone/>
            </a:pPr>
            <a:r>
              <a:rPr lang="en-US" dirty="0" smtClean="0"/>
              <a:t>	</a:t>
            </a:r>
            <a:r>
              <a:rPr lang="en-US" b="1" dirty="0" smtClean="0"/>
              <a:t>Output</a:t>
            </a:r>
            <a:r>
              <a:rPr lang="en-US" dirty="0" smtClean="0"/>
              <a:t>: set of k clusters that minimizes the squared error 	              		criterion</a:t>
            </a:r>
          </a:p>
          <a:p>
            <a:pPr marL="0" indent="0">
              <a:buNone/>
            </a:pPr>
            <a:r>
              <a:rPr lang="en-US" dirty="0" smtClean="0"/>
              <a:t> 	</a:t>
            </a:r>
            <a:r>
              <a:rPr lang="en-US" b="1" dirty="0" smtClean="0"/>
              <a:t>Begin</a:t>
            </a:r>
          </a:p>
          <a:p>
            <a:pPr marL="0" indent="0">
              <a:buNone/>
            </a:pPr>
            <a:r>
              <a:rPr lang="en-US" dirty="0" smtClean="0"/>
              <a:t>		randomly choose k records as the centroids for the k 		clusters;</a:t>
            </a:r>
          </a:p>
          <a:p>
            <a:pPr marL="0" indent="0">
              <a:buNone/>
            </a:pPr>
            <a:r>
              <a:rPr lang="en-US" dirty="0" smtClean="0"/>
              <a:t>	</a:t>
            </a:r>
            <a:r>
              <a:rPr lang="en-US" b="1" dirty="0" smtClean="0"/>
              <a:t>repeat</a:t>
            </a:r>
          </a:p>
          <a:p>
            <a:pPr marL="0" indent="0">
              <a:buNone/>
            </a:pPr>
            <a:r>
              <a:rPr lang="en-US" dirty="0" smtClean="0"/>
              <a:t>		assign each record, </a:t>
            </a:r>
            <a:r>
              <a:rPr lang="en-US" dirty="0" err="1" smtClean="0"/>
              <a:t>ri</a:t>
            </a:r>
            <a:r>
              <a:rPr lang="en-US" dirty="0" smtClean="0"/>
              <a:t> , to a cluster such that the 			distance  between </a:t>
            </a:r>
            <a:r>
              <a:rPr lang="en-US" dirty="0" err="1" smtClean="0"/>
              <a:t>ri</a:t>
            </a:r>
            <a:r>
              <a:rPr lang="en-US" dirty="0" smtClean="0"/>
              <a:t> and the cluster centroid 			(mean) is the smallest among the k clusters;</a:t>
            </a:r>
          </a:p>
          <a:p>
            <a:pPr marL="0" indent="0">
              <a:buNone/>
            </a:pPr>
            <a:endParaRPr lang="en-US" dirty="0" smtClean="0"/>
          </a:p>
          <a:p>
            <a:pPr marL="0" indent="0">
              <a:buNone/>
            </a:pPr>
            <a:r>
              <a:rPr lang="en-US" dirty="0" smtClean="0"/>
              <a:t>		recalculate the centroid (mean) for each cluster 			based on the records  assigned to the cluster;</a:t>
            </a:r>
          </a:p>
          <a:p>
            <a:pPr marL="0" indent="0">
              <a:buNone/>
            </a:pPr>
            <a:r>
              <a:rPr lang="en-US" dirty="0" smtClean="0"/>
              <a:t>	</a:t>
            </a:r>
            <a:r>
              <a:rPr lang="en-US" b="1" dirty="0" smtClean="0"/>
              <a:t>until no change</a:t>
            </a:r>
            <a:r>
              <a:rPr lang="en-US" dirty="0" smtClean="0"/>
              <a:t>;</a:t>
            </a:r>
          </a:p>
          <a:p>
            <a:pPr marL="0" indent="0">
              <a:buNone/>
            </a:pPr>
            <a:r>
              <a:rPr lang="en-US" dirty="0" smtClean="0"/>
              <a:t>	</a:t>
            </a:r>
            <a:r>
              <a:rPr lang="en-US" b="1" dirty="0" smtClean="0"/>
              <a:t>End;</a:t>
            </a:r>
            <a:endParaRPr lang="en-US" b="1" dirty="0"/>
          </a:p>
        </p:txBody>
      </p:sp>
    </p:spTree>
    <p:extLst>
      <p:ext uri="{BB962C8B-B14F-4D97-AF65-F5344CB8AC3E}">
        <p14:creationId xmlns:p14="http://schemas.microsoft.com/office/powerpoint/2010/main" val="37941221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752600"/>
            <a:ext cx="8229600" cy="4373563"/>
          </a:xfrm>
        </p:spPr>
        <p:txBody>
          <a:bodyPr>
            <a:normAutofit/>
          </a:bodyPr>
          <a:lstStyle/>
          <a:p>
            <a:r>
              <a:rPr lang="en-US" sz="1800" dirty="0"/>
              <a:t>The algorithm begins by randomly choosing k records to represent the </a:t>
            </a:r>
            <a:r>
              <a:rPr lang="en-US" sz="1800" dirty="0" smtClean="0"/>
              <a:t>centroids (means</a:t>
            </a:r>
            <a:r>
              <a:rPr lang="en-US" sz="1800" dirty="0"/>
              <a:t>), </a:t>
            </a:r>
            <a:r>
              <a:rPr lang="en-US" sz="1800" dirty="0" smtClean="0"/>
              <a:t>m</a:t>
            </a:r>
            <a:r>
              <a:rPr lang="en-US" sz="1800" baseline="-25000" dirty="0" smtClean="0"/>
              <a:t>1</a:t>
            </a:r>
            <a:r>
              <a:rPr lang="en-US" sz="1800" dirty="0" smtClean="0"/>
              <a:t>, </a:t>
            </a:r>
            <a:r>
              <a:rPr lang="en-US" sz="1800" dirty="0"/>
              <a:t>... , </a:t>
            </a:r>
            <a:r>
              <a:rPr lang="en-US" sz="1800" dirty="0" err="1" smtClean="0"/>
              <a:t>m</a:t>
            </a:r>
            <a:r>
              <a:rPr lang="en-US" sz="1800" baseline="-25000" dirty="0" err="1" smtClean="0"/>
              <a:t>k</a:t>
            </a:r>
            <a:r>
              <a:rPr lang="en-US" sz="1800" dirty="0" smtClean="0"/>
              <a:t>‘,of </a:t>
            </a:r>
            <a:r>
              <a:rPr lang="en-US" sz="1800" dirty="0"/>
              <a:t>the clusters, </a:t>
            </a:r>
            <a:r>
              <a:rPr lang="en-US" sz="1800" dirty="0" smtClean="0"/>
              <a:t>C</a:t>
            </a:r>
            <a:r>
              <a:rPr lang="en-US" sz="1800" baseline="-25000" dirty="0" smtClean="0"/>
              <a:t>1</a:t>
            </a:r>
            <a:r>
              <a:rPr lang="en-US" sz="1800" dirty="0" smtClean="0"/>
              <a:t>, </a:t>
            </a:r>
            <a:r>
              <a:rPr lang="en-US" sz="1800" dirty="0"/>
              <a:t>... ,</a:t>
            </a:r>
            <a:r>
              <a:rPr lang="en-US" sz="1800" dirty="0" err="1" smtClean="0"/>
              <a:t>C</a:t>
            </a:r>
            <a:r>
              <a:rPr lang="en-US" sz="1800" baseline="-25000" dirty="0" err="1" smtClean="0"/>
              <a:t>k</a:t>
            </a:r>
            <a:endParaRPr lang="en-US" sz="1800" baseline="-25000" dirty="0" smtClean="0"/>
          </a:p>
          <a:p>
            <a:r>
              <a:rPr lang="en-US" sz="1800" dirty="0"/>
              <a:t>All the records are placed in a </a:t>
            </a:r>
            <a:r>
              <a:rPr lang="en-US" sz="1800" dirty="0" smtClean="0"/>
              <a:t>given cluster </a:t>
            </a:r>
            <a:r>
              <a:rPr lang="en-US" sz="1800" dirty="0"/>
              <a:t>based on the distance between the record and the cluster </a:t>
            </a:r>
            <a:r>
              <a:rPr lang="en-US" sz="1800" dirty="0" smtClean="0"/>
              <a:t>mean</a:t>
            </a:r>
          </a:p>
          <a:p>
            <a:r>
              <a:rPr lang="en-US" sz="1800" dirty="0"/>
              <a:t>If the </a:t>
            </a:r>
            <a:r>
              <a:rPr lang="en-US" sz="1800" dirty="0" smtClean="0"/>
              <a:t>distance between </a:t>
            </a:r>
            <a:r>
              <a:rPr lang="en-US" sz="1800" dirty="0"/>
              <a:t>mi and record </a:t>
            </a:r>
            <a:r>
              <a:rPr lang="en-US" sz="1800" dirty="0" err="1"/>
              <a:t>r</a:t>
            </a:r>
            <a:r>
              <a:rPr lang="en-US" sz="1800" baseline="-25000" dirty="0" err="1"/>
              <a:t>j</a:t>
            </a:r>
            <a:r>
              <a:rPr lang="en-US" sz="1800" dirty="0"/>
              <a:t> is the smallest among all cluster means, then record </a:t>
            </a:r>
            <a:r>
              <a:rPr lang="en-US" sz="1800" dirty="0" err="1"/>
              <a:t>r</a:t>
            </a:r>
            <a:r>
              <a:rPr lang="en-US" sz="1800" baseline="-25000" dirty="0" err="1"/>
              <a:t>j</a:t>
            </a:r>
            <a:r>
              <a:rPr lang="en-US" sz="1800" dirty="0"/>
              <a:t> is </a:t>
            </a:r>
            <a:r>
              <a:rPr lang="en-US" sz="1800" dirty="0" smtClean="0"/>
              <a:t>placed in </a:t>
            </a:r>
            <a:r>
              <a:rPr lang="en-US" sz="1800" dirty="0"/>
              <a:t>cluster </a:t>
            </a:r>
            <a:r>
              <a:rPr lang="en-US" sz="1800" dirty="0" err="1" smtClean="0"/>
              <a:t>C</a:t>
            </a:r>
            <a:r>
              <a:rPr lang="en-US" sz="1800" baseline="-25000" dirty="0" err="1" smtClean="0"/>
              <a:t>i</a:t>
            </a:r>
            <a:endParaRPr lang="en-US" sz="1800" baseline="-25000" dirty="0" smtClean="0"/>
          </a:p>
          <a:p>
            <a:r>
              <a:rPr lang="en-US" sz="1800" dirty="0"/>
              <a:t>Once all records have been initially placed in a cluster, the mean for </a:t>
            </a:r>
            <a:r>
              <a:rPr lang="en-US" sz="1800" dirty="0" smtClean="0"/>
              <a:t>each cluster </a:t>
            </a:r>
            <a:r>
              <a:rPr lang="en-US" sz="1800" dirty="0"/>
              <a:t>is recomputed</a:t>
            </a:r>
            <a:r>
              <a:rPr lang="en-US" sz="1800" dirty="0" smtClean="0"/>
              <a:t>.</a:t>
            </a:r>
          </a:p>
          <a:p>
            <a:r>
              <a:rPr lang="en-US" sz="1800" dirty="0"/>
              <a:t>Then the process repeats, by examining each record again </a:t>
            </a:r>
            <a:r>
              <a:rPr lang="en-US" sz="1800" dirty="0" smtClean="0"/>
              <a:t>and placing </a:t>
            </a:r>
            <a:r>
              <a:rPr lang="en-US" sz="1800" dirty="0"/>
              <a:t>it in the cluster whose mean is </a:t>
            </a:r>
            <a:r>
              <a:rPr lang="en-US" sz="1800" dirty="0" smtClean="0"/>
              <a:t>closest</a:t>
            </a:r>
          </a:p>
          <a:p>
            <a:r>
              <a:rPr lang="en-US" sz="1800" dirty="0"/>
              <a:t>Several iterations may be needed, but </a:t>
            </a:r>
            <a:r>
              <a:rPr lang="en-US" sz="1800" dirty="0" smtClean="0"/>
              <a:t>the algorithm </a:t>
            </a:r>
            <a:r>
              <a:rPr lang="en-US" sz="1800" dirty="0"/>
              <a:t>will converge, although it may terminate at a local </a:t>
            </a:r>
            <a:r>
              <a:rPr lang="en-US" sz="1800" dirty="0" smtClean="0"/>
              <a:t>optimum</a:t>
            </a:r>
          </a:p>
          <a:p>
            <a:r>
              <a:rPr lang="en-US" sz="1800" dirty="0"/>
              <a:t>The </a:t>
            </a:r>
            <a:r>
              <a:rPr lang="en-US" sz="1800" dirty="0" smtClean="0"/>
              <a:t>terminating condition </a:t>
            </a:r>
            <a:r>
              <a:rPr lang="en-US" sz="1800" dirty="0"/>
              <a:t>is usually the squared-error </a:t>
            </a:r>
            <a:r>
              <a:rPr lang="en-US" sz="1800" dirty="0" smtClean="0"/>
              <a:t>criterion</a:t>
            </a:r>
          </a:p>
          <a:p>
            <a:endParaRPr lang="en-US" sz="1800" dirty="0" smtClean="0"/>
          </a:p>
          <a:p>
            <a:endParaRPr lang="en-US" sz="1800" baseline="-25000" dirty="0"/>
          </a:p>
        </p:txBody>
      </p:sp>
    </p:spTree>
    <p:extLst>
      <p:ext uri="{BB962C8B-B14F-4D97-AF65-F5344CB8AC3E}">
        <p14:creationId xmlns:p14="http://schemas.microsoft.com/office/powerpoint/2010/main" val="21019578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Advantage And Disadvantages</a:t>
            </a:r>
            <a:endParaRPr lang="en-US" sz="3200" dirty="0"/>
          </a:p>
        </p:txBody>
      </p:sp>
      <p:sp>
        <p:nvSpPr>
          <p:cNvPr id="3" name="Content Placeholder 2"/>
          <p:cNvSpPr>
            <a:spLocks noGrp="1"/>
          </p:cNvSpPr>
          <p:nvPr>
            <p:ph idx="1"/>
          </p:nvPr>
        </p:nvSpPr>
        <p:spPr/>
        <p:txBody>
          <a:bodyPr>
            <a:normAutofit/>
          </a:bodyPr>
          <a:lstStyle/>
          <a:p>
            <a:r>
              <a:rPr lang="en-US" sz="1800" dirty="0"/>
              <a:t>Strength</a:t>
            </a:r>
          </a:p>
          <a:p>
            <a:pPr marL="0" indent="0">
              <a:buNone/>
            </a:pPr>
            <a:r>
              <a:rPr lang="en-US" sz="1800" dirty="0" smtClean="0"/>
              <a:t>	– </a:t>
            </a:r>
            <a:r>
              <a:rPr lang="en-US" sz="1800" dirty="0"/>
              <a:t>Simple, easy to implement and debug</a:t>
            </a:r>
          </a:p>
          <a:p>
            <a:pPr marL="0" indent="0">
              <a:buNone/>
            </a:pPr>
            <a:r>
              <a:rPr lang="en-US" sz="1800" dirty="0" smtClean="0"/>
              <a:t>	– </a:t>
            </a:r>
            <a:r>
              <a:rPr lang="en-US" sz="1800" dirty="0"/>
              <a:t>Intuitive objective function: optimizes intra-cluster similarity</a:t>
            </a:r>
          </a:p>
          <a:p>
            <a:pPr marL="0" lvl="2" indent="0">
              <a:buNone/>
            </a:pPr>
            <a:r>
              <a:rPr lang="en-US" sz="1800" dirty="0"/>
              <a:t>	–Low </a:t>
            </a:r>
            <a:r>
              <a:rPr lang="en-US" sz="1800" dirty="0" err="1" smtClean="0"/>
              <a:t>complexity:</a:t>
            </a:r>
            <a:r>
              <a:rPr lang="en-US" i="1" dirty="0" err="1"/>
              <a:t>complexity</a:t>
            </a:r>
            <a:r>
              <a:rPr lang="en-US" i="1" dirty="0"/>
              <a:t> is O(</a:t>
            </a:r>
            <a:r>
              <a:rPr lang="en-US" i="1" dirty="0" err="1"/>
              <a:t>nkt</a:t>
            </a:r>
            <a:r>
              <a:rPr lang="en-US" i="1" dirty="0"/>
              <a:t>), where t = #iterations</a:t>
            </a:r>
          </a:p>
          <a:p>
            <a:pPr marL="0" indent="0">
              <a:buNone/>
            </a:pPr>
            <a:endParaRPr lang="en-US" sz="1800" dirty="0" smtClean="0"/>
          </a:p>
          <a:p>
            <a:r>
              <a:rPr lang="en-US" sz="1800" dirty="0" smtClean="0"/>
              <a:t>Weakness</a:t>
            </a:r>
            <a:endParaRPr lang="en-US" sz="1800" dirty="0"/>
          </a:p>
          <a:p>
            <a:pPr marL="457200" lvl="1" indent="0">
              <a:buNone/>
            </a:pPr>
            <a:r>
              <a:rPr lang="en-US" sz="1400" dirty="0" smtClean="0"/>
              <a:t>	– </a:t>
            </a:r>
            <a:r>
              <a:rPr lang="en-US" sz="1800" dirty="0"/>
              <a:t>Applicable only when </a:t>
            </a:r>
            <a:r>
              <a:rPr lang="en-US" sz="1800" i="1" dirty="0"/>
              <a:t>mean </a:t>
            </a:r>
            <a:r>
              <a:rPr lang="en-US" sz="1800" dirty="0"/>
              <a:t>is defined, then what </a:t>
            </a:r>
            <a:r>
              <a:rPr lang="en-US" sz="1800" dirty="0" smtClean="0"/>
              <a:t>about categorical </a:t>
            </a:r>
            <a:r>
              <a:rPr lang="en-US" sz="1800" dirty="0"/>
              <a:t>data?</a:t>
            </a:r>
          </a:p>
          <a:p>
            <a:pPr marL="0" indent="0">
              <a:buNone/>
            </a:pPr>
            <a:r>
              <a:rPr lang="en-US" sz="1800" dirty="0"/>
              <a:t> </a:t>
            </a:r>
            <a:r>
              <a:rPr lang="en-US" sz="1800" dirty="0" smtClean="0"/>
              <a:t>                – </a:t>
            </a:r>
            <a:r>
              <a:rPr lang="en-US" sz="1800" dirty="0"/>
              <a:t>Often terminates at a </a:t>
            </a:r>
            <a:r>
              <a:rPr lang="en-US" sz="1800" i="1" dirty="0"/>
              <a:t>local optimum</a:t>
            </a:r>
            <a:r>
              <a:rPr lang="en-US" sz="1800" dirty="0"/>
              <a:t>. Initialization is important.</a:t>
            </a:r>
          </a:p>
          <a:p>
            <a:pPr marL="0" indent="0">
              <a:buNone/>
            </a:pPr>
            <a:r>
              <a:rPr lang="en-US" sz="1800" dirty="0" smtClean="0"/>
              <a:t>	– </a:t>
            </a:r>
            <a:r>
              <a:rPr lang="en-US" sz="1800" dirty="0"/>
              <a:t>Need to specify </a:t>
            </a:r>
            <a:r>
              <a:rPr lang="en-US" sz="1800" i="1" dirty="0"/>
              <a:t>K, </a:t>
            </a:r>
            <a:r>
              <a:rPr lang="en-US" sz="1800" dirty="0"/>
              <a:t>the </a:t>
            </a:r>
            <a:r>
              <a:rPr lang="en-US" sz="1800" i="1" dirty="0"/>
              <a:t>number </a:t>
            </a:r>
            <a:r>
              <a:rPr lang="en-US" sz="1800" dirty="0"/>
              <a:t>of clusters, in advance</a:t>
            </a:r>
          </a:p>
          <a:p>
            <a:pPr marL="0" indent="0">
              <a:buNone/>
            </a:pPr>
            <a:r>
              <a:rPr lang="en-US" sz="1800" dirty="0" smtClean="0"/>
              <a:t>	– </a:t>
            </a:r>
            <a:r>
              <a:rPr lang="en-US" sz="1800" dirty="0"/>
              <a:t>Unable to handle noisy data and </a:t>
            </a:r>
            <a:r>
              <a:rPr lang="en-US" sz="1800" i="1" dirty="0"/>
              <a:t>outliers</a:t>
            </a:r>
          </a:p>
          <a:p>
            <a:pPr marL="0" indent="0">
              <a:buNone/>
            </a:pPr>
            <a:r>
              <a:rPr lang="en-US" sz="1800" dirty="0" smtClean="0"/>
              <a:t>	– </a:t>
            </a:r>
            <a:r>
              <a:rPr lang="en-US" sz="1800" dirty="0"/>
              <a:t>Not suitable to discover clusters with </a:t>
            </a:r>
            <a:r>
              <a:rPr lang="en-US" sz="1800" i="1" dirty="0"/>
              <a:t>non-convex </a:t>
            </a:r>
            <a:r>
              <a:rPr lang="en-US" sz="1800" i="1" dirty="0" smtClean="0"/>
              <a:t>shapes</a:t>
            </a:r>
            <a:endParaRPr lang="en-US" sz="1800" i="1" dirty="0"/>
          </a:p>
        </p:txBody>
      </p:sp>
    </p:spTree>
    <p:extLst>
      <p:ext uri="{BB962C8B-B14F-4D97-AF65-F5344CB8AC3E}">
        <p14:creationId xmlns:p14="http://schemas.microsoft.com/office/powerpoint/2010/main" val="42832751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a:t>
            </a:r>
          </a:p>
        </p:txBody>
      </p:sp>
      <p:sp>
        <p:nvSpPr>
          <p:cNvPr id="3" name="Content Placeholder 2"/>
          <p:cNvSpPr>
            <a:spLocks noGrp="1"/>
          </p:cNvSpPr>
          <p:nvPr>
            <p:ph idx="1"/>
          </p:nvPr>
        </p:nvSpPr>
        <p:spPr/>
        <p:txBody>
          <a:bodyPr/>
          <a:lstStyle/>
          <a:p>
            <a:r>
              <a:rPr lang="en-US" altLang="zh-CN" sz="1800" dirty="0">
                <a:ea typeface="宋体" pitchFamily="2" charset="-122"/>
              </a:rPr>
              <a:t>Use distance matrix as clustering criteria.  This method does not require the number of clusters </a:t>
            </a:r>
            <a:r>
              <a:rPr lang="en-US" altLang="zh-CN" sz="1800" b="1" i="1" dirty="0">
                <a:ea typeface="宋体" pitchFamily="2" charset="-122"/>
              </a:rPr>
              <a:t>k</a:t>
            </a:r>
            <a:r>
              <a:rPr lang="en-US" altLang="zh-CN" sz="1800" dirty="0">
                <a:ea typeface="宋体" pitchFamily="2" charset="-122"/>
              </a:rPr>
              <a:t> as an input, but needs a termination condition </a:t>
            </a:r>
          </a:p>
          <a:p>
            <a:r>
              <a:rPr lang="en-US" sz="1800" dirty="0"/>
              <a:t>Forming clusters from </a:t>
            </a:r>
            <a:r>
              <a:rPr lang="en-US" sz="1800" dirty="0" err="1"/>
              <a:t>dendograms</a:t>
            </a:r>
            <a:endParaRPr lang="en-US" sz="1800" dirty="0"/>
          </a:p>
          <a:p>
            <a:endParaRPr lang="en-US" sz="1800" dirty="0" smtClean="0"/>
          </a:p>
          <a:p>
            <a:endParaRPr lang="en-US" dirty="0"/>
          </a:p>
          <a:p>
            <a:endParaRPr lang="en-US" dirty="0" smtClean="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646487"/>
            <a:ext cx="4275138"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124200"/>
            <a:ext cx="420370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326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dirty="0" smtClean="0"/>
              <a:t>Types of hierarchical Clustering</a:t>
            </a:r>
            <a:endParaRPr lang="en-US" sz="1800" dirty="0"/>
          </a:p>
        </p:txBody>
      </p:sp>
      <p:sp>
        <p:nvSpPr>
          <p:cNvPr id="4" name="Rectangle 3"/>
          <p:cNvSpPr txBox="1">
            <a:spLocks noChangeArrowheads="1"/>
          </p:cNvSpPr>
          <p:nvPr/>
        </p:nvSpPr>
        <p:spPr>
          <a:xfrm>
            <a:off x="760294" y="2286000"/>
            <a:ext cx="3581400" cy="4038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gn="ctr">
              <a:buFontTx/>
              <a:buNone/>
            </a:pPr>
            <a:r>
              <a:rPr lang="en-US" sz="2000" dirty="0" smtClean="0">
                <a:solidFill>
                  <a:srgbClr val="FF3300"/>
                </a:solidFill>
                <a:latin typeface="Tahoma" pitchFamily="34" charset="0"/>
              </a:rPr>
              <a:t>Agglomerative (bottom up)</a:t>
            </a:r>
          </a:p>
          <a:p>
            <a:pPr marL="533400" indent="-533400" algn="ctr">
              <a:buFontTx/>
              <a:buNone/>
            </a:pPr>
            <a:endParaRPr lang="en-US" sz="2000" dirty="0" smtClean="0">
              <a:solidFill>
                <a:srgbClr val="FF3300"/>
              </a:solidFill>
              <a:latin typeface="Tahoma" pitchFamily="34" charset="0"/>
            </a:endParaRPr>
          </a:p>
          <a:p>
            <a:pPr marL="533400" indent="-533400" algn="ctr">
              <a:buFontTx/>
              <a:buAutoNum type="arabicPeriod"/>
            </a:pPr>
            <a:r>
              <a:rPr lang="en-US" sz="2000" dirty="0" smtClean="0">
                <a:latin typeface="Tahoma" pitchFamily="34" charset="0"/>
              </a:rPr>
              <a:t>start with 1 point (singleton)</a:t>
            </a:r>
          </a:p>
          <a:p>
            <a:pPr marL="533400" indent="-533400" algn="ctr">
              <a:buFontTx/>
              <a:buAutoNum type="arabicPeriod"/>
            </a:pPr>
            <a:r>
              <a:rPr lang="en-US" sz="2000" dirty="0" smtClean="0">
                <a:latin typeface="Tahoma" pitchFamily="34" charset="0"/>
              </a:rPr>
              <a:t>recursively add two or more appropriate clusters</a:t>
            </a:r>
          </a:p>
          <a:p>
            <a:pPr marL="533400" indent="-533400" algn="ctr">
              <a:buFontTx/>
              <a:buAutoNum type="arabicPeriod"/>
            </a:pPr>
            <a:r>
              <a:rPr lang="en-US" sz="2000" dirty="0" smtClean="0">
                <a:latin typeface="Tahoma" pitchFamily="34" charset="0"/>
              </a:rPr>
              <a:t>Stop when k number of clusters is achieved.</a:t>
            </a:r>
            <a:endParaRPr lang="en-US" sz="2000" dirty="0">
              <a:latin typeface="Tahoma" pitchFamily="34" charset="0"/>
            </a:endParaRPr>
          </a:p>
        </p:txBody>
      </p:sp>
      <p:sp>
        <p:nvSpPr>
          <p:cNvPr id="5" name="Rectangle 4"/>
          <p:cNvSpPr txBox="1">
            <a:spLocks noChangeArrowheads="1"/>
          </p:cNvSpPr>
          <p:nvPr/>
        </p:nvSpPr>
        <p:spPr>
          <a:xfrm>
            <a:off x="4722694" y="2286000"/>
            <a:ext cx="3810000" cy="4038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gn="ctr">
              <a:buFontTx/>
              <a:buNone/>
            </a:pPr>
            <a:r>
              <a:rPr lang="en-US" sz="2000" dirty="0" smtClean="0">
                <a:solidFill>
                  <a:srgbClr val="FF3300"/>
                </a:solidFill>
                <a:latin typeface="Tahoma" pitchFamily="34" charset="0"/>
              </a:rPr>
              <a:t>Divisive (top down)</a:t>
            </a:r>
          </a:p>
          <a:p>
            <a:pPr marL="533400" indent="-533400" algn="ctr">
              <a:buFontTx/>
              <a:buNone/>
            </a:pPr>
            <a:endParaRPr lang="en-US" sz="2000" dirty="0" smtClean="0">
              <a:solidFill>
                <a:srgbClr val="FF3300"/>
              </a:solidFill>
              <a:latin typeface="Tahoma" pitchFamily="34" charset="0"/>
            </a:endParaRPr>
          </a:p>
          <a:p>
            <a:pPr marL="533400" indent="-533400" algn="ctr">
              <a:buFontTx/>
              <a:buAutoNum type="arabicPeriod"/>
            </a:pPr>
            <a:r>
              <a:rPr lang="en-US" sz="2000" dirty="0" smtClean="0">
                <a:latin typeface="Tahoma" pitchFamily="34" charset="0"/>
              </a:rPr>
              <a:t>Start with a big cluster</a:t>
            </a:r>
          </a:p>
          <a:p>
            <a:pPr marL="533400" indent="-533400" algn="ctr">
              <a:buFontTx/>
              <a:buAutoNum type="arabicPeriod"/>
            </a:pPr>
            <a:r>
              <a:rPr lang="en-US" sz="2000" dirty="0" smtClean="0">
                <a:latin typeface="Tahoma" pitchFamily="34" charset="0"/>
              </a:rPr>
              <a:t>Recursively divide into smaller clusters</a:t>
            </a:r>
          </a:p>
          <a:p>
            <a:pPr marL="533400" indent="-533400" algn="ctr">
              <a:buFontTx/>
              <a:buAutoNum type="arabicPeriod"/>
            </a:pPr>
            <a:r>
              <a:rPr lang="en-US" sz="2000" dirty="0" smtClean="0">
                <a:latin typeface="Tahoma" pitchFamily="34" charset="0"/>
              </a:rPr>
              <a:t>Stop when k number of clusters is achieved.</a:t>
            </a:r>
            <a:endParaRPr lang="en-US" sz="2000" dirty="0">
              <a:latin typeface="Tahoma" pitchFamily="34" charset="0"/>
            </a:endParaRPr>
          </a:p>
        </p:txBody>
      </p:sp>
    </p:spTree>
    <p:extLst>
      <p:ext uri="{BB962C8B-B14F-4D97-AF65-F5344CB8AC3E}">
        <p14:creationId xmlns:p14="http://schemas.microsoft.com/office/powerpoint/2010/main" val="3827731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nSpc>
                <a:spcPct val="110000"/>
              </a:lnSpc>
            </a:pPr>
            <a:endParaRPr lang="en-US" sz="1800" dirty="0" smtClean="0"/>
          </a:p>
          <a:p>
            <a:pPr>
              <a:lnSpc>
                <a:spcPct val="110000"/>
              </a:lnSpc>
            </a:pPr>
            <a:endParaRPr lang="en-US" sz="1800" dirty="0"/>
          </a:p>
          <a:p>
            <a:pPr marL="0" indent="0">
              <a:lnSpc>
                <a:spcPct val="110000"/>
              </a:lnSpc>
              <a:buNone/>
            </a:pPr>
            <a:endParaRPr lang="en-US" sz="1800" dirty="0"/>
          </a:p>
          <a:p>
            <a:pPr>
              <a:lnSpc>
                <a:spcPct val="110000"/>
              </a:lnSpc>
            </a:pPr>
            <a:r>
              <a:rPr lang="en-US" sz="1800" dirty="0" smtClean="0"/>
              <a:t>Introduction</a:t>
            </a:r>
          </a:p>
          <a:p>
            <a:pPr>
              <a:lnSpc>
                <a:spcPct val="110000"/>
              </a:lnSpc>
            </a:pPr>
            <a:r>
              <a:rPr lang="en-US" sz="1800" dirty="0"/>
              <a:t>General Applications of Clustering </a:t>
            </a:r>
            <a:endParaRPr lang="en-US" sz="1800" dirty="0" smtClean="0"/>
          </a:p>
          <a:p>
            <a:pPr>
              <a:lnSpc>
                <a:spcPct val="110000"/>
              </a:lnSpc>
            </a:pPr>
            <a:r>
              <a:rPr lang="en-US" sz="1800" dirty="0" smtClean="0"/>
              <a:t>Desirable </a:t>
            </a:r>
            <a:r>
              <a:rPr lang="en-US" sz="1800" dirty="0"/>
              <a:t>Properties of a </a:t>
            </a:r>
            <a:r>
              <a:rPr lang="en-US" sz="1800" dirty="0" smtClean="0"/>
              <a:t>Clustering</a:t>
            </a:r>
          </a:p>
          <a:p>
            <a:pPr>
              <a:lnSpc>
                <a:spcPct val="110000"/>
              </a:lnSpc>
            </a:pPr>
            <a:r>
              <a:rPr lang="en-US" sz="1800" dirty="0" smtClean="0"/>
              <a:t>Overview of Clustering</a:t>
            </a:r>
          </a:p>
          <a:p>
            <a:pPr>
              <a:lnSpc>
                <a:spcPct val="110000"/>
              </a:lnSpc>
            </a:pPr>
            <a:r>
              <a:rPr lang="en-US" sz="1800" dirty="0"/>
              <a:t>Similarity </a:t>
            </a:r>
            <a:r>
              <a:rPr lang="en-US" sz="1800" dirty="0" smtClean="0"/>
              <a:t>Measures</a:t>
            </a:r>
          </a:p>
          <a:p>
            <a:pPr>
              <a:lnSpc>
                <a:spcPct val="110000"/>
              </a:lnSpc>
            </a:pPr>
            <a:r>
              <a:rPr lang="en-US" sz="1800" dirty="0"/>
              <a:t>Major Clustering Approaches</a:t>
            </a:r>
            <a:endParaRPr lang="en-US" sz="1800" dirty="0" smtClean="0"/>
          </a:p>
          <a:p>
            <a:pPr lvl="1">
              <a:lnSpc>
                <a:spcPct val="110000"/>
              </a:lnSpc>
            </a:pPr>
            <a:r>
              <a:rPr lang="en-US" sz="1800" dirty="0" smtClean="0"/>
              <a:t>Partitioning </a:t>
            </a:r>
            <a:r>
              <a:rPr lang="en-US" sz="1800" dirty="0"/>
              <a:t>Methods</a:t>
            </a:r>
          </a:p>
          <a:p>
            <a:pPr lvl="1">
              <a:lnSpc>
                <a:spcPct val="110000"/>
              </a:lnSpc>
            </a:pPr>
            <a:r>
              <a:rPr lang="en-US" sz="1800" dirty="0"/>
              <a:t>Hierarchical </a:t>
            </a:r>
            <a:r>
              <a:rPr lang="en-US" sz="1800" dirty="0" smtClean="0"/>
              <a:t>Methods</a:t>
            </a:r>
            <a:endParaRPr lang="en-US" sz="1800" dirty="0"/>
          </a:p>
          <a:p>
            <a:pPr>
              <a:lnSpc>
                <a:spcPct val="110000"/>
              </a:lnSpc>
            </a:pPr>
            <a:r>
              <a:rPr lang="en-US" sz="1800" dirty="0" smtClean="0"/>
              <a:t>Comparisons</a:t>
            </a:r>
          </a:p>
          <a:p>
            <a:pPr>
              <a:lnSpc>
                <a:spcPct val="110000"/>
              </a:lnSpc>
            </a:pPr>
            <a:r>
              <a:rPr lang="en-US" sz="1800" dirty="0" smtClean="0"/>
              <a:t>Bibliography</a:t>
            </a:r>
            <a:endParaRPr lang="en-US" sz="1800" dirty="0"/>
          </a:p>
          <a:p>
            <a:endParaRPr lang="en-US" sz="1800" dirty="0"/>
          </a:p>
        </p:txBody>
      </p:sp>
    </p:spTree>
    <p:extLst>
      <p:ext uri="{BB962C8B-B14F-4D97-AF65-F5344CB8AC3E}">
        <p14:creationId xmlns:p14="http://schemas.microsoft.com/office/powerpoint/2010/main" val="31859790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ahoma" pitchFamily="34" charset="0"/>
              </a:rPr>
              <a:t>Single-Linkage </a:t>
            </a:r>
            <a:r>
              <a:rPr lang="en-US" dirty="0" smtClean="0">
                <a:latin typeface="Tahoma" pitchFamily="34" charset="0"/>
              </a:rPr>
              <a:t>Clustering(hierarchical)</a:t>
            </a:r>
            <a:endParaRPr lang="en-US" dirty="0"/>
          </a:p>
        </p:txBody>
      </p:sp>
      <p:sp>
        <p:nvSpPr>
          <p:cNvPr id="3" name="Content Placeholder 2"/>
          <p:cNvSpPr>
            <a:spLocks noGrp="1"/>
          </p:cNvSpPr>
          <p:nvPr>
            <p:ph idx="1"/>
          </p:nvPr>
        </p:nvSpPr>
        <p:spPr/>
        <p:txBody>
          <a:bodyPr>
            <a:normAutofit lnSpcReduction="10000"/>
          </a:bodyPr>
          <a:lstStyle/>
          <a:p>
            <a:pPr>
              <a:buFontTx/>
              <a:buChar char="•"/>
            </a:pPr>
            <a:endParaRPr lang="en-US" sz="1800" dirty="0" smtClean="0">
              <a:latin typeface="Tahoma" pitchFamily="34" charset="0"/>
            </a:endParaRPr>
          </a:p>
          <a:p>
            <a:pPr>
              <a:buFontTx/>
              <a:buChar char="•"/>
            </a:pPr>
            <a:r>
              <a:rPr lang="en-US" sz="1800" dirty="0" smtClean="0">
                <a:latin typeface="Tahoma" pitchFamily="34" charset="0"/>
              </a:rPr>
              <a:t>The </a:t>
            </a:r>
            <a:r>
              <a:rPr lang="en-US" sz="1800" dirty="0">
                <a:latin typeface="Tahoma" pitchFamily="34" charset="0"/>
              </a:rPr>
              <a:t>N*N proximity matrix is D = [d(</a:t>
            </a:r>
            <a:r>
              <a:rPr lang="en-US" sz="1800" dirty="0" err="1">
                <a:latin typeface="Tahoma" pitchFamily="34" charset="0"/>
              </a:rPr>
              <a:t>i,j</a:t>
            </a:r>
            <a:r>
              <a:rPr lang="en-US" sz="1800" dirty="0">
                <a:latin typeface="Tahoma" pitchFamily="34" charset="0"/>
              </a:rPr>
              <a:t>)]</a:t>
            </a:r>
            <a:endParaRPr lang="en-US" altLang="zh-TW" sz="1800" dirty="0">
              <a:latin typeface="Tahoma" pitchFamily="34" charset="0"/>
              <a:ea typeface="PMingLiU" pitchFamily="18" charset="-120"/>
            </a:endParaRPr>
          </a:p>
          <a:p>
            <a:pPr>
              <a:buFontTx/>
              <a:buChar char="•"/>
            </a:pPr>
            <a:r>
              <a:rPr lang="en-US" sz="1800" dirty="0">
                <a:latin typeface="Tahoma" pitchFamily="34" charset="0"/>
              </a:rPr>
              <a:t>The </a:t>
            </a:r>
            <a:r>
              <a:rPr lang="en-US" sz="1800" dirty="0" err="1">
                <a:latin typeface="Tahoma" pitchFamily="34" charset="0"/>
              </a:rPr>
              <a:t>clusterings</a:t>
            </a:r>
            <a:r>
              <a:rPr lang="en-US" sz="1800" dirty="0">
                <a:latin typeface="Tahoma" pitchFamily="34" charset="0"/>
              </a:rPr>
              <a:t> are assigned sequence numbers 0,1,......, (n-1)</a:t>
            </a:r>
            <a:endParaRPr lang="en-US" altLang="zh-TW" sz="1800" dirty="0">
              <a:latin typeface="Tahoma" pitchFamily="34" charset="0"/>
              <a:ea typeface="PMingLiU" pitchFamily="18" charset="-120"/>
            </a:endParaRPr>
          </a:p>
          <a:p>
            <a:pPr>
              <a:buFontTx/>
              <a:buChar char="•"/>
            </a:pPr>
            <a:r>
              <a:rPr lang="en-US" sz="1800" dirty="0">
                <a:latin typeface="Tahoma" pitchFamily="34" charset="0"/>
              </a:rPr>
              <a:t>L(k) is the level of the </a:t>
            </a:r>
            <a:r>
              <a:rPr lang="en-US" sz="1800" dirty="0" err="1">
                <a:latin typeface="Tahoma" pitchFamily="34" charset="0"/>
              </a:rPr>
              <a:t>kth</a:t>
            </a:r>
            <a:r>
              <a:rPr lang="en-US" sz="1800" dirty="0">
                <a:latin typeface="Tahoma" pitchFamily="34" charset="0"/>
              </a:rPr>
              <a:t> clustering</a:t>
            </a:r>
            <a:endParaRPr lang="en-US" altLang="zh-TW" sz="1800" dirty="0">
              <a:latin typeface="Tahoma" pitchFamily="34" charset="0"/>
              <a:ea typeface="PMingLiU" pitchFamily="18" charset="-120"/>
            </a:endParaRPr>
          </a:p>
          <a:p>
            <a:pPr>
              <a:buFontTx/>
              <a:buChar char="•"/>
            </a:pPr>
            <a:r>
              <a:rPr lang="en-US" sz="1800" dirty="0">
                <a:latin typeface="Tahoma" pitchFamily="34" charset="0"/>
              </a:rPr>
              <a:t>A cluster with sequence number m is denoted (m)</a:t>
            </a:r>
            <a:endParaRPr lang="en-US" altLang="zh-TW" sz="1800" dirty="0">
              <a:latin typeface="Tahoma" pitchFamily="34" charset="0"/>
              <a:ea typeface="PMingLiU" pitchFamily="18" charset="-120"/>
            </a:endParaRPr>
          </a:p>
          <a:p>
            <a:pPr>
              <a:buFontTx/>
              <a:buChar char="•"/>
            </a:pPr>
            <a:r>
              <a:rPr lang="en-US" altLang="zh-TW" sz="1800" dirty="0">
                <a:latin typeface="Tahoma" pitchFamily="34" charset="0"/>
                <a:ea typeface="PMingLiU" pitchFamily="18" charset="-120"/>
              </a:rPr>
              <a:t>T</a:t>
            </a:r>
            <a:r>
              <a:rPr lang="en-US" sz="1800" dirty="0">
                <a:latin typeface="Tahoma" pitchFamily="34" charset="0"/>
              </a:rPr>
              <a:t>he proximity between clusters (r) and (s) is denoted d [(r),(s)]</a:t>
            </a:r>
          </a:p>
          <a:p>
            <a:pPr marL="0" indent="0">
              <a:buNone/>
            </a:pPr>
            <a:r>
              <a:rPr lang="en-US" sz="2000" b="1" dirty="0"/>
              <a:t> </a:t>
            </a:r>
            <a:r>
              <a:rPr lang="en-US" sz="2000" b="1" dirty="0" smtClean="0"/>
              <a:t>     </a:t>
            </a:r>
            <a:r>
              <a:rPr lang="en-US" sz="2000" b="1" u="sng" dirty="0" smtClean="0"/>
              <a:t>Algorithm</a:t>
            </a:r>
          </a:p>
          <a:p>
            <a:pPr>
              <a:lnSpc>
                <a:spcPct val="80000"/>
              </a:lnSpc>
              <a:buFontTx/>
              <a:buChar char="•"/>
            </a:pPr>
            <a:r>
              <a:rPr lang="en-US" sz="1800" i="1" dirty="0">
                <a:latin typeface="Tahoma" pitchFamily="34" charset="0"/>
              </a:rPr>
              <a:t>Begin with the disjoint clustering having level L(0) = 0 and sequence number m = 0.</a:t>
            </a:r>
            <a:br>
              <a:rPr lang="en-US" sz="1800" i="1" dirty="0">
                <a:latin typeface="Tahoma" pitchFamily="34" charset="0"/>
              </a:rPr>
            </a:br>
            <a:endParaRPr lang="en-US" sz="1800" dirty="0">
              <a:latin typeface="Tahoma" pitchFamily="34" charset="0"/>
            </a:endParaRPr>
          </a:p>
          <a:p>
            <a:pPr>
              <a:lnSpc>
                <a:spcPct val="80000"/>
              </a:lnSpc>
              <a:buFontTx/>
              <a:buChar char="•"/>
            </a:pPr>
            <a:r>
              <a:rPr lang="en-US" sz="1800" i="1" dirty="0">
                <a:latin typeface="Tahoma" pitchFamily="34" charset="0"/>
              </a:rPr>
              <a:t>Find the least dissimilar pair of clusters in the current clustering, say pair (r), (s), according to</a:t>
            </a:r>
            <a:br>
              <a:rPr lang="en-US" sz="1800" i="1" dirty="0">
                <a:latin typeface="Tahoma" pitchFamily="34" charset="0"/>
              </a:rPr>
            </a:br>
            <a:r>
              <a:rPr lang="en-US" sz="1800" i="1" dirty="0">
                <a:latin typeface="Tahoma" pitchFamily="34" charset="0"/>
              </a:rPr>
              <a:t/>
            </a:r>
            <a:br>
              <a:rPr lang="en-US" sz="1800" i="1" dirty="0">
                <a:latin typeface="Tahoma" pitchFamily="34" charset="0"/>
              </a:rPr>
            </a:br>
            <a:r>
              <a:rPr lang="en-US" sz="1800" i="1" dirty="0">
                <a:latin typeface="Tahoma" pitchFamily="34" charset="0"/>
              </a:rPr>
              <a:t>d[(r),(s)] = min d[(i),(j)]</a:t>
            </a:r>
            <a:br>
              <a:rPr lang="en-US" sz="1800" i="1" dirty="0">
                <a:latin typeface="Tahoma" pitchFamily="34" charset="0"/>
              </a:rPr>
            </a:br>
            <a:r>
              <a:rPr lang="en-US" sz="1800" i="1" dirty="0">
                <a:latin typeface="Tahoma" pitchFamily="34" charset="0"/>
              </a:rPr>
              <a:t/>
            </a:r>
            <a:br>
              <a:rPr lang="en-US" sz="1800" i="1" dirty="0">
                <a:latin typeface="Tahoma" pitchFamily="34" charset="0"/>
              </a:rPr>
            </a:br>
            <a:r>
              <a:rPr lang="en-US" sz="1800" i="1" dirty="0">
                <a:latin typeface="Tahoma" pitchFamily="34" charset="0"/>
              </a:rPr>
              <a:t>where the minimum is over all pairs of clusters in the current clustering.</a:t>
            </a:r>
            <a:br>
              <a:rPr lang="en-US" sz="1800" i="1" dirty="0">
                <a:latin typeface="Tahoma" pitchFamily="34" charset="0"/>
              </a:rPr>
            </a:br>
            <a:endParaRPr lang="en-US" sz="1800" dirty="0">
              <a:latin typeface="Tahoma" pitchFamily="34" charset="0"/>
            </a:endParaRPr>
          </a:p>
          <a:p>
            <a:endParaRPr lang="en-US" sz="1800" dirty="0"/>
          </a:p>
        </p:txBody>
      </p:sp>
    </p:spTree>
    <p:extLst>
      <p:ext uri="{BB962C8B-B14F-4D97-AF65-F5344CB8AC3E}">
        <p14:creationId xmlns:p14="http://schemas.microsoft.com/office/powerpoint/2010/main" val="128040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pPr>
              <a:lnSpc>
                <a:spcPct val="80000"/>
              </a:lnSpc>
              <a:buFontTx/>
              <a:buChar char="•"/>
            </a:pPr>
            <a:r>
              <a:rPr lang="en-US" sz="1800" i="1" dirty="0">
                <a:latin typeface="Tahoma" pitchFamily="34" charset="0"/>
              </a:rPr>
              <a:t>Increment the sequence number : m = m +1. Merge clusters (r) and (s) into a single cluster to form the next clustering m. Set the level of this clustering to</a:t>
            </a:r>
            <a:br>
              <a:rPr lang="en-US" sz="1800" i="1" dirty="0">
                <a:latin typeface="Tahoma" pitchFamily="34" charset="0"/>
              </a:rPr>
            </a:br>
            <a:r>
              <a:rPr lang="en-US" sz="1800" i="1" dirty="0">
                <a:latin typeface="Tahoma" pitchFamily="34" charset="0"/>
              </a:rPr>
              <a:t/>
            </a:r>
            <a:br>
              <a:rPr lang="en-US" sz="1800" i="1" dirty="0">
                <a:latin typeface="Tahoma" pitchFamily="34" charset="0"/>
              </a:rPr>
            </a:br>
            <a:r>
              <a:rPr lang="en-US" sz="1800" i="1" dirty="0">
                <a:latin typeface="Tahoma" pitchFamily="34" charset="0"/>
              </a:rPr>
              <a:t>L(m) = d[(r),(s)]</a:t>
            </a:r>
            <a:br>
              <a:rPr lang="en-US" sz="1800" i="1" dirty="0">
                <a:latin typeface="Tahoma" pitchFamily="34" charset="0"/>
              </a:rPr>
            </a:br>
            <a:endParaRPr lang="en-US" sz="1800" dirty="0">
              <a:latin typeface="Tahoma" pitchFamily="34" charset="0"/>
            </a:endParaRPr>
          </a:p>
          <a:p>
            <a:pPr>
              <a:lnSpc>
                <a:spcPct val="80000"/>
              </a:lnSpc>
              <a:buFontTx/>
              <a:buChar char="•"/>
            </a:pPr>
            <a:r>
              <a:rPr lang="en-US" sz="1800" i="1" dirty="0">
                <a:latin typeface="Tahoma" pitchFamily="34" charset="0"/>
              </a:rPr>
              <a:t>Update the proximity matrix, D, by deleting the rows and columns corresponding to clusters (r) and (s) and adding a row and column corresponding to the newly formed cluster. The proximity between the new cluster, denoted (</a:t>
            </a:r>
            <a:r>
              <a:rPr lang="en-US" sz="1800" i="1" dirty="0" err="1">
                <a:latin typeface="Tahoma" pitchFamily="34" charset="0"/>
              </a:rPr>
              <a:t>r,s</a:t>
            </a:r>
            <a:r>
              <a:rPr lang="en-US" sz="1800" i="1" dirty="0">
                <a:latin typeface="Tahoma" pitchFamily="34" charset="0"/>
              </a:rPr>
              <a:t>) and old cluster (k) is defined in this way:</a:t>
            </a:r>
            <a:br>
              <a:rPr lang="en-US" sz="1800" i="1" dirty="0">
                <a:latin typeface="Tahoma" pitchFamily="34" charset="0"/>
              </a:rPr>
            </a:br>
            <a:r>
              <a:rPr lang="en-US" sz="1800" i="1" dirty="0">
                <a:latin typeface="Tahoma" pitchFamily="34" charset="0"/>
              </a:rPr>
              <a:t/>
            </a:r>
            <a:br>
              <a:rPr lang="en-US" sz="1800" i="1" dirty="0">
                <a:latin typeface="Tahoma" pitchFamily="34" charset="0"/>
              </a:rPr>
            </a:br>
            <a:r>
              <a:rPr lang="en-US" sz="1800" i="1" dirty="0">
                <a:latin typeface="Tahoma" pitchFamily="34" charset="0"/>
              </a:rPr>
              <a:t>d[(k), (</a:t>
            </a:r>
            <a:r>
              <a:rPr lang="en-US" sz="1800" i="1" dirty="0" err="1">
                <a:latin typeface="Tahoma" pitchFamily="34" charset="0"/>
              </a:rPr>
              <a:t>r,s</a:t>
            </a:r>
            <a:r>
              <a:rPr lang="en-US" sz="1800" i="1" dirty="0">
                <a:latin typeface="Tahoma" pitchFamily="34" charset="0"/>
              </a:rPr>
              <a:t>)] = min d[(k),(r)], d[(k),(s)]</a:t>
            </a:r>
            <a:br>
              <a:rPr lang="en-US" sz="1800" i="1" dirty="0">
                <a:latin typeface="Tahoma" pitchFamily="34" charset="0"/>
              </a:rPr>
            </a:br>
            <a:endParaRPr lang="en-US" sz="1800" dirty="0">
              <a:latin typeface="Tahoma" pitchFamily="34" charset="0"/>
            </a:endParaRPr>
          </a:p>
          <a:p>
            <a:pPr>
              <a:lnSpc>
                <a:spcPct val="80000"/>
              </a:lnSpc>
              <a:buFontTx/>
              <a:buChar char="•"/>
            </a:pPr>
            <a:r>
              <a:rPr lang="en-US" sz="1800" i="1" dirty="0">
                <a:latin typeface="Tahoma" pitchFamily="34" charset="0"/>
              </a:rPr>
              <a:t>If all objects are in one cluster, stop. Else, go to step 2</a:t>
            </a:r>
            <a:endParaRPr lang="en-US" sz="1800" i="1" dirty="0" smtClean="0">
              <a:latin typeface="Tahoma" pitchFamily="34" charset="0"/>
            </a:endParaRPr>
          </a:p>
          <a:p>
            <a:pPr>
              <a:lnSpc>
                <a:spcPct val="80000"/>
              </a:lnSpc>
              <a:buFontTx/>
              <a:buChar char="•"/>
            </a:pPr>
            <a:endParaRPr lang="en-US" sz="1800" i="1" dirty="0" smtClean="0">
              <a:latin typeface="Tahoma" pitchFamily="34" charset="0"/>
            </a:endParaRPr>
          </a:p>
          <a:p>
            <a:pPr>
              <a:lnSpc>
                <a:spcPct val="80000"/>
              </a:lnSpc>
              <a:buFontTx/>
              <a:buChar char="•"/>
            </a:pPr>
            <a:endParaRPr lang="en-US" sz="1800" i="1" dirty="0" smtClean="0">
              <a:latin typeface="Tahoma" pitchFamily="34" charset="0"/>
            </a:endParaRPr>
          </a:p>
        </p:txBody>
      </p:sp>
    </p:spTree>
    <p:extLst>
      <p:ext uri="{BB962C8B-B14F-4D97-AF65-F5344CB8AC3E}">
        <p14:creationId xmlns:p14="http://schemas.microsoft.com/office/powerpoint/2010/main" val="940463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ahoma" pitchFamily="34" charset="0"/>
              </a:rPr>
              <a:t>Hierarchical clustering example</a:t>
            </a:r>
            <a:br>
              <a:rPr lang="en-US" dirty="0">
                <a:latin typeface="Tahoma" pitchFamily="34" charset="0"/>
              </a:rPr>
            </a:br>
            <a:endParaRPr lang="en-US" dirty="0"/>
          </a:p>
        </p:txBody>
      </p:sp>
      <p:sp>
        <p:nvSpPr>
          <p:cNvPr id="3" name="Content Placeholder 2"/>
          <p:cNvSpPr>
            <a:spLocks noGrp="1"/>
          </p:cNvSpPr>
          <p:nvPr>
            <p:ph idx="1"/>
          </p:nvPr>
        </p:nvSpPr>
        <p:spPr/>
        <p:txBody>
          <a:bodyPr>
            <a:normAutofit/>
          </a:bodyPr>
          <a:lstStyle/>
          <a:p>
            <a:pPr>
              <a:lnSpc>
                <a:spcPct val="90000"/>
              </a:lnSpc>
              <a:buFontTx/>
              <a:buChar char="•"/>
            </a:pPr>
            <a:r>
              <a:rPr lang="en-US" sz="1800" dirty="0">
                <a:latin typeface="Tahoma" pitchFamily="34" charset="0"/>
              </a:rPr>
              <a:t>Let’s now see a simple example: a hierarchical clustering of distances in kilometers between some Italian cities. The method used is single-linkage.</a:t>
            </a:r>
            <a:endParaRPr lang="en-US" sz="1800" b="1" dirty="0">
              <a:latin typeface="Tahoma" pitchFamily="34" charset="0"/>
            </a:endParaRPr>
          </a:p>
          <a:p>
            <a:pPr>
              <a:lnSpc>
                <a:spcPct val="90000"/>
              </a:lnSpc>
              <a:buFontTx/>
              <a:buChar char="•"/>
            </a:pPr>
            <a:r>
              <a:rPr lang="en-US" sz="1800" b="1" dirty="0">
                <a:latin typeface="Tahoma" pitchFamily="34" charset="0"/>
              </a:rPr>
              <a:t>Input distance matrix</a:t>
            </a:r>
            <a:r>
              <a:rPr lang="en-US" sz="1800" dirty="0">
                <a:latin typeface="Tahoma" pitchFamily="34" charset="0"/>
              </a:rPr>
              <a:t> (L = 0 for all the clusters):</a:t>
            </a:r>
          </a:p>
          <a:p>
            <a:endParaRPr lang="en-US" sz="1800" dirty="0"/>
          </a:p>
        </p:txBody>
      </p:sp>
      <p:pic>
        <p:nvPicPr>
          <p:cNvPr id="4" name="Picture 4" desc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4953000" cy="24653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italia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124200"/>
            <a:ext cx="20669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977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429828"/>
          </a:xfrm>
        </p:spPr>
        <p:txBody>
          <a:bodyPr>
            <a:normAutofit fontScale="90000"/>
          </a:bodyPr>
          <a:lstStyle/>
          <a:p>
            <a:endParaRPr lang="en-US"/>
          </a:p>
        </p:txBody>
      </p:sp>
      <p:sp>
        <p:nvSpPr>
          <p:cNvPr id="3" name="Content Placeholder 2"/>
          <p:cNvSpPr>
            <a:spLocks noGrp="1"/>
          </p:cNvSpPr>
          <p:nvPr>
            <p:ph idx="1"/>
          </p:nvPr>
        </p:nvSpPr>
        <p:spPr/>
        <p:txBody>
          <a:bodyPr>
            <a:normAutofit/>
          </a:bodyPr>
          <a:lstStyle/>
          <a:p>
            <a:r>
              <a:rPr lang="en-US" sz="1800" dirty="0" smtClean="0"/>
              <a:t>The </a:t>
            </a:r>
            <a:r>
              <a:rPr lang="en-US" sz="1800" dirty="0"/>
              <a:t>nearest pair of cities is MI and TO, at distance 138. These are merged into a single cluster called "MI/TO". The level of the new cluster is L(MI/TO) = 138 and the new sequence number is m = 1.</a:t>
            </a:r>
            <a:br>
              <a:rPr lang="en-US" sz="1800" dirty="0"/>
            </a:br>
            <a:r>
              <a:rPr lang="en-US" sz="1800" dirty="0"/>
              <a:t>Then we compute the distance from this new compound object to all other objects. </a:t>
            </a:r>
            <a:r>
              <a:rPr lang="en-US" sz="1800" b="1" dirty="0"/>
              <a:t>In single link clustering the rule is that the distance from the compound object to another object is equal to the shortest distance from any member of the cluster to the outside object.</a:t>
            </a:r>
            <a:r>
              <a:rPr lang="en-US" sz="1800" dirty="0"/>
              <a:t> So the distance from "MI/TO" to RM is chosen to be 564, which is the distance from MI to RM, and so on</a:t>
            </a:r>
            <a:r>
              <a:rPr lang="en-US" sz="1800" dirty="0" smtClean="0"/>
              <a:t>.</a:t>
            </a:r>
          </a:p>
          <a:p>
            <a:r>
              <a:rPr lang="en-US" sz="1800" dirty="0"/>
              <a:t>After merging MI with TO we obtain the following matrix: </a:t>
            </a:r>
          </a:p>
          <a:p>
            <a:endParaRPr lang="en-US" sz="1800" dirty="0"/>
          </a:p>
          <a:p>
            <a:endParaRPr lang="en-US" sz="1800" dirty="0"/>
          </a:p>
        </p:txBody>
      </p:sp>
      <p:graphicFrame>
        <p:nvGraphicFramePr>
          <p:cNvPr id="4" name="Object 3"/>
          <p:cNvGraphicFramePr>
            <a:graphicFrameLocks noChangeAspect="1"/>
          </p:cNvGraphicFramePr>
          <p:nvPr>
            <p:extLst>
              <p:ext uri="{D42A27DB-BD31-4B8C-83A1-F6EECF244321}">
                <p14:modId xmlns:p14="http://schemas.microsoft.com/office/powerpoint/2010/main" val="890530186"/>
              </p:ext>
            </p:extLst>
          </p:nvPr>
        </p:nvGraphicFramePr>
        <p:xfrm>
          <a:off x="914400" y="4648200"/>
          <a:ext cx="4648200" cy="2075502"/>
        </p:xfrm>
        <a:graphic>
          <a:graphicData uri="http://schemas.openxmlformats.org/presentationml/2006/ole">
            <mc:AlternateContent xmlns:mc="http://schemas.openxmlformats.org/markup-compatibility/2006">
              <mc:Choice xmlns:v="urn:schemas-microsoft-com:vml" Requires="v">
                <p:oleObj spid="_x0000_s1066" name="Image" r:id="rId3" imgW="5828571" imgH="2603175" progId="Photoshop.Image.6">
                  <p:embed/>
                </p:oleObj>
              </mc:Choice>
              <mc:Fallback>
                <p:oleObj name="Image" r:id="rId3" imgW="5828571" imgH="2603175"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48200"/>
                        <a:ext cx="4648200" cy="2075502"/>
                      </a:xfrm>
                      <a:prstGeom prst="rect">
                        <a:avLst/>
                      </a:prstGeom>
                      <a:noFill/>
                      <a:ln>
                        <a:noFill/>
                      </a:ln>
                      <a:effectLst/>
                    </p:spPr>
                  </p:pic>
                </p:oleObj>
              </mc:Fallback>
            </mc:AlternateContent>
          </a:graphicData>
        </a:graphic>
      </p:graphicFrame>
      <p:pic>
        <p:nvPicPr>
          <p:cNvPr id="5" name="Picture 4" descr="italia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648200"/>
            <a:ext cx="206692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61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min d(</a:t>
            </a:r>
            <a:r>
              <a:rPr lang="en-US" sz="1800" dirty="0" err="1"/>
              <a:t>i,j</a:t>
            </a:r>
            <a:r>
              <a:rPr lang="en-US" sz="1800" dirty="0"/>
              <a:t>) = d(NA,RM) = 219 =&gt; merge NA and RM into a new cluster called NA/RM</a:t>
            </a:r>
            <a:br>
              <a:rPr lang="en-US" sz="1800" dirty="0"/>
            </a:br>
            <a:r>
              <a:rPr lang="en-US" sz="1800" dirty="0"/>
              <a:t>L(NA/RM) = 219</a:t>
            </a:r>
            <a:br>
              <a:rPr lang="en-US" sz="1800" dirty="0"/>
            </a:br>
            <a:r>
              <a:rPr lang="en-US" sz="1800" dirty="0"/>
              <a:t>m = 2 </a:t>
            </a:r>
          </a:p>
          <a:p>
            <a:endParaRPr lang="en-US" sz="1800" dirty="0"/>
          </a:p>
        </p:txBody>
      </p:sp>
      <p:graphicFrame>
        <p:nvGraphicFramePr>
          <p:cNvPr id="4" name="Object 3"/>
          <p:cNvGraphicFramePr>
            <a:graphicFrameLocks noChangeAspect="1"/>
          </p:cNvGraphicFramePr>
          <p:nvPr/>
        </p:nvGraphicFramePr>
        <p:xfrm>
          <a:off x="685800" y="3276600"/>
          <a:ext cx="5334000" cy="2025650"/>
        </p:xfrm>
        <a:graphic>
          <a:graphicData uri="http://schemas.openxmlformats.org/presentationml/2006/ole">
            <mc:AlternateContent xmlns:mc="http://schemas.openxmlformats.org/markup-compatibility/2006">
              <mc:Choice xmlns:v="urn:schemas-microsoft-com:vml" Requires="v">
                <p:oleObj spid="_x0000_s2089" name="Image" r:id="rId3" imgW="5853968" imgH="2222222" progId="Photoshop.Image.6">
                  <p:embed/>
                </p:oleObj>
              </mc:Choice>
              <mc:Fallback>
                <p:oleObj name="Image" r:id="rId3" imgW="5853968" imgH="2222222"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276600"/>
                        <a:ext cx="533400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descr="italia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048000"/>
            <a:ext cx="20669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253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min d(</a:t>
            </a:r>
            <a:r>
              <a:rPr lang="en-US" sz="1800" dirty="0" err="1"/>
              <a:t>i,j</a:t>
            </a:r>
            <a:r>
              <a:rPr lang="en-US" sz="1800" dirty="0"/>
              <a:t>) = d(BA,NA/RM) = 255 =&gt; merge BA and NA/RM into a new cluster called BA/NA/RM</a:t>
            </a:r>
            <a:br>
              <a:rPr lang="en-US" sz="1800" dirty="0"/>
            </a:br>
            <a:r>
              <a:rPr lang="en-US" sz="1800" dirty="0"/>
              <a:t>L(BA/NA/RM) = 255</a:t>
            </a:r>
            <a:br>
              <a:rPr lang="en-US" sz="1800" dirty="0"/>
            </a:br>
            <a:r>
              <a:rPr lang="en-US" sz="1800" dirty="0"/>
              <a:t>m = 3 </a:t>
            </a:r>
          </a:p>
          <a:p>
            <a:endParaRPr lang="en-US" sz="1800" dirty="0"/>
          </a:p>
        </p:txBody>
      </p:sp>
      <p:graphicFrame>
        <p:nvGraphicFramePr>
          <p:cNvPr id="4" name="Object 3"/>
          <p:cNvGraphicFramePr>
            <a:graphicFrameLocks noChangeAspect="1"/>
          </p:cNvGraphicFramePr>
          <p:nvPr>
            <p:extLst>
              <p:ext uri="{D42A27DB-BD31-4B8C-83A1-F6EECF244321}">
                <p14:modId xmlns:p14="http://schemas.microsoft.com/office/powerpoint/2010/main" val="1153773381"/>
              </p:ext>
            </p:extLst>
          </p:nvPr>
        </p:nvGraphicFramePr>
        <p:xfrm>
          <a:off x="685800" y="3200400"/>
          <a:ext cx="5791200" cy="1862138"/>
        </p:xfrm>
        <a:graphic>
          <a:graphicData uri="http://schemas.openxmlformats.org/presentationml/2006/ole">
            <mc:AlternateContent xmlns:mc="http://schemas.openxmlformats.org/markup-compatibility/2006">
              <mc:Choice xmlns:v="urn:schemas-microsoft-com:vml" Requires="v">
                <p:oleObj spid="_x0000_s3112" name="Image" r:id="rId3" imgW="6006349" imgH="1930159" progId="Photoshop.Image.6">
                  <p:embed/>
                </p:oleObj>
              </mc:Choice>
              <mc:Fallback>
                <p:oleObj name="Image" r:id="rId3" imgW="6006349" imgH="1930159"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200400"/>
                        <a:ext cx="5791200"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descr="italia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3048000"/>
            <a:ext cx="20669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913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min d(</a:t>
            </a:r>
            <a:r>
              <a:rPr lang="en-US" sz="1800" dirty="0" err="1"/>
              <a:t>i,j</a:t>
            </a:r>
            <a:r>
              <a:rPr lang="en-US" sz="1800" dirty="0"/>
              <a:t>) = d(BA/NA/RM,FI) = 268 =&gt; merge BA/NA/RM and FI into a new cluster called BA/FI/NA/RM</a:t>
            </a:r>
            <a:br>
              <a:rPr lang="en-US" sz="1800" dirty="0"/>
            </a:br>
            <a:r>
              <a:rPr lang="en-US" sz="1800" dirty="0"/>
              <a:t>L(BA/FI/NA/RM) = 268</a:t>
            </a:r>
            <a:br>
              <a:rPr lang="en-US" sz="1800" dirty="0"/>
            </a:br>
            <a:r>
              <a:rPr lang="en-US" sz="1800" dirty="0"/>
              <a:t>m = 4</a:t>
            </a:r>
          </a:p>
          <a:p>
            <a:endParaRPr lang="en-US" sz="1800" dirty="0"/>
          </a:p>
        </p:txBody>
      </p:sp>
      <p:graphicFrame>
        <p:nvGraphicFramePr>
          <p:cNvPr id="4" name="Object 3"/>
          <p:cNvGraphicFramePr>
            <a:graphicFrameLocks noChangeAspect="1"/>
          </p:cNvGraphicFramePr>
          <p:nvPr/>
        </p:nvGraphicFramePr>
        <p:xfrm>
          <a:off x="533400" y="3048000"/>
          <a:ext cx="5334000" cy="1397000"/>
        </p:xfrm>
        <a:graphic>
          <a:graphicData uri="http://schemas.openxmlformats.org/presentationml/2006/ole">
            <mc:AlternateContent xmlns:mc="http://schemas.openxmlformats.org/markup-compatibility/2006">
              <mc:Choice xmlns:v="urn:schemas-microsoft-com:vml" Requires="v">
                <p:oleObj spid="_x0000_s4136" name="Image" r:id="rId3" imgW="6107937" imgH="1600000" progId="Photoshop.Image.6">
                  <p:embed/>
                </p:oleObj>
              </mc:Choice>
              <mc:Fallback>
                <p:oleObj name="Image" r:id="rId3" imgW="6107937" imgH="160000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0"/>
                        <a:ext cx="53340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descr="italia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895600"/>
            <a:ext cx="20669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654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80000"/>
              </a:lnSpc>
              <a:buFontTx/>
              <a:buChar char="•"/>
            </a:pPr>
            <a:r>
              <a:rPr lang="en-US" sz="1800" dirty="0"/>
              <a:t>Finally, we merge the last two clusters at level 295.</a:t>
            </a:r>
          </a:p>
          <a:p>
            <a:pPr>
              <a:lnSpc>
                <a:spcPct val="80000"/>
              </a:lnSpc>
              <a:buFontTx/>
              <a:buChar char="•"/>
            </a:pPr>
            <a:r>
              <a:rPr lang="en-US" sz="1800" dirty="0"/>
              <a:t>The process is summarized by the following hierarchical tree:</a:t>
            </a:r>
          </a:p>
          <a:p>
            <a:endParaRPr lang="en-US" sz="1800" dirty="0"/>
          </a:p>
        </p:txBody>
      </p:sp>
      <p:pic>
        <p:nvPicPr>
          <p:cNvPr id="4" name="Picture 3" descr="image0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64008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4030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1800" dirty="0"/>
          </a:p>
          <a:p>
            <a:r>
              <a:rPr lang="en-US" sz="1800" b="1" dirty="0" smtClean="0"/>
              <a:t>Advantages</a:t>
            </a:r>
            <a:endParaRPr lang="en-US" sz="1800" b="1" dirty="0"/>
          </a:p>
          <a:p>
            <a:pPr lvl="1"/>
            <a:r>
              <a:rPr lang="en-US" sz="1800" dirty="0" err="1"/>
              <a:t>Dendograms</a:t>
            </a:r>
            <a:r>
              <a:rPr lang="en-US" sz="1800" dirty="0"/>
              <a:t> are great for visualization</a:t>
            </a:r>
          </a:p>
          <a:p>
            <a:pPr lvl="1"/>
            <a:r>
              <a:rPr lang="en-US" sz="1800" dirty="0"/>
              <a:t>Provides hierarchical relations between clusters</a:t>
            </a:r>
          </a:p>
          <a:p>
            <a:pPr lvl="1"/>
            <a:r>
              <a:rPr lang="en-US" sz="1800" dirty="0"/>
              <a:t>Shown to be able to capture concentric clusters</a:t>
            </a:r>
          </a:p>
          <a:p>
            <a:r>
              <a:rPr lang="en-US" sz="1800" b="1" dirty="0"/>
              <a:t>Disadvantages</a:t>
            </a:r>
          </a:p>
          <a:p>
            <a:pPr lvl="1"/>
            <a:r>
              <a:rPr lang="en-US" sz="1800" dirty="0"/>
              <a:t>Not easy to define levels for clusters</a:t>
            </a:r>
          </a:p>
          <a:p>
            <a:pPr lvl="1"/>
            <a:r>
              <a:rPr lang="en-US" sz="1800" dirty="0"/>
              <a:t>Experiments showed that other clustering techniques outperform hierarchical clustering</a:t>
            </a:r>
          </a:p>
          <a:p>
            <a:pPr>
              <a:buFont typeface="Wingdings" pitchFamily="2" charset="2"/>
              <a:buNone/>
            </a:pPr>
            <a:endParaRPr lang="en-US" sz="1800" dirty="0"/>
          </a:p>
          <a:p>
            <a:endParaRPr lang="en-US" sz="1800" dirty="0"/>
          </a:p>
        </p:txBody>
      </p:sp>
    </p:spTree>
    <p:extLst>
      <p:ext uri="{BB962C8B-B14F-4D97-AF65-F5344CB8AC3E}">
        <p14:creationId xmlns:p14="http://schemas.microsoft.com/office/powerpoint/2010/main" val="365987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905000"/>
            <a:ext cx="7010399" cy="3733800"/>
          </a:xfrm>
        </p:spPr>
      </p:pic>
    </p:spTree>
    <p:extLst>
      <p:ext uri="{BB962C8B-B14F-4D97-AF65-F5344CB8AC3E}">
        <p14:creationId xmlns:p14="http://schemas.microsoft.com/office/powerpoint/2010/main" val="7906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US" sz="3600" dirty="0"/>
          </a:p>
        </p:txBody>
      </p:sp>
      <p:sp>
        <p:nvSpPr>
          <p:cNvPr id="3" name="Content Placeholder 2"/>
          <p:cNvSpPr>
            <a:spLocks noGrp="1"/>
          </p:cNvSpPr>
          <p:nvPr>
            <p:ph idx="1"/>
          </p:nvPr>
        </p:nvSpPr>
        <p:spPr/>
        <p:txBody>
          <a:bodyPr>
            <a:noAutofit/>
          </a:bodyPr>
          <a:lstStyle/>
          <a:p>
            <a:pPr>
              <a:lnSpc>
                <a:spcPct val="90000"/>
              </a:lnSpc>
            </a:pPr>
            <a:r>
              <a:rPr lang="en-US" sz="1800" dirty="0"/>
              <a:t>Cluster: a collection of data objects</a:t>
            </a:r>
          </a:p>
          <a:p>
            <a:pPr lvl="1">
              <a:lnSpc>
                <a:spcPct val="90000"/>
              </a:lnSpc>
            </a:pPr>
            <a:r>
              <a:rPr lang="en-US" sz="1800" dirty="0"/>
              <a:t>Similar to one another within the same cluster</a:t>
            </a:r>
          </a:p>
          <a:p>
            <a:pPr lvl="1">
              <a:lnSpc>
                <a:spcPct val="90000"/>
              </a:lnSpc>
            </a:pPr>
            <a:r>
              <a:rPr lang="en-US" sz="1800" dirty="0"/>
              <a:t>Dissimilar to the objects in other clusters</a:t>
            </a:r>
          </a:p>
          <a:p>
            <a:pPr>
              <a:lnSpc>
                <a:spcPct val="90000"/>
              </a:lnSpc>
            </a:pPr>
            <a:r>
              <a:rPr lang="en-US" sz="1800" dirty="0" smtClean="0"/>
              <a:t>Cluster </a:t>
            </a:r>
            <a:r>
              <a:rPr lang="en-US" sz="1800" dirty="0"/>
              <a:t>analysis</a:t>
            </a:r>
          </a:p>
          <a:p>
            <a:pPr lvl="1">
              <a:lnSpc>
                <a:spcPct val="90000"/>
              </a:lnSpc>
            </a:pPr>
            <a:r>
              <a:rPr lang="en-US" sz="1800" dirty="0"/>
              <a:t>Grouping a set of data objects into clusters</a:t>
            </a:r>
          </a:p>
          <a:p>
            <a:pPr>
              <a:lnSpc>
                <a:spcPct val="90000"/>
              </a:lnSpc>
            </a:pPr>
            <a:r>
              <a:rPr lang="en-US" sz="1800" dirty="0"/>
              <a:t>Clustering is unsupervised classification: no predefined classes</a:t>
            </a:r>
          </a:p>
          <a:p>
            <a:pPr>
              <a:lnSpc>
                <a:spcPct val="90000"/>
              </a:lnSpc>
            </a:pPr>
            <a:r>
              <a:rPr lang="en-US" sz="1800" dirty="0"/>
              <a:t>Typical applications</a:t>
            </a:r>
          </a:p>
          <a:p>
            <a:pPr lvl="1">
              <a:lnSpc>
                <a:spcPct val="90000"/>
              </a:lnSpc>
            </a:pPr>
            <a:r>
              <a:rPr lang="en-US" sz="1800" dirty="0"/>
              <a:t>As a stand-alone tool to get insight into data distribution </a:t>
            </a:r>
          </a:p>
          <a:p>
            <a:pPr lvl="1">
              <a:lnSpc>
                <a:spcPct val="90000"/>
              </a:lnSpc>
            </a:pPr>
            <a:r>
              <a:rPr lang="en-US" sz="1800" dirty="0"/>
              <a:t>As a preprocessing step for other </a:t>
            </a:r>
            <a:r>
              <a:rPr lang="en-US" sz="1800" dirty="0" smtClean="0"/>
              <a:t>algorithms</a:t>
            </a:r>
            <a:endParaRPr lang="en-US" sz="1800" u="sng" dirty="0" smtClean="0"/>
          </a:p>
          <a:p>
            <a:r>
              <a:rPr lang="en-US" sz="1800" u="sng" dirty="0" smtClean="0"/>
              <a:t>Goal</a:t>
            </a:r>
          </a:p>
          <a:p>
            <a:pPr lvl="1"/>
            <a:r>
              <a:rPr lang="en-US" sz="1800" dirty="0" smtClean="0"/>
              <a:t>is </a:t>
            </a:r>
            <a:r>
              <a:rPr lang="en-US" sz="1800" dirty="0"/>
              <a:t>to place records into </a:t>
            </a:r>
            <a:r>
              <a:rPr lang="en-US" sz="1800" dirty="0" smtClean="0"/>
              <a:t>groups such </a:t>
            </a:r>
            <a:r>
              <a:rPr lang="en-US" sz="1800" dirty="0"/>
              <a:t>that records in a group are similar to each other and dissimilar to records in </a:t>
            </a:r>
            <a:r>
              <a:rPr lang="en-US" sz="1800" dirty="0" smtClean="0"/>
              <a:t>other groups</a:t>
            </a:r>
          </a:p>
          <a:p>
            <a:pPr lvl="1"/>
            <a:r>
              <a:rPr lang="en-US" sz="1800" dirty="0"/>
              <a:t>The groups are usually </a:t>
            </a:r>
            <a:r>
              <a:rPr lang="en-US" sz="1800" dirty="0" smtClean="0"/>
              <a:t>disjoint</a:t>
            </a:r>
          </a:p>
          <a:p>
            <a:pPr lvl="1"/>
            <a:r>
              <a:rPr lang="en-US" sz="1800" dirty="0" smtClean="0"/>
              <a:t>Identify such groupings (or clusters) in an </a:t>
            </a:r>
            <a:r>
              <a:rPr lang="en-US" sz="1800" b="1" dirty="0" smtClean="0"/>
              <a:t>unsupervised</a:t>
            </a:r>
            <a:r>
              <a:rPr lang="en-US" sz="1800" dirty="0" smtClean="0"/>
              <a:t> manner</a:t>
            </a:r>
          </a:p>
        </p:txBody>
      </p:sp>
    </p:spTree>
    <p:extLst>
      <p:ext uri="{BB962C8B-B14F-4D97-AF65-F5344CB8AC3E}">
        <p14:creationId xmlns:p14="http://schemas.microsoft.com/office/powerpoint/2010/main" val="25184772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a:bodyPr>
          <a:lstStyle/>
          <a:p>
            <a:pPr marL="571500" lvl="0" indent="-457200">
              <a:buFont typeface="+mj-lt"/>
              <a:buAutoNum type="arabicPeriod"/>
            </a:pPr>
            <a:r>
              <a:rPr lang="en-US" dirty="0"/>
              <a:t>Fundamentals_of_Database_Systems__4th_Edition_ By  </a:t>
            </a:r>
          </a:p>
          <a:p>
            <a:pPr marL="114300" indent="0">
              <a:buNone/>
            </a:pPr>
            <a:r>
              <a:rPr lang="en-US" b="1" dirty="0" smtClean="0"/>
              <a:t>	</a:t>
            </a:r>
            <a:r>
              <a:rPr lang="en-US" b="1" dirty="0" err="1" smtClean="0"/>
              <a:t>Ramez</a:t>
            </a:r>
            <a:r>
              <a:rPr lang="en-US" b="1" dirty="0" smtClean="0"/>
              <a:t> </a:t>
            </a:r>
            <a:r>
              <a:rPr lang="en-US" b="1" dirty="0" err="1" smtClean="0"/>
              <a:t>Elmasri</a:t>
            </a:r>
            <a:r>
              <a:rPr lang="en-US" dirty="0"/>
              <a:t> </a:t>
            </a:r>
            <a:r>
              <a:rPr lang="en-US" dirty="0" smtClean="0"/>
              <a:t>and </a:t>
            </a:r>
            <a:r>
              <a:rPr lang="en-US" b="1" dirty="0" err="1" smtClean="0"/>
              <a:t>Shamkant</a:t>
            </a:r>
            <a:r>
              <a:rPr lang="en-US" b="1" dirty="0" smtClean="0"/>
              <a:t> </a:t>
            </a:r>
            <a:r>
              <a:rPr lang="en-US" b="1" dirty="0"/>
              <a:t>B. </a:t>
            </a:r>
            <a:r>
              <a:rPr lang="en-US" b="1" dirty="0" err="1" smtClean="0"/>
              <a:t>Navathe</a:t>
            </a:r>
            <a:endParaRPr lang="en-US" dirty="0"/>
          </a:p>
          <a:p>
            <a:pPr marL="114300" lvl="0" indent="0">
              <a:buNone/>
            </a:pPr>
            <a:r>
              <a:rPr lang="en-US" dirty="0" smtClean="0"/>
              <a:t> 2.A</a:t>
            </a:r>
            <a:r>
              <a:rPr lang="en-US" dirty="0"/>
              <a:t>. K. Jain and R. C. </a:t>
            </a:r>
            <a:r>
              <a:rPr lang="en-US" dirty="0" err="1"/>
              <a:t>Dubes</a:t>
            </a:r>
            <a:r>
              <a:rPr lang="en-US" dirty="0"/>
              <a:t>. Algorithms for Clustering </a:t>
            </a:r>
            <a:r>
              <a:rPr lang="en-US" dirty="0" smtClean="0"/>
              <a:t>	Data</a:t>
            </a:r>
            <a:r>
              <a:rPr lang="en-US" dirty="0"/>
              <a:t>. </a:t>
            </a:r>
            <a:r>
              <a:rPr lang="en-US" dirty="0" err="1"/>
              <a:t>Printice</a:t>
            </a:r>
            <a:r>
              <a:rPr lang="en-US" dirty="0"/>
              <a:t> Hall, 1988.</a:t>
            </a:r>
          </a:p>
          <a:p>
            <a:pPr marL="114300" lvl="0" indent="0">
              <a:buNone/>
            </a:pPr>
            <a:r>
              <a:rPr lang="en-US" dirty="0" smtClean="0"/>
              <a:t> 3. Dr</a:t>
            </a:r>
            <a:r>
              <a:rPr lang="en-US" dirty="0"/>
              <a:t>. M.H. Dunham </a:t>
            </a:r>
            <a:r>
              <a:rPr lang="en-US" dirty="0" smtClean="0"/>
              <a:t>		</a:t>
            </a:r>
            <a:r>
              <a:rPr lang="en-US" dirty="0" smtClean="0">
                <a:hlinkClick r:id="rId2"/>
              </a:rPr>
              <a:t>h</a:t>
            </a:r>
            <a:r>
              <a:rPr lang="en-US" u="sng" dirty="0" smtClean="0">
                <a:hlinkClick r:id="rId2"/>
              </a:rPr>
              <a:t>ttp</a:t>
            </a:r>
            <a:r>
              <a:rPr lang="en-US" u="sng" dirty="0">
                <a:hlinkClick r:id="rId2"/>
              </a:rPr>
              <a:t>://engr.smu.edu/~</a:t>
            </a:r>
            <a:r>
              <a:rPr lang="en-US" u="sng" dirty="0" smtClean="0">
                <a:hlinkClick r:id="rId2"/>
              </a:rPr>
              <a:t>mhd/dmbook/part2.ppt</a:t>
            </a:r>
            <a:r>
              <a:rPr lang="en-US" dirty="0" smtClean="0"/>
              <a:t>.                   4. Database </a:t>
            </a:r>
            <a:r>
              <a:rPr lang="en-US" dirty="0"/>
              <a:t>System Concepts, </a:t>
            </a:r>
            <a:r>
              <a:rPr lang="en-US" dirty="0" err="1"/>
              <a:t>Silberschatz</a:t>
            </a:r>
            <a:r>
              <a:rPr lang="en-US" dirty="0"/>
              <a:t>, </a:t>
            </a:r>
            <a:r>
              <a:rPr lang="en-US" dirty="0" err="1"/>
              <a:t>Korth</a:t>
            </a:r>
            <a:r>
              <a:rPr lang="en-US" dirty="0"/>
              <a:t>, </a:t>
            </a:r>
            <a:r>
              <a:rPr lang="en-US" dirty="0" err="1"/>
              <a:t>Sudarshan</a:t>
            </a:r>
            <a:endParaRPr lang="en-US" dirty="0"/>
          </a:p>
          <a:p>
            <a:endParaRPr lang="en-US" dirty="0"/>
          </a:p>
        </p:txBody>
      </p:sp>
    </p:spTree>
    <p:extLst>
      <p:ext uri="{BB962C8B-B14F-4D97-AF65-F5344CB8AC3E}">
        <p14:creationId xmlns:p14="http://schemas.microsoft.com/office/powerpoint/2010/main" val="2899853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001782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680" y="1957905"/>
            <a:ext cx="5296640" cy="3962953"/>
          </a:xfrm>
        </p:spPr>
      </p:pic>
    </p:spTree>
    <p:extLst>
      <p:ext uri="{BB962C8B-B14F-4D97-AF65-F5344CB8AC3E}">
        <p14:creationId xmlns:p14="http://schemas.microsoft.com/office/powerpoint/2010/main" val="3349851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clustering?</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p>
          <a:p>
            <a:pPr marL="0" indent="0">
              <a:buNone/>
            </a:pPr>
            <a:endParaRPr lang="en-US" sz="1800" dirty="0" smtClean="0"/>
          </a:p>
          <a:p>
            <a:pPr marL="0" indent="0">
              <a:buNone/>
            </a:pPr>
            <a:r>
              <a:rPr lang="en-US" sz="1800" dirty="0" smtClean="0"/>
              <a:t>• </a:t>
            </a:r>
            <a:r>
              <a:rPr lang="en-US" sz="1800" dirty="0"/>
              <a:t>Organizing data into clusters shows </a:t>
            </a:r>
            <a:r>
              <a:rPr lang="en-US" sz="1800" dirty="0" smtClean="0"/>
              <a:t>internal structure </a:t>
            </a:r>
            <a:r>
              <a:rPr lang="en-US" sz="1800" dirty="0"/>
              <a:t>of the data</a:t>
            </a:r>
          </a:p>
          <a:p>
            <a:pPr marL="0" indent="0">
              <a:buNone/>
            </a:pPr>
            <a:r>
              <a:rPr lang="en-US" sz="1800" dirty="0" smtClean="0"/>
              <a:t>	– </a:t>
            </a:r>
            <a:r>
              <a:rPr lang="en-US" sz="1800" dirty="0"/>
              <a:t>Ex. </a:t>
            </a:r>
            <a:r>
              <a:rPr lang="en-US" sz="1800" dirty="0" err="1"/>
              <a:t>Clusty</a:t>
            </a:r>
            <a:r>
              <a:rPr lang="en-US" sz="1800" dirty="0"/>
              <a:t> and clustering genes </a:t>
            </a:r>
          </a:p>
          <a:p>
            <a:pPr marL="0" indent="0">
              <a:buNone/>
            </a:pPr>
            <a:r>
              <a:rPr lang="en-US" sz="1800" dirty="0"/>
              <a:t>• Sometimes the partitioning is the goal</a:t>
            </a:r>
          </a:p>
          <a:p>
            <a:pPr marL="0" indent="0">
              <a:buNone/>
            </a:pPr>
            <a:r>
              <a:rPr lang="en-US" sz="1800" dirty="0" smtClean="0"/>
              <a:t>	– </a:t>
            </a:r>
            <a:r>
              <a:rPr lang="en-US" sz="1800" dirty="0"/>
              <a:t>Ex. Market segmentation</a:t>
            </a:r>
          </a:p>
          <a:p>
            <a:pPr marL="0" indent="0">
              <a:buNone/>
            </a:pPr>
            <a:r>
              <a:rPr lang="en-US" sz="1800" dirty="0"/>
              <a:t>• Prepare for other AI techniques</a:t>
            </a:r>
          </a:p>
          <a:p>
            <a:pPr marL="0" indent="0">
              <a:buNone/>
            </a:pPr>
            <a:r>
              <a:rPr lang="en-US" sz="1800" dirty="0" smtClean="0"/>
              <a:t>	– </a:t>
            </a:r>
            <a:r>
              <a:rPr lang="en-US" sz="1800" dirty="0"/>
              <a:t>Ex. Summarize news (cluster and then find centroid)</a:t>
            </a:r>
          </a:p>
          <a:p>
            <a:pPr marL="0" indent="0">
              <a:buNone/>
            </a:pPr>
            <a:r>
              <a:rPr lang="en-US" sz="1800" dirty="0"/>
              <a:t>• Techniques for clustering is useful in </a:t>
            </a:r>
            <a:r>
              <a:rPr lang="en-US" sz="1800" dirty="0" smtClean="0"/>
              <a:t>knowledge discovery </a:t>
            </a:r>
            <a:r>
              <a:rPr lang="en-US" sz="1800" dirty="0"/>
              <a:t>in data</a:t>
            </a:r>
          </a:p>
          <a:p>
            <a:pPr marL="0" indent="0">
              <a:buNone/>
            </a:pPr>
            <a:r>
              <a:rPr lang="en-US" sz="1800" dirty="0" smtClean="0"/>
              <a:t>	– </a:t>
            </a:r>
            <a:r>
              <a:rPr lang="en-US" sz="1800" dirty="0"/>
              <a:t>Ex. Underlying rules, reoccurring patterns, topics, etc.</a:t>
            </a:r>
          </a:p>
        </p:txBody>
      </p:sp>
    </p:spTree>
    <p:extLst>
      <p:ext uri="{BB962C8B-B14F-4D97-AF65-F5344CB8AC3E}">
        <p14:creationId xmlns:p14="http://schemas.microsoft.com/office/powerpoint/2010/main" val="1424838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General Applications of Clustering </a:t>
            </a:r>
          </a:p>
        </p:txBody>
      </p:sp>
      <p:sp>
        <p:nvSpPr>
          <p:cNvPr id="3" name="Content Placeholder 2"/>
          <p:cNvSpPr>
            <a:spLocks noGrp="1"/>
          </p:cNvSpPr>
          <p:nvPr>
            <p:ph idx="1"/>
          </p:nvPr>
        </p:nvSpPr>
        <p:spPr/>
        <p:txBody>
          <a:bodyPr>
            <a:normAutofit/>
          </a:bodyPr>
          <a:lstStyle/>
          <a:p>
            <a:pPr marL="0" indent="0">
              <a:lnSpc>
                <a:spcPct val="90000"/>
              </a:lnSpc>
              <a:buNone/>
            </a:pPr>
            <a:endParaRPr lang="en-US" sz="1800" dirty="0"/>
          </a:p>
          <a:p>
            <a:pPr marL="0" indent="0">
              <a:lnSpc>
                <a:spcPct val="90000"/>
              </a:lnSpc>
              <a:buNone/>
            </a:pPr>
            <a:endParaRPr lang="en-US" sz="1800" dirty="0" smtClean="0"/>
          </a:p>
          <a:p>
            <a:pPr>
              <a:lnSpc>
                <a:spcPct val="90000"/>
              </a:lnSpc>
            </a:pPr>
            <a:r>
              <a:rPr lang="en-US" sz="1800" dirty="0" smtClean="0"/>
              <a:t>Pattern </a:t>
            </a:r>
            <a:r>
              <a:rPr lang="en-US" sz="1800" dirty="0"/>
              <a:t>Recognition</a:t>
            </a:r>
          </a:p>
          <a:p>
            <a:pPr>
              <a:lnSpc>
                <a:spcPct val="90000"/>
              </a:lnSpc>
            </a:pPr>
            <a:r>
              <a:rPr lang="en-US" sz="1800" dirty="0"/>
              <a:t>Spatial Data Analysis </a:t>
            </a:r>
          </a:p>
          <a:p>
            <a:pPr lvl="1">
              <a:lnSpc>
                <a:spcPct val="90000"/>
              </a:lnSpc>
            </a:pPr>
            <a:r>
              <a:rPr lang="en-US" sz="1800" dirty="0"/>
              <a:t>create thematic maps in GIS by clustering feature spaces</a:t>
            </a:r>
          </a:p>
          <a:p>
            <a:pPr lvl="1">
              <a:lnSpc>
                <a:spcPct val="90000"/>
              </a:lnSpc>
            </a:pPr>
            <a:r>
              <a:rPr lang="en-US" sz="1800" dirty="0"/>
              <a:t>detect spatial clusters and explain them in spatial data mining</a:t>
            </a:r>
          </a:p>
          <a:p>
            <a:pPr>
              <a:lnSpc>
                <a:spcPct val="90000"/>
              </a:lnSpc>
            </a:pPr>
            <a:r>
              <a:rPr lang="en-US" sz="1800" dirty="0"/>
              <a:t>Image Processing</a:t>
            </a:r>
          </a:p>
          <a:p>
            <a:pPr>
              <a:lnSpc>
                <a:spcPct val="90000"/>
              </a:lnSpc>
            </a:pPr>
            <a:r>
              <a:rPr lang="en-US" sz="1800" dirty="0"/>
              <a:t>Economic Science (especially market research)</a:t>
            </a:r>
          </a:p>
          <a:p>
            <a:pPr>
              <a:lnSpc>
                <a:spcPct val="90000"/>
              </a:lnSpc>
            </a:pPr>
            <a:r>
              <a:rPr lang="en-US" sz="1800" dirty="0"/>
              <a:t>WWW</a:t>
            </a:r>
          </a:p>
          <a:p>
            <a:pPr lvl="1">
              <a:lnSpc>
                <a:spcPct val="90000"/>
              </a:lnSpc>
            </a:pPr>
            <a:r>
              <a:rPr lang="en-US" sz="1800" dirty="0"/>
              <a:t>Document classification</a:t>
            </a:r>
          </a:p>
          <a:p>
            <a:pPr lvl="1">
              <a:lnSpc>
                <a:spcPct val="90000"/>
              </a:lnSpc>
            </a:pPr>
            <a:r>
              <a:rPr lang="en-US" sz="1800" dirty="0"/>
              <a:t>Cluster Weblog data to discover groups of similar access patterns</a:t>
            </a:r>
          </a:p>
          <a:p>
            <a:endParaRPr lang="en-US" sz="1800" dirty="0"/>
          </a:p>
        </p:txBody>
      </p:sp>
    </p:spTree>
    <p:extLst>
      <p:ext uri="{BB962C8B-B14F-4D97-AF65-F5344CB8AC3E}">
        <p14:creationId xmlns:p14="http://schemas.microsoft.com/office/powerpoint/2010/main" val="357669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t>
            </a:r>
            <a:r>
              <a:rPr lang="en-US" dirty="0"/>
              <a:t>Applications</a:t>
            </a:r>
          </a:p>
        </p:txBody>
      </p:sp>
      <p:sp>
        <p:nvSpPr>
          <p:cNvPr id="3" name="Content Placeholder 2"/>
          <p:cNvSpPr>
            <a:spLocks noGrp="1"/>
          </p:cNvSpPr>
          <p:nvPr>
            <p:ph idx="1"/>
          </p:nvPr>
        </p:nvSpPr>
        <p:spPr/>
        <p:txBody>
          <a:bodyPr>
            <a:normAutofit/>
          </a:bodyPr>
          <a:lstStyle/>
          <a:p>
            <a:pPr>
              <a:lnSpc>
                <a:spcPct val="110000"/>
              </a:lnSpc>
            </a:pPr>
            <a:endParaRPr lang="en-US" sz="1800" u="sng" dirty="0" smtClean="0"/>
          </a:p>
          <a:p>
            <a:pPr>
              <a:lnSpc>
                <a:spcPct val="110000"/>
              </a:lnSpc>
            </a:pPr>
            <a:r>
              <a:rPr lang="en-US" sz="1800" u="sng" dirty="0" smtClean="0"/>
              <a:t>Marketing</a:t>
            </a:r>
            <a:r>
              <a:rPr lang="en-US" sz="1800" u="sng" dirty="0"/>
              <a:t>:</a:t>
            </a:r>
            <a:r>
              <a:rPr lang="en-US" sz="1800" dirty="0"/>
              <a:t> Help marketers discover distinct groups in their customer bases, and then use this knowledge to develop targeted marketing programs</a:t>
            </a:r>
          </a:p>
          <a:p>
            <a:pPr>
              <a:lnSpc>
                <a:spcPct val="110000"/>
              </a:lnSpc>
            </a:pPr>
            <a:r>
              <a:rPr lang="en-US" sz="1800" u="sng" dirty="0"/>
              <a:t>Land use:</a:t>
            </a:r>
            <a:r>
              <a:rPr lang="en-US" sz="1800" dirty="0"/>
              <a:t> Identification of areas of similar land use in an earth observation database</a:t>
            </a:r>
          </a:p>
          <a:p>
            <a:pPr>
              <a:lnSpc>
                <a:spcPct val="110000"/>
              </a:lnSpc>
            </a:pPr>
            <a:r>
              <a:rPr lang="en-US" sz="1800" u="sng" dirty="0"/>
              <a:t>Insurance:</a:t>
            </a:r>
            <a:r>
              <a:rPr lang="en-US" sz="1800" dirty="0"/>
              <a:t> Identifying groups of motor insurance policy holders with a high average claim cost</a:t>
            </a:r>
          </a:p>
          <a:p>
            <a:pPr>
              <a:lnSpc>
                <a:spcPct val="110000"/>
              </a:lnSpc>
            </a:pPr>
            <a:r>
              <a:rPr lang="en-US" sz="1800" u="sng" dirty="0"/>
              <a:t>City-planning:</a:t>
            </a:r>
            <a:r>
              <a:rPr lang="en-US" sz="1800" dirty="0"/>
              <a:t> Identifying groups of houses according to their house type, value, and geographical location</a:t>
            </a:r>
          </a:p>
          <a:p>
            <a:pPr>
              <a:lnSpc>
                <a:spcPct val="110000"/>
              </a:lnSpc>
            </a:pPr>
            <a:r>
              <a:rPr lang="en-US" sz="1800" u="sng" dirty="0"/>
              <a:t>Earth-quake studies:</a:t>
            </a:r>
            <a:r>
              <a:rPr lang="en-US" sz="1800" dirty="0"/>
              <a:t> Observed earth quake epicenters should be clustered along continent faults</a:t>
            </a:r>
          </a:p>
          <a:p>
            <a:endParaRPr lang="en-US" sz="1800" dirty="0"/>
          </a:p>
        </p:txBody>
      </p:sp>
    </p:spTree>
    <p:extLst>
      <p:ext uri="{BB962C8B-B14F-4D97-AF65-F5344CB8AC3E}">
        <p14:creationId xmlns:p14="http://schemas.microsoft.com/office/powerpoint/2010/main" val="3859942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Desirable Properties of a </a:t>
            </a:r>
            <a:r>
              <a:rPr lang="en-US" dirty="0" smtClean="0"/>
              <a:t>Clustering</a:t>
            </a:r>
            <a:endParaRPr lang="en-US" dirty="0"/>
          </a:p>
        </p:txBody>
      </p:sp>
      <p:sp>
        <p:nvSpPr>
          <p:cNvPr id="3" name="Content Placeholder 2"/>
          <p:cNvSpPr>
            <a:spLocks noGrp="1"/>
          </p:cNvSpPr>
          <p:nvPr>
            <p:ph idx="1"/>
          </p:nvPr>
        </p:nvSpPr>
        <p:spPr/>
        <p:txBody>
          <a:bodyPr>
            <a:normAutofit/>
          </a:bodyPr>
          <a:lstStyle/>
          <a:p>
            <a:pPr>
              <a:lnSpc>
                <a:spcPct val="110000"/>
              </a:lnSpc>
            </a:pPr>
            <a:endParaRPr lang="en-US" sz="1800" dirty="0" smtClean="0"/>
          </a:p>
          <a:p>
            <a:pPr>
              <a:lnSpc>
                <a:spcPct val="110000"/>
              </a:lnSpc>
            </a:pPr>
            <a:r>
              <a:rPr lang="en-US" sz="1800" dirty="0" smtClean="0"/>
              <a:t>Scalability</a:t>
            </a:r>
            <a:endParaRPr lang="en-US" sz="1800" dirty="0"/>
          </a:p>
          <a:p>
            <a:pPr>
              <a:lnSpc>
                <a:spcPct val="110000"/>
              </a:lnSpc>
            </a:pPr>
            <a:r>
              <a:rPr lang="en-US" sz="1800" dirty="0"/>
              <a:t>Ability to deal with different types of attributes</a:t>
            </a:r>
          </a:p>
          <a:p>
            <a:pPr>
              <a:lnSpc>
                <a:spcPct val="110000"/>
              </a:lnSpc>
            </a:pPr>
            <a:r>
              <a:rPr lang="en-US" sz="1800" dirty="0"/>
              <a:t>Discovery of clusters with arbitrary shape</a:t>
            </a:r>
          </a:p>
          <a:p>
            <a:pPr>
              <a:lnSpc>
                <a:spcPct val="110000"/>
              </a:lnSpc>
            </a:pPr>
            <a:r>
              <a:rPr lang="en-US" sz="1800" dirty="0"/>
              <a:t>Minimal requirements for domain knowledge to determine input parameters</a:t>
            </a:r>
          </a:p>
          <a:p>
            <a:pPr>
              <a:lnSpc>
                <a:spcPct val="110000"/>
              </a:lnSpc>
            </a:pPr>
            <a:r>
              <a:rPr lang="en-US" sz="1800" dirty="0"/>
              <a:t>Able to deal with noise and outliers</a:t>
            </a:r>
          </a:p>
          <a:p>
            <a:pPr>
              <a:lnSpc>
                <a:spcPct val="110000"/>
              </a:lnSpc>
            </a:pPr>
            <a:r>
              <a:rPr lang="en-US" sz="1800" dirty="0"/>
              <a:t>Insensitive to order of input records</a:t>
            </a:r>
          </a:p>
          <a:p>
            <a:pPr>
              <a:lnSpc>
                <a:spcPct val="110000"/>
              </a:lnSpc>
            </a:pPr>
            <a:r>
              <a:rPr lang="en-US" sz="1800" dirty="0"/>
              <a:t>High dimensionality</a:t>
            </a:r>
          </a:p>
          <a:p>
            <a:pPr>
              <a:lnSpc>
                <a:spcPct val="110000"/>
              </a:lnSpc>
            </a:pPr>
            <a:r>
              <a:rPr lang="en-US" sz="1800" dirty="0"/>
              <a:t>Incorporation of user-specified constraints</a:t>
            </a:r>
          </a:p>
          <a:p>
            <a:pPr>
              <a:lnSpc>
                <a:spcPct val="110000"/>
              </a:lnSpc>
            </a:pPr>
            <a:r>
              <a:rPr lang="en-US" sz="1800" dirty="0"/>
              <a:t>Interpretability and usability</a:t>
            </a:r>
          </a:p>
          <a:p>
            <a:endParaRPr lang="en-US" sz="1800" dirty="0"/>
          </a:p>
        </p:txBody>
      </p:sp>
    </p:spTree>
    <p:extLst>
      <p:ext uri="{BB962C8B-B14F-4D97-AF65-F5344CB8AC3E}">
        <p14:creationId xmlns:p14="http://schemas.microsoft.com/office/powerpoint/2010/main" val="5587835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304801"/>
            <a:ext cx="8260672" cy="685800"/>
          </a:xfrm>
        </p:spPr>
        <p:txBody>
          <a:bodyPr/>
          <a:lstStyle/>
          <a:p>
            <a:r>
              <a:rPr lang="en-US" dirty="0" smtClean="0"/>
              <a:t>Overview</a:t>
            </a:r>
            <a:endParaRPr lang="en-US" dirty="0"/>
          </a:p>
        </p:txBody>
      </p:sp>
      <p:sp>
        <p:nvSpPr>
          <p:cNvPr id="3" name="Content Placeholder 2"/>
          <p:cNvSpPr>
            <a:spLocks noGrp="1"/>
          </p:cNvSpPr>
          <p:nvPr>
            <p:ph idx="1"/>
          </p:nvPr>
        </p:nvSpPr>
        <p:spPr>
          <a:xfrm>
            <a:off x="270681" y="1676400"/>
            <a:ext cx="8644719" cy="4724400"/>
          </a:xfrm>
        </p:spPr>
        <p:txBody>
          <a:bodyPr>
            <a:normAutofit lnSpcReduction="10000"/>
          </a:bodyPr>
          <a:lstStyle/>
          <a:p>
            <a:endParaRPr lang="en-US" dirty="0" smtClean="0"/>
          </a:p>
          <a:p>
            <a:endParaRPr lang="en-US" dirty="0"/>
          </a:p>
          <a:p>
            <a:endParaRPr lang="en-US" dirty="0" smtClean="0"/>
          </a:p>
          <a:p>
            <a:pPr marL="339725" indent="-339725">
              <a:lnSpc>
                <a:spcPct val="80000"/>
              </a:lnSpc>
            </a:pPr>
            <a:endParaRPr lang="en-US" sz="2100" dirty="0" smtClean="0"/>
          </a:p>
          <a:p>
            <a:pPr marL="339725" indent="-339725">
              <a:lnSpc>
                <a:spcPct val="80000"/>
              </a:lnSpc>
            </a:pPr>
            <a:endParaRPr lang="en-US" sz="2100" dirty="0"/>
          </a:p>
          <a:p>
            <a:pPr marL="339725" indent="-339725">
              <a:lnSpc>
                <a:spcPct val="80000"/>
              </a:lnSpc>
            </a:pPr>
            <a:r>
              <a:rPr lang="en-US" sz="2100" b="1" dirty="0" smtClean="0"/>
              <a:t>Feature Selection</a:t>
            </a:r>
          </a:p>
          <a:p>
            <a:pPr marL="804863" lvl="1" indent="-288925">
              <a:lnSpc>
                <a:spcPct val="80000"/>
              </a:lnSpc>
            </a:pPr>
            <a:r>
              <a:rPr lang="en-US" sz="2000" dirty="0" smtClean="0"/>
              <a:t>identifying the most effective subset of the original features to use in clustering</a:t>
            </a:r>
          </a:p>
          <a:p>
            <a:pPr marL="339725" indent="-339725">
              <a:lnSpc>
                <a:spcPct val="80000"/>
              </a:lnSpc>
            </a:pPr>
            <a:r>
              <a:rPr lang="en-US" sz="2100" b="1" dirty="0" smtClean="0"/>
              <a:t>Feature Extraction</a:t>
            </a:r>
          </a:p>
          <a:p>
            <a:pPr marL="804863" lvl="1" indent="-288925">
              <a:lnSpc>
                <a:spcPct val="80000"/>
              </a:lnSpc>
            </a:pPr>
            <a:r>
              <a:rPr lang="en-US" sz="2000" dirty="0" smtClean="0"/>
              <a:t>transformations of the input features to produce new salient features.</a:t>
            </a:r>
          </a:p>
          <a:p>
            <a:pPr marL="339725" indent="-339725">
              <a:lnSpc>
                <a:spcPct val="80000"/>
              </a:lnSpc>
            </a:pPr>
            <a:r>
              <a:rPr lang="en-US" sz="2100" b="1" dirty="0" smtClean="0"/>
              <a:t>Interpattern Similarity</a:t>
            </a:r>
          </a:p>
          <a:p>
            <a:pPr marL="804863" lvl="1" indent="-288925">
              <a:lnSpc>
                <a:spcPct val="80000"/>
              </a:lnSpc>
            </a:pPr>
            <a:r>
              <a:rPr lang="en-US" sz="2000" dirty="0" smtClean="0"/>
              <a:t>measured by a distance function defined on pairs of patterns.</a:t>
            </a:r>
          </a:p>
          <a:p>
            <a:pPr marL="339725" indent="-339725">
              <a:lnSpc>
                <a:spcPct val="80000"/>
              </a:lnSpc>
            </a:pPr>
            <a:r>
              <a:rPr lang="en-US" sz="2100" b="1" dirty="0" smtClean="0"/>
              <a:t>Grouping</a:t>
            </a:r>
          </a:p>
          <a:p>
            <a:pPr marL="804863" lvl="1" indent="-288925">
              <a:lnSpc>
                <a:spcPct val="80000"/>
              </a:lnSpc>
            </a:pPr>
            <a:r>
              <a:rPr lang="en-US" sz="2000" dirty="0" smtClean="0"/>
              <a:t>methods to group similar patterns in the same cluster</a:t>
            </a:r>
          </a:p>
          <a:p>
            <a:endParaRPr lang="en-US" dirty="0"/>
          </a:p>
          <a:p>
            <a:endParaRPr lang="en-US" dirty="0" smtClean="0"/>
          </a:p>
          <a:p>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81" y="1676400"/>
            <a:ext cx="8342313"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1925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282828"/>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616</TotalTime>
  <Words>1233</Words>
  <Application>Microsoft Office PowerPoint</Application>
  <PresentationFormat>On-screen Show (4:3)</PresentationFormat>
  <Paragraphs>215</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Apothecary</vt:lpstr>
      <vt:lpstr>Image</vt:lpstr>
      <vt:lpstr>Data Mining:CLUSTERING</vt:lpstr>
      <vt:lpstr>CONTENTS</vt:lpstr>
      <vt:lpstr>Introduction</vt:lpstr>
      <vt:lpstr>Examples</vt:lpstr>
      <vt:lpstr>Why clustering?</vt:lpstr>
      <vt:lpstr>General Applications of Clustering </vt:lpstr>
      <vt:lpstr>Clustering Applications</vt:lpstr>
      <vt:lpstr>Desirable Properties of a Clustering</vt:lpstr>
      <vt:lpstr>Overview</vt:lpstr>
      <vt:lpstr>Similarity Measure</vt:lpstr>
      <vt:lpstr>PowerPoint Presentation</vt:lpstr>
      <vt:lpstr>A Useful Tool for Summarizing Similarity Measurements</vt:lpstr>
      <vt:lpstr>Major Clustering Approaches</vt:lpstr>
      <vt:lpstr>Partitioning Algorithms: Basic Concept</vt:lpstr>
      <vt:lpstr>K-means clustering algorithm  </vt:lpstr>
      <vt:lpstr>PowerPoint Presentation</vt:lpstr>
      <vt:lpstr>Advantage And Disadvantages</vt:lpstr>
      <vt:lpstr>Hierarchical</vt:lpstr>
      <vt:lpstr>PowerPoint Presentation</vt:lpstr>
      <vt:lpstr>Single-Linkage Clustering(hierarchical)</vt:lpstr>
      <vt:lpstr>PowerPoint Presentation</vt:lpstr>
      <vt:lpstr>Hierarchical clustering example </vt:lpstr>
      <vt:lpstr>PowerPoint Presentation</vt:lpstr>
      <vt:lpstr>PowerPoint Presentation</vt:lpstr>
      <vt:lpstr>PowerPoint Presentation</vt:lpstr>
      <vt:lpstr>PowerPoint Presentation</vt:lpstr>
      <vt:lpstr>PowerPoint Presentation</vt:lpstr>
      <vt:lpstr>PowerPoint Presentation</vt:lpstr>
      <vt:lpstr>Comparisons</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CLUSTERING:AN OVERVIEW</dc:title>
  <dc:creator>GinaldKOP</dc:creator>
  <cp:lastModifiedBy>GinaldKOP</cp:lastModifiedBy>
  <cp:revision>57</cp:revision>
  <dcterms:created xsi:type="dcterms:W3CDTF">2017-06-12T13:09:12Z</dcterms:created>
  <dcterms:modified xsi:type="dcterms:W3CDTF">2017-06-13T19:46:15Z</dcterms:modified>
</cp:coreProperties>
</file>