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30"/>
  </p:notesMasterIdLst>
  <p:sldIdLst>
    <p:sldId id="269" r:id="rId2"/>
    <p:sldId id="284" r:id="rId3"/>
    <p:sldId id="256" r:id="rId4"/>
    <p:sldId id="257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70" r:id="rId18"/>
    <p:sldId id="274" r:id="rId19"/>
    <p:sldId id="271" r:id="rId20"/>
    <p:sldId id="272" r:id="rId21"/>
    <p:sldId id="276" r:id="rId22"/>
    <p:sldId id="277" r:id="rId23"/>
    <p:sldId id="278" r:id="rId24"/>
    <p:sldId id="282" r:id="rId25"/>
    <p:sldId id="273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 autoAdjust="0"/>
    <p:restoredTop sz="94660"/>
  </p:normalViewPr>
  <p:slideViewPr>
    <p:cSldViewPr>
      <p:cViewPr varScale="1">
        <p:scale>
          <a:sx n="70" d="100"/>
          <a:sy n="70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D683-67A4-4EDE-87AE-9C12515BB04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252F-CF36-4FD1-A767-940972B6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252F-CF36-4FD1-A767-940972B692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8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2A9506-7BB2-40EE-B06E-CE2134B1B65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4241826-CD34-4479-A7ED-F5D7012843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md.edu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0" y="3227388"/>
            <a:ext cx="6629400" cy="12192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2209800" y="4800600"/>
            <a:ext cx="6553200" cy="457200"/>
          </a:xfrm>
        </p:spPr>
        <p:txBody>
          <a:bodyPr>
            <a:noAutofit/>
          </a:bodyPr>
          <a:lstStyle/>
          <a:p>
            <a:pPr marL="114300" indent="0"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MELBOREEN WARBAH</a:t>
            </a:r>
          </a:p>
          <a:p>
            <a:pPr marL="114300" indent="0"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ROLL NO 13</a:t>
            </a:r>
          </a:p>
          <a:p>
            <a:pPr marL="114300" indent="0"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334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CLEANROOM SOFTWARE ENGINEERING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381000"/>
            <a:ext cx="8686800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BOX STRUCTURED DESIGN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9938" y="1524000"/>
            <a:ext cx="7772400" cy="4114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dirty="0" smtClean="0"/>
              <a:t>Box structures are used to systematically move from an abstract specification to a detailed design providing implementation detail.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Box structures model system components as abstractions in three increasingly detailed forms: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/>
              <a:t>Black Box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Gives an external view of the component.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Provides description of functional requirements without details on the internal structure and operations.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Describes the user-visible system inputs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5336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5046"/>
            <a:ext cx="80010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BOX STRUCTURED DESIGN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marL="914400" lvl="1" indent="-4572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/>
              <a:t>State Box</a:t>
            </a:r>
          </a:p>
          <a:p>
            <a:pPr marL="1371600" lvl="2" indent="-4572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Gives an intermediate view of the component.</a:t>
            </a:r>
          </a:p>
          <a:p>
            <a:pPr marL="1371600" lvl="2" indent="-4572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Decomposes the black box into an internal state representation and an internal black box.</a:t>
            </a:r>
          </a:p>
          <a:p>
            <a:pPr marL="914400" lvl="1" indent="-4572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/>
              <a:t>Clear Box</a:t>
            </a:r>
          </a:p>
          <a:p>
            <a:pPr marL="1371600" lvl="2" indent="-4572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Gives a detailed view of the component.</a:t>
            </a:r>
          </a:p>
          <a:p>
            <a:pPr marL="1371600" lvl="2" indent="-4572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Replaces the internal black box with a detailed design using structured programming constructs.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39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381000"/>
            <a:ext cx="876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BOX STRUCTURED DEVELOPMENT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153399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1999" y="2174585"/>
            <a:ext cx="716029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 smtClean="0">
                <a:latin typeface="Verdana" pitchFamily="34" charset="0"/>
              </a:rPr>
              <a:t> The refinement approach using box structure specification</a:t>
            </a:r>
            <a:endParaRPr lang="en-US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BLACK BOX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7969" y="2209800"/>
            <a:ext cx="2209800" cy="162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  <a:r>
              <a:rPr lang="en-US" sz="2800" dirty="0" smtClean="0"/>
              <a:t>:S*→R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87969" y="2590800"/>
            <a:ext cx="220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863969" y="3023075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97769" y="3097796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6769" y="283618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121769" y="2913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4267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Specifies system function by mapping all possible stimulus histories to all possible responses </a:t>
            </a:r>
          </a:p>
          <a:p>
            <a:pPr>
              <a:buFontTx/>
              <a:buNone/>
            </a:pPr>
            <a:r>
              <a:rPr lang="en-US" sz="2400" dirty="0" smtClean="0"/>
              <a:t>		</a:t>
            </a:r>
          </a:p>
          <a:p>
            <a:pPr algn="ctr"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 R</a:t>
            </a:r>
          </a:p>
          <a:p>
            <a:pPr algn="ctr">
              <a:buFontTx/>
              <a:buNone/>
            </a:pPr>
            <a:r>
              <a:rPr lang="en-US" sz="2400" dirty="0" smtClean="0">
                <a:sym typeface="Symbol" pitchFamily="18" charset="2"/>
              </a:rPr>
              <a:t>stimulus history  responses</a:t>
            </a: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09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685800" y="222738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STATE BOX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685800" y="1752600"/>
            <a:ext cx="77724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state is the encapsulation of the stimulus history</a:t>
            </a:r>
          </a:p>
          <a:p>
            <a:r>
              <a:rPr lang="en-US" sz="2400" dirty="0" smtClean="0"/>
              <a:t>State variables are invented to save any stimuli that need to retained</a:t>
            </a:r>
          </a:p>
          <a:p>
            <a:pPr algn="ctr">
              <a:buFontTx/>
              <a:buNone/>
            </a:pPr>
            <a:r>
              <a:rPr lang="en-US" sz="2400" dirty="0"/>
              <a:t>g</a:t>
            </a:r>
            <a:r>
              <a:rPr lang="en-US" sz="2400" dirty="0" smtClean="0"/>
              <a:t>:S* x T* </a:t>
            </a:r>
            <a:r>
              <a:rPr lang="en-US" sz="2400" dirty="0" smtClean="0">
                <a:sym typeface="Symbol" pitchFamily="18" charset="2"/>
              </a:rPr>
              <a:t> R x T</a:t>
            </a:r>
            <a:r>
              <a:rPr lang="en-US" sz="2400" dirty="0" smtClean="0"/>
              <a:t> </a:t>
            </a:r>
          </a:p>
          <a:p>
            <a:pPr algn="ctr">
              <a:buFontTx/>
              <a:buNone/>
            </a:pPr>
            <a:r>
              <a:rPr lang="en-US" sz="2400" dirty="0" smtClean="0"/>
              <a:t>stimuli X state data </a:t>
            </a:r>
            <a:r>
              <a:rPr lang="en-US" sz="2400" dirty="0" smtClean="0">
                <a:sym typeface="Symbol" pitchFamily="18" charset="2"/>
              </a:rPr>
              <a:t> responses X state data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7000" y="1295400"/>
            <a:ext cx="35052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6600" y="1460988"/>
            <a:ext cx="2209800" cy="82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State</a:t>
            </a:r>
          </a:p>
          <a:p>
            <a:pPr algn="ctr"/>
            <a:r>
              <a:rPr lang="en-US" sz="2400" dirty="0"/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23492" y="2743200"/>
            <a:ext cx="2209800" cy="103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Black </a:t>
            </a:r>
            <a:r>
              <a:rPr lang="en-US" sz="2400" dirty="0" err="1" smtClean="0"/>
              <a:t>box,g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46384" y="3376978"/>
            <a:ext cx="1477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68461" y="3407018"/>
            <a:ext cx="1477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 23"/>
          <p:cNvSpPr>
            <a:spLocks/>
          </p:cNvSpPr>
          <p:nvPr/>
        </p:nvSpPr>
        <p:spPr bwMode="auto">
          <a:xfrm>
            <a:off x="5496658" y="1752600"/>
            <a:ext cx="338137" cy="1624378"/>
          </a:xfrm>
          <a:custGeom>
            <a:avLst/>
            <a:gdLst>
              <a:gd name="T0" fmla="*/ 212 w 213"/>
              <a:gd name="T1" fmla="*/ 523 h 524"/>
              <a:gd name="T2" fmla="*/ 212 w 213"/>
              <a:gd name="T3" fmla="*/ 0 h 524"/>
              <a:gd name="T4" fmla="*/ 0 w 213"/>
              <a:gd name="T5" fmla="*/ 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524">
                <a:moveTo>
                  <a:pt x="212" y="523"/>
                </a:moveTo>
                <a:lnTo>
                  <a:pt x="21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2916237" y="1752600"/>
            <a:ext cx="360363" cy="1624378"/>
          </a:xfrm>
          <a:custGeom>
            <a:avLst/>
            <a:gdLst>
              <a:gd name="T0" fmla="*/ 226 w 227"/>
              <a:gd name="T1" fmla="*/ 0 h 524"/>
              <a:gd name="T2" fmla="*/ 0 w 227"/>
              <a:gd name="T3" fmla="*/ 0 h 524"/>
              <a:gd name="T4" fmla="*/ 0 w 227"/>
              <a:gd name="T5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524">
                <a:moveTo>
                  <a:pt x="226" y="0"/>
                </a:moveTo>
                <a:lnTo>
                  <a:pt x="0" y="0"/>
                </a:lnTo>
                <a:lnTo>
                  <a:pt x="0" y="5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89184" y="30977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104184" y="317474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323492" y="3054551"/>
            <a:ext cx="2244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444663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Specifies both data flow and control flow</a:t>
            </a:r>
          </a:p>
          <a:p>
            <a:pPr algn="ctr">
              <a:buFontTx/>
              <a:buNone/>
            </a:pPr>
            <a:r>
              <a:rPr lang="en-US" sz="2400" dirty="0" smtClean="0"/>
              <a:t>S x T </a:t>
            </a:r>
            <a:r>
              <a:rPr lang="en-US" sz="2400" dirty="0" smtClean="0">
                <a:sym typeface="Symbol" pitchFamily="18" charset="2"/>
              </a:rPr>
              <a:t> R x T</a:t>
            </a:r>
            <a:r>
              <a:rPr lang="en-US" sz="2400" dirty="0" smtClean="0"/>
              <a:t> </a:t>
            </a:r>
          </a:p>
          <a:p>
            <a:pPr algn="ctr">
              <a:buFontTx/>
              <a:buNone/>
            </a:pPr>
            <a:r>
              <a:rPr lang="en-US" sz="2400" dirty="0" smtClean="0"/>
              <a:t>stimuli X state data </a:t>
            </a:r>
            <a:r>
              <a:rPr lang="en-US" sz="2400" dirty="0" smtClean="0">
                <a:sym typeface="Symbol" pitchFamily="18" charset="2"/>
              </a:rPr>
              <a:t> responses X state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ym typeface="Symbol" pitchFamily="18" charset="2"/>
              </a:rPr>
              <a:t>State update and response production is allowed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231" y="2286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CLEAR BOX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77281" y="1343025"/>
            <a:ext cx="4537075" cy="292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82044" y="1728788"/>
            <a:ext cx="4525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47034" y="1304315"/>
            <a:ext cx="162384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Arial" charset="0"/>
              </a:rPr>
              <a:t>Clear Box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5244" y="1958975"/>
            <a:ext cx="1500187" cy="423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2819" y="1908975"/>
            <a:ext cx="93936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Arial" charset="0"/>
              </a:rPr>
              <a:t>State</a:t>
            </a: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961481" y="3286125"/>
            <a:ext cx="1066800" cy="687388"/>
            <a:chOff x="1770" y="2640"/>
            <a:chExt cx="672" cy="433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74" y="2649"/>
              <a:ext cx="664" cy="4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70" y="2789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56" y="2640"/>
              <a:ext cx="5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000" b="1" dirty="0">
                  <a:latin typeface="Arial" charset="0"/>
                </a:rPr>
                <a:t>Black Box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5101431" y="3263900"/>
            <a:ext cx="1066800" cy="687388"/>
            <a:chOff x="3118" y="2626"/>
            <a:chExt cx="672" cy="433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122" y="2635"/>
              <a:ext cx="664" cy="4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18" y="277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204" y="2626"/>
              <a:ext cx="5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000" b="1" dirty="0">
                  <a:latin typeface="Arial" charset="0"/>
                </a:rPr>
                <a:t>Black Box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42" y="3460750"/>
            <a:ext cx="42479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smtClean="0">
                <a:latin typeface="Arial" charset="0"/>
              </a:rPr>
              <a:t>S</a:t>
            </a:r>
            <a:endParaRPr lang="en-US" sz="2800" dirty="0">
              <a:latin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925594" y="3482975"/>
            <a:ext cx="42479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61269" y="3600450"/>
            <a:ext cx="169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028281" y="3622675"/>
            <a:ext cx="105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169819" y="3611563"/>
            <a:ext cx="179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4287044" y="2378075"/>
            <a:ext cx="0" cy="1233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723606" y="2378075"/>
            <a:ext cx="0" cy="12334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50669" y="2154238"/>
            <a:ext cx="1122362" cy="1447800"/>
          </a:xfrm>
          <a:custGeom>
            <a:avLst/>
            <a:gdLst>
              <a:gd name="T0" fmla="*/ 706 w 707"/>
              <a:gd name="T1" fmla="*/ 911 h 912"/>
              <a:gd name="T2" fmla="*/ 706 w 707"/>
              <a:gd name="T3" fmla="*/ 0 h 912"/>
              <a:gd name="T4" fmla="*/ 0 w 707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7" h="912">
                <a:moveTo>
                  <a:pt x="706" y="911"/>
                </a:moveTo>
                <a:lnTo>
                  <a:pt x="70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694781" y="2120900"/>
            <a:ext cx="1155700" cy="1470025"/>
          </a:xfrm>
          <a:custGeom>
            <a:avLst/>
            <a:gdLst>
              <a:gd name="T0" fmla="*/ 727 w 728"/>
              <a:gd name="T1" fmla="*/ 0 h 926"/>
              <a:gd name="T2" fmla="*/ 0 w 728"/>
              <a:gd name="T3" fmla="*/ 0 h 926"/>
              <a:gd name="T4" fmla="*/ 0 w 728"/>
              <a:gd name="T5" fmla="*/ 92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926">
                <a:moveTo>
                  <a:pt x="727" y="0"/>
                </a:moveTo>
                <a:lnTo>
                  <a:pt x="0" y="0"/>
                </a:lnTo>
                <a:lnTo>
                  <a:pt x="0" y="92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447367" y="228600"/>
            <a:ext cx="7851775" cy="1828800"/>
          </a:xfrm>
          <a:prstGeom prst="rect">
            <a:avLst/>
          </a:prstGeom>
        </p:spPr>
        <p:txBody>
          <a:bodyPr tIns="45000" rIns="90000" bIns="4500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EXAMPLE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74" y="1349477"/>
            <a:ext cx="76962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0999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CLEANROOM DESIGN:DESIGN REFINEMENT AND VERIFCATION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1328"/>
            <a:ext cx="8305800" cy="513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0999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CLEANROOM DESIGN:DESIGN REFINEMENT AND VERIFCATION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812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 A  program </a:t>
            </a:r>
            <a:r>
              <a:rPr lang="en-US" sz="2400" dirty="0" err="1" smtClean="0"/>
              <a:t>function,f,is</a:t>
            </a:r>
            <a:r>
              <a:rPr lang="en-US" sz="2400" dirty="0" smtClean="0"/>
              <a:t> refined into a sequence of sub-function g and h.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These in turn are refined into conditional constructs(</a:t>
            </a:r>
            <a:r>
              <a:rPr lang="en-US" sz="2400" i="1" dirty="0" smtClean="0"/>
              <a:t>if-then-else and do-while</a:t>
            </a:r>
            <a:r>
              <a:rPr lang="en-US" sz="2400" dirty="0" smtClean="0"/>
              <a:t>) 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At each level of refinement, the cleanroom team performs a formal correctness verification.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to accomplish this, a set of generic correctness conditions are attached to the structured programming </a:t>
            </a:r>
            <a:r>
              <a:rPr lang="en-US" sz="2400" dirty="0" err="1" smtClean="0"/>
              <a:t>consructs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8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7143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CORRECTNESS VERIFICATION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9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 smtClean="0"/>
              <a:t> INTRODUCTION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DEFINATION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CLEANROOM </a:t>
            </a:r>
            <a:r>
              <a:rPr lang="en-US" sz="2400" dirty="0" smtClean="0"/>
              <a:t>STRATEGY</a:t>
            </a:r>
            <a:endParaRPr lang="en-US" sz="2400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BOX STRUCTURE SPECIFICATION</a:t>
            </a:r>
          </a:p>
          <a:p>
            <a:pPr algn="just"/>
            <a:r>
              <a:rPr lang="en-US" sz="2400" dirty="0" smtClean="0"/>
              <a:t>	--BLACK BOX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--STATE BOX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--CLEAR BOX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EXAMPLE OF BOX STRUCTURE SPECIFICATION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CLEANROOM DESIGN:DESIGN VERIFICATION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CORRECTNESS VERIFICATION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ADVANTAGES OF DESIGN VERIFICATION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REFERENCE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1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CORRECTNESS VERIFICATION(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8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CORRECTNESS VERIFICATION(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144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endParaRPr lang="en-US" sz="2400" dirty="0" smtClean="0"/>
          </a:p>
          <a:p>
            <a:pPr marL="285750" indent="-285750" algn="just">
              <a:buFont typeface="Wingdings" pitchFamily="2" charset="2"/>
              <a:buChar char="ü"/>
            </a:pPr>
            <a:endParaRPr lang="en-US" sz="2400" dirty="0"/>
          </a:p>
          <a:p>
            <a:pPr marL="285750" indent="-285750" algn="just">
              <a:buFont typeface="Wingdings" pitchFamily="2" charset="2"/>
              <a:buChar char="ü"/>
            </a:pPr>
            <a:endParaRPr lang="en-US" sz="24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smtClean="0"/>
              <a:t>To </a:t>
            </a:r>
            <a:r>
              <a:rPr lang="en-US" sz="2400" dirty="0"/>
              <a:t>verify the correctness of this design, we must define entry and exit </a:t>
            </a:r>
            <a:r>
              <a:rPr lang="en-US" sz="2400" dirty="0" smtClean="0"/>
              <a:t>conditions.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The entry condition notes that </a:t>
            </a:r>
            <a:r>
              <a:rPr lang="en-US" sz="2400" i="1" dirty="0"/>
              <a:t>x </a:t>
            </a:r>
            <a:r>
              <a:rPr lang="en-US" sz="2400" dirty="0"/>
              <a:t>must be greater than or </a:t>
            </a:r>
            <a:r>
              <a:rPr lang="en-US" sz="2400" dirty="0" smtClean="0"/>
              <a:t>equal to </a:t>
            </a:r>
            <a:r>
              <a:rPr lang="en-US" sz="2400" dirty="0"/>
              <a:t>0. </a:t>
            </a:r>
            <a:endParaRPr lang="en-US" sz="2400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exit condition requires that </a:t>
            </a:r>
            <a:r>
              <a:rPr lang="en-US" sz="2400" i="1" dirty="0"/>
              <a:t>x </a:t>
            </a:r>
            <a:r>
              <a:rPr lang="en-US" sz="2400" dirty="0"/>
              <a:t>remain unchanged and take on a value </a:t>
            </a:r>
            <a:r>
              <a:rPr lang="en-US" sz="2400" dirty="0" smtClean="0"/>
              <a:t>within the range.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To prove the design to be correct, it is necessary to </a:t>
            </a:r>
            <a:r>
              <a:rPr lang="en-US" sz="2400" dirty="0" smtClean="0"/>
              <a:t>prove the </a:t>
            </a:r>
            <a:r>
              <a:rPr lang="en-US" sz="2400" dirty="0"/>
              <a:t>conditions </a:t>
            </a:r>
            <a:r>
              <a:rPr lang="en-US" sz="2400" i="1" dirty="0" err="1"/>
              <a:t>init</a:t>
            </a:r>
            <a:r>
              <a:rPr lang="en-US" sz="2400" i="1" dirty="0"/>
              <a:t>, loop, </a:t>
            </a:r>
            <a:r>
              <a:rPr lang="en-US" sz="2400" i="1" dirty="0" err="1"/>
              <a:t>cont</a:t>
            </a:r>
            <a:r>
              <a:rPr lang="en-US" sz="2400" i="1" dirty="0"/>
              <a:t>, yes, </a:t>
            </a:r>
            <a:r>
              <a:rPr lang="en-US" sz="2400" dirty="0"/>
              <a:t>and </a:t>
            </a:r>
            <a:r>
              <a:rPr lang="en-US" sz="2400" i="1" dirty="0"/>
              <a:t>exit </a:t>
            </a:r>
            <a:r>
              <a:rPr lang="en-US" sz="2400" dirty="0" smtClean="0"/>
              <a:t>are </a:t>
            </a:r>
            <a:r>
              <a:rPr lang="en-US" sz="2400" dirty="0"/>
              <a:t>true in all cases.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/>
              <a:t>These are sometimes called </a:t>
            </a:r>
            <a:r>
              <a:rPr lang="en-US" sz="2400" i="1" dirty="0" err="1"/>
              <a:t>subproofs</a:t>
            </a:r>
            <a:r>
              <a:rPr lang="en-US" sz="2400" i="1" dirty="0" smtClean="0"/>
              <a:t>.</a:t>
            </a:r>
          </a:p>
          <a:p>
            <a:pPr algn="just"/>
            <a:r>
              <a:rPr lang="en-US" sz="2400" b="1" dirty="0" smtClean="0"/>
              <a:t>	</a:t>
            </a:r>
            <a:endParaRPr lang="en-US" sz="2400" i="1" dirty="0" smtClean="0"/>
          </a:p>
          <a:p>
            <a:pPr algn="just"/>
            <a:r>
              <a:rPr lang="en-US" sz="2400" i="1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CORRECTNESS VERIFICATION(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" y="1744878"/>
            <a:ext cx="846065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 smtClean="0"/>
              <a:t>1. </a:t>
            </a:r>
            <a:r>
              <a:rPr lang="en-US" sz="2200" dirty="0" smtClean="0"/>
              <a:t>The condition </a:t>
            </a:r>
            <a:r>
              <a:rPr lang="en-US" sz="2200" i="1" dirty="0" err="1" smtClean="0"/>
              <a:t>init</a:t>
            </a:r>
            <a:r>
              <a:rPr lang="en-US" sz="2200" i="1" dirty="0" smtClean="0"/>
              <a:t> </a:t>
            </a:r>
            <a:r>
              <a:rPr lang="en-US" sz="2200" dirty="0" smtClean="0"/>
              <a:t>demands that [</a:t>
            </a:r>
            <a:r>
              <a:rPr lang="en-US" sz="2200" i="1" dirty="0" smtClean="0"/>
              <a:t>x </a:t>
            </a:r>
            <a:r>
              <a:rPr lang="en-US" sz="2200" dirty="0" smtClean="0"/>
              <a:t>≥ 0 and </a:t>
            </a:r>
            <a:r>
              <a:rPr lang="en-US" sz="2200" i="1" dirty="0" smtClean="0"/>
              <a:t>y </a:t>
            </a:r>
            <a:r>
              <a:rPr lang="en-US" sz="2200" dirty="0" smtClean="0"/>
              <a:t>= 0]. Based on the requirements of the problem, the entry condition is assumed correct. Therefore, the first part of the </a:t>
            </a:r>
            <a:r>
              <a:rPr lang="en-US" sz="2200" i="1" dirty="0" err="1" smtClean="0"/>
              <a:t>init</a:t>
            </a:r>
            <a:r>
              <a:rPr lang="en-US" sz="2200" i="1" dirty="0" smtClean="0"/>
              <a:t> </a:t>
            </a:r>
            <a:r>
              <a:rPr lang="en-US" sz="2200" dirty="0" smtClean="0"/>
              <a:t>condition, </a:t>
            </a:r>
            <a:r>
              <a:rPr lang="en-US" sz="2200" i="1" dirty="0" smtClean="0"/>
              <a:t>x </a:t>
            </a:r>
            <a:r>
              <a:rPr lang="en-US" sz="2200" dirty="0" smtClean="0"/>
              <a:t>≥ 0, is satisfied. Referring to the flowchart, the statement immediately preceding the </a:t>
            </a:r>
            <a:r>
              <a:rPr lang="en-US" sz="2200" i="1" dirty="0" err="1" smtClean="0"/>
              <a:t>init</a:t>
            </a:r>
            <a:r>
              <a:rPr lang="en-US" sz="2200" i="1" dirty="0" smtClean="0"/>
              <a:t> </a:t>
            </a:r>
            <a:r>
              <a:rPr lang="en-US" sz="2200" dirty="0" smtClean="0"/>
              <a:t>condition, sets </a:t>
            </a:r>
            <a:r>
              <a:rPr lang="en-US" sz="2200" i="1" dirty="0" smtClean="0"/>
              <a:t>y </a:t>
            </a:r>
            <a:r>
              <a:rPr lang="en-US" sz="2200" dirty="0" smtClean="0"/>
              <a:t>= 0. Therefore, the second part of the </a:t>
            </a:r>
            <a:r>
              <a:rPr lang="en-US" sz="2200" i="1" dirty="0" err="1" smtClean="0"/>
              <a:t>init</a:t>
            </a:r>
            <a:r>
              <a:rPr lang="en-US" sz="2200" i="1" dirty="0" smtClean="0"/>
              <a:t> </a:t>
            </a:r>
            <a:r>
              <a:rPr lang="en-US" sz="2200" dirty="0" smtClean="0"/>
              <a:t>condition is also satisfied. Hence, </a:t>
            </a:r>
            <a:r>
              <a:rPr lang="en-US" sz="2200" i="1" dirty="0" err="1" smtClean="0"/>
              <a:t>init</a:t>
            </a:r>
            <a:r>
              <a:rPr lang="en-US" sz="2200" i="1" dirty="0" smtClean="0"/>
              <a:t> </a:t>
            </a:r>
            <a:r>
              <a:rPr lang="en-US" sz="2200" dirty="0" smtClean="0"/>
              <a:t>is true.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 smtClean="0"/>
              <a:t>2. </a:t>
            </a:r>
            <a:r>
              <a:rPr lang="en-US" sz="2200" dirty="0" smtClean="0"/>
              <a:t>The </a:t>
            </a:r>
            <a:r>
              <a:rPr lang="en-US" sz="2200" i="1" dirty="0"/>
              <a:t>loop </a:t>
            </a:r>
            <a:r>
              <a:rPr lang="en-US" sz="2200" dirty="0"/>
              <a:t>condition may be encountered in one of two ways: (</a:t>
            </a:r>
            <a:r>
              <a:rPr lang="en-US" sz="2200" dirty="0" smtClean="0"/>
              <a:t>1)directly from </a:t>
            </a:r>
            <a:r>
              <a:rPr lang="en-US" sz="2200" i="1" dirty="0" err="1" smtClean="0"/>
              <a:t>init</a:t>
            </a:r>
            <a:r>
              <a:rPr lang="en-US" sz="2200" i="1" dirty="0" smtClean="0"/>
              <a:t> </a:t>
            </a:r>
            <a:r>
              <a:rPr lang="en-US" sz="2200" dirty="0"/>
              <a:t>(in this case, the </a:t>
            </a:r>
            <a:r>
              <a:rPr lang="en-US" sz="2200" i="1" dirty="0"/>
              <a:t>loop </a:t>
            </a:r>
            <a:r>
              <a:rPr lang="en-US" sz="2200" dirty="0"/>
              <a:t>condition is satisfied directly) or via control </a:t>
            </a:r>
            <a:r>
              <a:rPr lang="en-US" sz="2200" dirty="0" smtClean="0"/>
              <a:t>flow that </a:t>
            </a:r>
            <a:r>
              <a:rPr lang="en-US" sz="2200" dirty="0"/>
              <a:t>passes through the condition </a:t>
            </a:r>
            <a:r>
              <a:rPr lang="en-US" sz="2200" i="1" dirty="0"/>
              <a:t>cont. </a:t>
            </a:r>
            <a:r>
              <a:rPr lang="en-US" sz="2200" dirty="0"/>
              <a:t>Since the </a:t>
            </a:r>
            <a:r>
              <a:rPr lang="en-US" sz="2200" i="1" dirty="0" err="1"/>
              <a:t>cont</a:t>
            </a:r>
            <a:r>
              <a:rPr lang="en-US" sz="2200" i="1" dirty="0"/>
              <a:t> </a:t>
            </a:r>
            <a:r>
              <a:rPr lang="en-US" sz="2200" dirty="0"/>
              <a:t>condition is identical </a:t>
            </a:r>
            <a:r>
              <a:rPr lang="en-US" sz="2200" dirty="0" smtClean="0"/>
              <a:t>to the </a:t>
            </a:r>
            <a:r>
              <a:rPr lang="en-US" sz="2200" i="1" dirty="0"/>
              <a:t>loop </a:t>
            </a:r>
            <a:r>
              <a:rPr lang="en-US" sz="2200" dirty="0"/>
              <a:t>condition, </a:t>
            </a:r>
            <a:r>
              <a:rPr lang="en-US" sz="2200" i="1" dirty="0"/>
              <a:t>loop </a:t>
            </a:r>
            <a:r>
              <a:rPr lang="en-US" sz="2200" dirty="0"/>
              <a:t>is true regardless of the flow path that leads to it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53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CORRECTNESS VERIFICATION(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endParaRPr lang="en-US" sz="2400" b="1" dirty="0" smtClean="0"/>
          </a:p>
          <a:p>
            <a:pPr algn="just"/>
            <a:r>
              <a:rPr lang="en-US" sz="2400" b="1" dirty="0" smtClean="0"/>
              <a:t>3. </a:t>
            </a:r>
            <a:r>
              <a:rPr lang="en-US" sz="2400" dirty="0" smtClean="0"/>
              <a:t>The </a:t>
            </a:r>
            <a:r>
              <a:rPr lang="en-US" sz="2400" i="1" dirty="0" err="1" smtClean="0"/>
              <a:t>cont</a:t>
            </a:r>
            <a:r>
              <a:rPr lang="en-US" sz="2400" i="1" dirty="0" smtClean="0"/>
              <a:t> </a:t>
            </a:r>
            <a:r>
              <a:rPr lang="en-US" sz="2400" dirty="0" smtClean="0"/>
              <a:t>condition is encountered only after the value of </a:t>
            </a:r>
            <a:r>
              <a:rPr lang="en-US" sz="2400" i="1" dirty="0" smtClean="0"/>
              <a:t>y </a:t>
            </a:r>
            <a:r>
              <a:rPr lang="en-US" sz="2400" dirty="0" smtClean="0"/>
              <a:t>is incremented by 1. In addition, the control flow path that leads to </a:t>
            </a:r>
            <a:r>
              <a:rPr lang="en-US" sz="2400" i="1" dirty="0" err="1" smtClean="0"/>
              <a:t>cont</a:t>
            </a:r>
            <a:r>
              <a:rPr lang="en-US" sz="2400" i="1" dirty="0" smtClean="0"/>
              <a:t> </a:t>
            </a:r>
            <a:r>
              <a:rPr lang="en-US" sz="2400" dirty="0" smtClean="0"/>
              <a:t>can be invoked only if the </a:t>
            </a:r>
            <a:r>
              <a:rPr lang="en-US" sz="2400" i="1" dirty="0" smtClean="0"/>
              <a:t>yes </a:t>
            </a:r>
            <a:r>
              <a:rPr lang="en-US" sz="2400" dirty="0" smtClean="0"/>
              <a:t>condition is also true. Hence, if (</a:t>
            </a:r>
            <a:r>
              <a:rPr lang="en-US" sz="2400" i="1" dirty="0" smtClean="0"/>
              <a:t>y </a:t>
            </a:r>
            <a:r>
              <a:rPr lang="en-US" sz="2400" dirty="0" smtClean="0"/>
              <a:t>+ 1)2 ≤ </a:t>
            </a:r>
            <a:r>
              <a:rPr lang="en-US" sz="2400" i="1" dirty="0" smtClean="0"/>
              <a:t>x</a:t>
            </a:r>
            <a:r>
              <a:rPr lang="en-US" sz="2400" dirty="0" smtClean="0"/>
              <a:t>, it follows that </a:t>
            </a:r>
            <a:r>
              <a:rPr lang="en-US" sz="2400" i="1" dirty="0" smtClean="0"/>
              <a:t>y</a:t>
            </a:r>
            <a:r>
              <a:rPr lang="en-US" sz="2400" dirty="0" smtClean="0"/>
              <a:t>2 ≤ </a:t>
            </a:r>
            <a:r>
              <a:rPr lang="en-US" sz="2400" i="1" dirty="0" smtClean="0"/>
              <a:t>x. </a:t>
            </a:r>
            <a:r>
              <a:rPr lang="en-US" sz="2400" dirty="0" smtClean="0"/>
              <a:t>The </a:t>
            </a:r>
            <a:r>
              <a:rPr lang="en-US" sz="2400" i="1" dirty="0" err="1" smtClean="0"/>
              <a:t>cont</a:t>
            </a:r>
            <a:r>
              <a:rPr lang="en-US" sz="2400" i="1" dirty="0" smtClean="0"/>
              <a:t> </a:t>
            </a:r>
            <a:r>
              <a:rPr lang="en-US" sz="2400" dirty="0" smtClean="0"/>
              <a:t>condition is satisfied.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4. </a:t>
            </a:r>
            <a:r>
              <a:rPr lang="en-US" sz="2400" dirty="0" smtClean="0"/>
              <a:t>The </a:t>
            </a:r>
            <a:r>
              <a:rPr lang="en-US" sz="2400" i="1" dirty="0" smtClean="0"/>
              <a:t>yes </a:t>
            </a:r>
            <a:r>
              <a:rPr lang="en-US" sz="2400" dirty="0" smtClean="0"/>
              <a:t>condition is tested in the conditional </a:t>
            </a:r>
            <a:r>
              <a:rPr lang="en-US" sz="2400" dirty="0" err="1" smtClean="0"/>
              <a:t>logicshown</a:t>
            </a:r>
            <a:r>
              <a:rPr lang="en-US" sz="2400" dirty="0" smtClean="0"/>
              <a:t>. Hence, the </a:t>
            </a:r>
            <a:r>
              <a:rPr lang="en-US" sz="2400" i="1" dirty="0" smtClean="0"/>
              <a:t>yes </a:t>
            </a:r>
            <a:r>
              <a:rPr lang="en-US" sz="2400" dirty="0" smtClean="0"/>
              <a:t>condition must be true when control flow moves along the path shown.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233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1336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5. </a:t>
            </a:r>
            <a:r>
              <a:rPr lang="en-US" sz="2400" dirty="0" smtClean="0"/>
              <a:t>The </a:t>
            </a:r>
            <a:r>
              <a:rPr lang="en-US" sz="2400" i="1" dirty="0" smtClean="0"/>
              <a:t>exit </a:t>
            </a:r>
            <a:r>
              <a:rPr lang="en-US" sz="2400" dirty="0" smtClean="0"/>
              <a:t>condition first demands that </a:t>
            </a:r>
            <a:r>
              <a:rPr lang="en-US" sz="2400" i="1" dirty="0" smtClean="0"/>
              <a:t>x </a:t>
            </a:r>
            <a:r>
              <a:rPr lang="en-US" sz="2400" dirty="0" smtClean="0"/>
              <a:t>remain unchanged. An examination of the design indicates that </a:t>
            </a:r>
            <a:r>
              <a:rPr lang="en-US" sz="2400" i="1" dirty="0" smtClean="0"/>
              <a:t>x </a:t>
            </a:r>
            <a:r>
              <a:rPr lang="en-US" sz="2400" dirty="0" smtClean="0"/>
              <a:t>appears nowhere to the left of an assignment operator. There are no function calls that use </a:t>
            </a:r>
            <a:r>
              <a:rPr lang="en-US" sz="2400" i="1" dirty="0" smtClean="0"/>
              <a:t>x</a:t>
            </a:r>
            <a:r>
              <a:rPr lang="en-US" sz="2400" dirty="0" smtClean="0"/>
              <a:t>. Hence, it is unchanged. Since the conditional test (</a:t>
            </a:r>
            <a:r>
              <a:rPr lang="en-US" sz="2400" i="1" dirty="0" smtClean="0"/>
              <a:t>y </a:t>
            </a:r>
            <a:r>
              <a:rPr lang="en-US" sz="2400" dirty="0" smtClean="0"/>
              <a:t>+ 1)2 ≤ </a:t>
            </a:r>
            <a:r>
              <a:rPr lang="en-US" sz="2400" i="1" dirty="0" smtClean="0"/>
              <a:t>x </a:t>
            </a:r>
            <a:r>
              <a:rPr lang="en-US" sz="2400" dirty="0" smtClean="0"/>
              <a:t>must fail to reach the </a:t>
            </a:r>
            <a:r>
              <a:rPr lang="en-US" sz="2400" i="1" dirty="0" smtClean="0"/>
              <a:t>exit </a:t>
            </a:r>
            <a:r>
              <a:rPr lang="en-US" sz="2400" dirty="0" smtClean="0"/>
              <a:t>condition, it follows that (</a:t>
            </a:r>
            <a:r>
              <a:rPr lang="en-US" sz="2400" i="1" dirty="0" smtClean="0"/>
              <a:t>y </a:t>
            </a:r>
            <a:r>
              <a:rPr lang="en-US" sz="2400" dirty="0" smtClean="0"/>
              <a:t>+ 1)2 ≤ </a:t>
            </a:r>
            <a:r>
              <a:rPr lang="en-US" sz="2400" i="1" dirty="0" smtClean="0"/>
              <a:t>x</a:t>
            </a:r>
            <a:r>
              <a:rPr lang="en-US" sz="2400" dirty="0" smtClean="0"/>
              <a:t>. In addition, the loop condition must still be true (i.e., </a:t>
            </a:r>
            <a:r>
              <a:rPr lang="en-US" sz="2400" i="1" dirty="0" smtClean="0"/>
              <a:t>y</a:t>
            </a:r>
            <a:r>
              <a:rPr lang="en-US" sz="2400" dirty="0" smtClean="0"/>
              <a:t>2 ≤ </a:t>
            </a:r>
            <a:r>
              <a:rPr lang="en-US" sz="2400" i="1" dirty="0" smtClean="0"/>
              <a:t>x</a:t>
            </a:r>
            <a:r>
              <a:rPr lang="en-US" sz="2400" dirty="0" smtClean="0"/>
              <a:t>). Therefore, (</a:t>
            </a:r>
            <a:r>
              <a:rPr lang="en-US" sz="2400" i="1" dirty="0" smtClean="0"/>
              <a:t>y </a:t>
            </a:r>
            <a:r>
              <a:rPr lang="en-US" sz="2400" dirty="0" smtClean="0"/>
              <a:t>+ 1)2 &gt; </a:t>
            </a:r>
            <a:r>
              <a:rPr lang="en-US" sz="2400" i="1" dirty="0" smtClean="0"/>
              <a:t>x </a:t>
            </a:r>
            <a:r>
              <a:rPr lang="en-US" sz="2400" dirty="0" smtClean="0"/>
              <a:t>and </a:t>
            </a:r>
            <a:r>
              <a:rPr lang="en-US" sz="2400" i="1" dirty="0" smtClean="0"/>
              <a:t>y</a:t>
            </a:r>
            <a:r>
              <a:rPr lang="en-US" sz="2400" dirty="0" smtClean="0"/>
              <a:t>2 ≤ </a:t>
            </a:r>
            <a:r>
              <a:rPr lang="en-US" sz="2400" i="1" dirty="0" smtClean="0"/>
              <a:t>x </a:t>
            </a:r>
            <a:r>
              <a:rPr lang="en-US" sz="2400" dirty="0" smtClean="0"/>
              <a:t>can be combined to satisfy the </a:t>
            </a:r>
            <a:r>
              <a:rPr lang="en-US" sz="2400" i="1" dirty="0" smtClean="0"/>
              <a:t>exit </a:t>
            </a:r>
            <a:r>
              <a:rPr lang="en-US" sz="2400" dirty="0" smtClean="0"/>
              <a:t>condition.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CORRECTNESS VERIFICATION(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228600"/>
            <a:ext cx="8610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DESIGN VERIFICATION ADVANTAGES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Reduces verification to a finite process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Improves quality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Lets cleanroom teams verify every line of design and code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 in near zero levels of defects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Scales up to larger systems and higher levels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Produces better code than unit testing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391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572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Engineering</a:t>
            </a:r>
          </a:p>
          <a:p>
            <a:pPr algn="just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    A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P R A C T I T I O N E R ’ S A P P R O A C H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FIFTH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EDITION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Roger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S. Pressman, Ph.D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https://www.cs.umd.edu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http://www.star.cc.gatech.edu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08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pPr algn="ctr"/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382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‘Cleanroom’ was derived from the semi-conductor industries. In the semiconductor industry, contaminant free environments called as cleanrooms are used to manufacture the silicon chips.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goal of the cleanroom software engineering is to develop zero-defect software which is similar to the cleanroom approach followed by the semi-conductor  industries. 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cleanroom philosophy was first proposed for software engineering by Harlan Mills, Richard Linger and Michael Dyer from the 1960s through the 1980s.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Cleanroom Software Engineering is an approach that emphasizes the need to build correctness into software as it is being developed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CLEANROOM STRATEGY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62161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Cleanroom Process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9938" y="3810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CLEANROOM STRATEGY - PART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 planning.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project plan is built around the incremental strategy.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 gathering.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requirements are elicited and refined for each increment using traditional methods.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Box structure specification.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Box structures isolate and separate the definition of behavior, data, and procedures at each level of refinement.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9938" y="3048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CLEANROOM STRATEGY - PART 2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Formal design.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Specifications (black-boxes) are iteratively refined to become architectural designs (state-boxes) and component-level designs (clear boxes).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Correctness verification.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Correctness questions are asked and answered,  formal mathematical verification is used as required.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CLEANROOM STRATEGY - PART 3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generation, inspection, verification.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Box structures are translated into program language; inspections are used to ensure conformance of code and boxes, as well as syntactic correctness of code; followed by correctness verification of the code.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Statistical test planning.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suite of test cases is created to match the probability distribution of the projected product usage pattern.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CLEANROOM STRATEGY - PART 4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057400"/>
            <a:ext cx="7772400" cy="426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Statistical use testing.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statistical sample of all possible test cases is used rather than exhaustive testing.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Certification.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verification, inspection, and usage testing are complete and all defects removed, the increment is certified as ready for integration.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805</TotalTime>
  <Words>1198</Words>
  <Application>Microsoft Office PowerPoint</Application>
  <PresentationFormat>On-screen Show (4:3)</PresentationFormat>
  <Paragraphs>153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Apothecary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</dc:creator>
  <cp:lastModifiedBy>Mel</cp:lastModifiedBy>
  <cp:revision>53</cp:revision>
  <dcterms:created xsi:type="dcterms:W3CDTF">2017-06-13T15:12:53Z</dcterms:created>
  <dcterms:modified xsi:type="dcterms:W3CDTF">2017-06-19T03:54:49Z</dcterms:modified>
</cp:coreProperties>
</file>