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DBD57E-4BAD-4053-B12F-845650C375BD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DF9B79-C238-4E40-B74E-42680B7E8F4A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800" dirty="0" smtClean="0"/>
            <a:t>Data Ware-housing</a:t>
          </a:r>
          <a:endParaRPr lang="en-US" sz="1800" dirty="0"/>
        </a:p>
      </dgm:t>
    </dgm:pt>
    <dgm:pt modelId="{ECB934E5-731C-403B-8712-076B52383270}" type="parTrans" cxnId="{2AF82600-2529-4658-B070-5236B10BF8A7}">
      <dgm:prSet/>
      <dgm:spPr/>
      <dgm:t>
        <a:bodyPr/>
        <a:lstStyle/>
        <a:p>
          <a:endParaRPr lang="en-US"/>
        </a:p>
      </dgm:t>
    </dgm:pt>
    <dgm:pt modelId="{8788DC0C-CDA3-4AE1-BC5D-70ED09C61512}" type="sibTrans" cxnId="{2AF82600-2529-4658-B070-5236B10BF8A7}">
      <dgm:prSet/>
      <dgm:spPr/>
      <dgm:t>
        <a:bodyPr/>
        <a:lstStyle/>
        <a:p>
          <a:endParaRPr lang="en-US"/>
        </a:p>
      </dgm:t>
    </dgm:pt>
    <dgm:pt modelId="{DD9C9068-4BDA-4F33-8E34-8974861E8521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Subject Oriented</a:t>
          </a:r>
          <a:endParaRPr lang="en-US" dirty="0"/>
        </a:p>
      </dgm:t>
    </dgm:pt>
    <dgm:pt modelId="{0F4DF9C9-D8A0-4AF5-B3BF-C5D0608471E5}" type="parTrans" cxnId="{21A3D717-D354-4CDC-9BD3-BD02C929E113}">
      <dgm:prSet/>
      <dgm:spPr/>
      <dgm:t>
        <a:bodyPr/>
        <a:lstStyle/>
        <a:p>
          <a:endParaRPr lang="en-US"/>
        </a:p>
      </dgm:t>
    </dgm:pt>
    <dgm:pt modelId="{1D72A552-3FB4-4B95-A2CC-1B5538AFA388}" type="sibTrans" cxnId="{21A3D717-D354-4CDC-9BD3-BD02C929E113}">
      <dgm:prSet/>
      <dgm:spPr/>
      <dgm:t>
        <a:bodyPr/>
        <a:lstStyle/>
        <a:p>
          <a:endParaRPr lang="en-US"/>
        </a:p>
      </dgm:t>
    </dgm:pt>
    <dgm:pt modelId="{50E433C3-1769-455D-9D08-AC3D7B231219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Integrated</a:t>
          </a:r>
          <a:endParaRPr lang="en-US" dirty="0"/>
        </a:p>
      </dgm:t>
    </dgm:pt>
    <dgm:pt modelId="{E698B853-B946-42BF-B439-C2F748B4781B}" type="parTrans" cxnId="{766EA738-B6AA-416A-91E0-98803B4BA822}">
      <dgm:prSet/>
      <dgm:spPr/>
      <dgm:t>
        <a:bodyPr/>
        <a:lstStyle/>
        <a:p>
          <a:endParaRPr lang="en-US"/>
        </a:p>
      </dgm:t>
    </dgm:pt>
    <dgm:pt modelId="{199A1BF6-B49C-4212-BDC1-C83A90D0E288}" type="sibTrans" cxnId="{766EA738-B6AA-416A-91E0-98803B4BA822}">
      <dgm:prSet/>
      <dgm:spPr/>
      <dgm:t>
        <a:bodyPr/>
        <a:lstStyle/>
        <a:p>
          <a:endParaRPr lang="en-US"/>
        </a:p>
      </dgm:t>
    </dgm:pt>
    <dgm:pt modelId="{8770020D-3C03-47FD-98EE-0837CB0D3F94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Time Variant</a:t>
          </a:r>
          <a:endParaRPr lang="en-US" dirty="0"/>
        </a:p>
      </dgm:t>
    </dgm:pt>
    <dgm:pt modelId="{566B3574-643A-493B-970D-AA666B518FD8}" type="parTrans" cxnId="{38333F7E-E635-46D6-A2F1-4AE3754BADFF}">
      <dgm:prSet/>
      <dgm:spPr/>
      <dgm:t>
        <a:bodyPr/>
        <a:lstStyle/>
        <a:p>
          <a:endParaRPr lang="en-US"/>
        </a:p>
      </dgm:t>
    </dgm:pt>
    <dgm:pt modelId="{FD28460B-9B08-4E2A-AA97-C67A5465DE20}" type="sibTrans" cxnId="{38333F7E-E635-46D6-A2F1-4AE3754BADFF}">
      <dgm:prSet/>
      <dgm:spPr/>
      <dgm:t>
        <a:bodyPr/>
        <a:lstStyle/>
        <a:p>
          <a:endParaRPr lang="en-US"/>
        </a:p>
      </dgm:t>
    </dgm:pt>
    <dgm:pt modelId="{F2BEC405-4BEE-497D-A37E-857499420A8E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Non-volatile</a:t>
          </a:r>
          <a:endParaRPr lang="en-US" dirty="0"/>
        </a:p>
      </dgm:t>
    </dgm:pt>
    <dgm:pt modelId="{C3F7B552-E321-49FF-9908-3FA5A231AB91}" type="parTrans" cxnId="{C2B509F6-EB5D-4B7E-880E-C5DF133C2C3A}">
      <dgm:prSet/>
      <dgm:spPr/>
      <dgm:t>
        <a:bodyPr/>
        <a:lstStyle/>
        <a:p>
          <a:endParaRPr lang="en-US"/>
        </a:p>
      </dgm:t>
    </dgm:pt>
    <dgm:pt modelId="{4F8FAF5B-5D31-4286-9DD6-EDC4934DAE68}" type="sibTrans" cxnId="{C2B509F6-EB5D-4B7E-880E-C5DF133C2C3A}">
      <dgm:prSet/>
      <dgm:spPr/>
      <dgm:t>
        <a:bodyPr/>
        <a:lstStyle/>
        <a:p>
          <a:endParaRPr lang="en-US"/>
        </a:p>
      </dgm:t>
    </dgm:pt>
    <dgm:pt modelId="{B80DD81D-9AF6-411B-AC25-2FB314219121}" type="pres">
      <dgm:prSet presAssocID="{CFDBD57E-4BAD-4053-B12F-845650C375B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A21F93-AF55-4795-81D9-357A30126B79}" type="pres">
      <dgm:prSet presAssocID="{D5DF9B79-C238-4E40-B74E-42680B7E8F4A}" presName="centerShape" presStyleLbl="node0" presStyleIdx="0" presStyleCnt="1"/>
      <dgm:spPr/>
      <dgm:t>
        <a:bodyPr/>
        <a:lstStyle/>
        <a:p>
          <a:endParaRPr lang="en-US"/>
        </a:p>
      </dgm:t>
    </dgm:pt>
    <dgm:pt modelId="{2D8BA734-E6BF-4B6B-A8DA-9244B866A411}" type="pres">
      <dgm:prSet presAssocID="{0F4DF9C9-D8A0-4AF5-B3BF-C5D0608471E5}" presName="Name9" presStyleLbl="parChTrans1D2" presStyleIdx="0" presStyleCnt="4"/>
      <dgm:spPr/>
      <dgm:t>
        <a:bodyPr/>
        <a:lstStyle/>
        <a:p>
          <a:endParaRPr lang="en-US"/>
        </a:p>
      </dgm:t>
    </dgm:pt>
    <dgm:pt modelId="{451F2233-E48A-4562-BCA8-7418652826D3}" type="pres">
      <dgm:prSet presAssocID="{0F4DF9C9-D8A0-4AF5-B3BF-C5D0608471E5}" presName="connTx" presStyleLbl="parChTrans1D2" presStyleIdx="0" presStyleCnt="4"/>
      <dgm:spPr/>
      <dgm:t>
        <a:bodyPr/>
        <a:lstStyle/>
        <a:p>
          <a:endParaRPr lang="en-US"/>
        </a:p>
      </dgm:t>
    </dgm:pt>
    <dgm:pt modelId="{22782787-DE77-45E9-8620-A9E021C3A4A2}" type="pres">
      <dgm:prSet presAssocID="{DD9C9068-4BDA-4F33-8E34-8974861E8521}" presName="node" presStyleLbl="node1" presStyleIdx="0" presStyleCnt="4" custRadScaleRad="912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5215D1-4802-4905-AD63-00C413CD46CE}" type="pres">
      <dgm:prSet presAssocID="{E698B853-B946-42BF-B439-C2F748B4781B}" presName="Name9" presStyleLbl="parChTrans1D2" presStyleIdx="1" presStyleCnt="4"/>
      <dgm:spPr/>
      <dgm:t>
        <a:bodyPr/>
        <a:lstStyle/>
        <a:p>
          <a:endParaRPr lang="en-US"/>
        </a:p>
      </dgm:t>
    </dgm:pt>
    <dgm:pt modelId="{98F072A8-5E0F-4BDB-BD8C-206DCB8609F3}" type="pres">
      <dgm:prSet presAssocID="{E698B853-B946-42BF-B439-C2F748B4781B}" presName="connTx" presStyleLbl="parChTrans1D2" presStyleIdx="1" presStyleCnt="4"/>
      <dgm:spPr/>
      <dgm:t>
        <a:bodyPr/>
        <a:lstStyle/>
        <a:p>
          <a:endParaRPr lang="en-US"/>
        </a:p>
      </dgm:t>
    </dgm:pt>
    <dgm:pt modelId="{D489B9F9-5858-40A7-BB25-ACC83E550EDF}" type="pres">
      <dgm:prSet presAssocID="{50E433C3-1769-455D-9D08-AC3D7B231219}" presName="node" presStyleLbl="node1" presStyleIdx="1" presStyleCnt="4" custRadScaleRad="924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1C3C93-D06A-4F74-BF81-1E6D8B4C3E7C}" type="pres">
      <dgm:prSet presAssocID="{566B3574-643A-493B-970D-AA666B518FD8}" presName="Name9" presStyleLbl="parChTrans1D2" presStyleIdx="2" presStyleCnt="4"/>
      <dgm:spPr/>
      <dgm:t>
        <a:bodyPr/>
        <a:lstStyle/>
        <a:p>
          <a:endParaRPr lang="en-US"/>
        </a:p>
      </dgm:t>
    </dgm:pt>
    <dgm:pt modelId="{77A8ABF2-D0F0-4BE0-AC8C-7A7F3F73D738}" type="pres">
      <dgm:prSet presAssocID="{566B3574-643A-493B-970D-AA666B518FD8}" presName="connTx" presStyleLbl="parChTrans1D2" presStyleIdx="2" presStyleCnt="4"/>
      <dgm:spPr/>
      <dgm:t>
        <a:bodyPr/>
        <a:lstStyle/>
        <a:p>
          <a:endParaRPr lang="en-US"/>
        </a:p>
      </dgm:t>
    </dgm:pt>
    <dgm:pt modelId="{A22D8BAF-7CE5-449A-9B90-5911904A7332}" type="pres">
      <dgm:prSet presAssocID="{8770020D-3C03-47FD-98EE-0837CB0D3F94}" presName="node" presStyleLbl="node1" presStyleIdx="2" presStyleCnt="4" custRadScaleRad="927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23D792-5C2A-44B8-893A-16C71F9D6EFD}" type="pres">
      <dgm:prSet presAssocID="{C3F7B552-E321-49FF-9908-3FA5A231AB91}" presName="Name9" presStyleLbl="parChTrans1D2" presStyleIdx="3" presStyleCnt="4"/>
      <dgm:spPr/>
      <dgm:t>
        <a:bodyPr/>
        <a:lstStyle/>
        <a:p>
          <a:endParaRPr lang="en-US"/>
        </a:p>
      </dgm:t>
    </dgm:pt>
    <dgm:pt modelId="{1F1AA758-CA4B-4551-B4C4-1EB862190F48}" type="pres">
      <dgm:prSet presAssocID="{C3F7B552-E321-49FF-9908-3FA5A231AB91}" presName="connTx" presStyleLbl="parChTrans1D2" presStyleIdx="3" presStyleCnt="4"/>
      <dgm:spPr/>
      <dgm:t>
        <a:bodyPr/>
        <a:lstStyle/>
        <a:p>
          <a:endParaRPr lang="en-US"/>
        </a:p>
      </dgm:t>
    </dgm:pt>
    <dgm:pt modelId="{B390C663-6A60-4002-AA4B-19F5ECA07BF3}" type="pres">
      <dgm:prSet presAssocID="{F2BEC405-4BEE-497D-A37E-857499420A8E}" presName="node" presStyleLbl="node1" presStyleIdx="3" presStyleCnt="4" custRadScaleRad="90851" custRadScaleInc="-8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B509F6-EB5D-4B7E-880E-C5DF133C2C3A}" srcId="{D5DF9B79-C238-4E40-B74E-42680B7E8F4A}" destId="{F2BEC405-4BEE-497D-A37E-857499420A8E}" srcOrd="3" destOrd="0" parTransId="{C3F7B552-E321-49FF-9908-3FA5A231AB91}" sibTransId="{4F8FAF5B-5D31-4286-9DD6-EDC4934DAE68}"/>
    <dgm:cxn modelId="{057083FB-1833-47F4-8D57-2E390C158BB9}" type="presOf" srcId="{E698B853-B946-42BF-B439-C2F748B4781B}" destId="{FD5215D1-4802-4905-AD63-00C413CD46CE}" srcOrd="0" destOrd="0" presId="urn:microsoft.com/office/officeart/2005/8/layout/radial1"/>
    <dgm:cxn modelId="{0B08AD19-6F5C-4C29-B2E5-33C8D330EEED}" type="presOf" srcId="{CFDBD57E-4BAD-4053-B12F-845650C375BD}" destId="{B80DD81D-9AF6-411B-AC25-2FB314219121}" srcOrd="0" destOrd="0" presId="urn:microsoft.com/office/officeart/2005/8/layout/radial1"/>
    <dgm:cxn modelId="{2040A277-AD7B-44A9-9825-E5844846A9B4}" type="presOf" srcId="{50E433C3-1769-455D-9D08-AC3D7B231219}" destId="{D489B9F9-5858-40A7-BB25-ACC83E550EDF}" srcOrd="0" destOrd="0" presId="urn:microsoft.com/office/officeart/2005/8/layout/radial1"/>
    <dgm:cxn modelId="{38333F7E-E635-46D6-A2F1-4AE3754BADFF}" srcId="{D5DF9B79-C238-4E40-B74E-42680B7E8F4A}" destId="{8770020D-3C03-47FD-98EE-0837CB0D3F94}" srcOrd="2" destOrd="0" parTransId="{566B3574-643A-493B-970D-AA666B518FD8}" sibTransId="{FD28460B-9B08-4E2A-AA97-C67A5465DE20}"/>
    <dgm:cxn modelId="{E8F54FBE-C066-4783-8FBB-3DC329F070BC}" type="presOf" srcId="{0F4DF9C9-D8A0-4AF5-B3BF-C5D0608471E5}" destId="{2D8BA734-E6BF-4B6B-A8DA-9244B866A411}" srcOrd="0" destOrd="0" presId="urn:microsoft.com/office/officeart/2005/8/layout/radial1"/>
    <dgm:cxn modelId="{2AF82600-2529-4658-B070-5236B10BF8A7}" srcId="{CFDBD57E-4BAD-4053-B12F-845650C375BD}" destId="{D5DF9B79-C238-4E40-B74E-42680B7E8F4A}" srcOrd="0" destOrd="0" parTransId="{ECB934E5-731C-403B-8712-076B52383270}" sibTransId="{8788DC0C-CDA3-4AE1-BC5D-70ED09C61512}"/>
    <dgm:cxn modelId="{21A3D717-D354-4CDC-9BD3-BD02C929E113}" srcId="{D5DF9B79-C238-4E40-B74E-42680B7E8F4A}" destId="{DD9C9068-4BDA-4F33-8E34-8974861E8521}" srcOrd="0" destOrd="0" parTransId="{0F4DF9C9-D8A0-4AF5-B3BF-C5D0608471E5}" sibTransId="{1D72A552-3FB4-4B95-A2CC-1B5538AFA388}"/>
    <dgm:cxn modelId="{8F32AC99-8CEF-4F0A-B39B-FADD64F7D63F}" type="presOf" srcId="{0F4DF9C9-D8A0-4AF5-B3BF-C5D0608471E5}" destId="{451F2233-E48A-4562-BCA8-7418652826D3}" srcOrd="1" destOrd="0" presId="urn:microsoft.com/office/officeart/2005/8/layout/radial1"/>
    <dgm:cxn modelId="{9E3F8768-C279-4C50-A300-922B6A07ECDA}" type="presOf" srcId="{566B3574-643A-493B-970D-AA666B518FD8}" destId="{1C1C3C93-D06A-4F74-BF81-1E6D8B4C3E7C}" srcOrd="0" destOrd="0" presId="urn:microsoft.com/office/officeart/2005/8/layout/radial1"/>
    <dgm:cxn modelId="{FC4FC970-EF24-4508-85B3-FA1A8D7C0250}" type="presOf" srcId="{566B3574-643A-493B-970D-AA666B518FD8}" destId="{77A8ABF2-D0F0-4BE0-AC8C-7A7F3F73D738}" srcOrd="1" destOrd="0" presId="urn:microsoft.com/office/officeart/2005/8/layout/radial1"/>
    <dgm:cxn modelId="{13961FCC-3172-4BBA-8ECD-22F1F171A6FA}" type="presOf" srcId="{C3F7B552-E321-49FF-9908-3FA5A231AB91}" destId="{1F1AA758-CA4B-4551-B4C4-1EB862190F48}" srcOrd="1" destOrd="0" presId="urn:microsoft.com/office/officeart/2005/8/layout/radial1"/>
    <dgm:cxn modelId="{766EA738-B6AA-416A-91E0-98803B4BA822}" srcId="{D5DF9B79-C238-4E40-B74E-42680B7E8F4A}" destId="{50E433C3-1769-455D-9D08-AC3D7B231219}" srcOrd="1" destOrd="0" parTransId="{E698B853-B946-42BF-B439-C2F748B4781B}" sibTransId="{199A1BF6-B49C-4212-BDC1-C83A90D0E288}"/>
    <dgm:cxn modelId="{2A382531-2B6C-4F20-88CC-58C215238805}" type="presOf" srcId="{8770020D-3C03-47FD-98EE-0837CB0D3F94}" destId="{A22D8BAF-7CE5-449A-9B90-5911904A7332}" srcOrd="0" destOrd="0" presId="urn:microsoft.com/office/officeart/2005/8/layout/radial1"/>
    <dgm:cxn modelId="{09759A22-BBB2-40BD-9D79-C6EA1019A924}" type="presOf" srcId="{D5DF9B79-C238-4E40-B74E-42680B7E8F4A}" destId="{73A21F93-AF55-4795-81D9-357A30126B79}" srcOrd="0" destOrd="0" presId="urn:microsoft.com/office/officeart/2005/8/layout/radial1"/>
    <dgm:cxn modelId="{FB48BFA1-059F-4603-BFF9-77A608103BAA}" type="presOf" srcId="{E698B853-B946-42BF-B439-C2F748B4781B}" destId="{98F072A8-5E0F-4BDB-BD8C-206DCB8609F3}" srcOrd="1" destOrd="0" presId="urn:microsoft.com/office/officeart/2005/8/layout/radial1"/>
    <dgm:cxn modelId="{D751C10E-DA6E-496F-A8ED-8F176F29E89A}" type="presOf" srcId="{DD9C9068-4BDA-4F33-8E34-8974861E8521}" destId="{22782787-DE77-45E9-8620-A9E021C3A4A2}" srcOrd="0" destOrd="0" presId="urn:microsoft.com/office/officeart/2005/8/layout/radial1"/>
    <dgm:cxn modelId="{4F43CDD2-E17A-40BE-BD16-C7197E0ED0ED}" type="presOf" srcId="{C3F7B552-E321-49FF-9908-3FA5A231AB91}" destId="{2D23D792-5C2A-44B8-893A-16C71F9D6EFD}" srcOrd="0" destOrd="0" presId="urn:microsoft.com/office/officeart/2005/8/layout/radial1"/>
    <dgm:cxn modelId="{B55E4228-C026-4BC7-8AA5-3BDCF245C845}" type="presOf" srcId="{F2BEC405-4BEE-497D-A37E-857499420A8E}" destId="{B390C663-6A60-4002-AA4B-19F5ECA07BF3}" srcOrd="0" destOrd="0" presId="urn:microsoft.com/office/officeart/2005/8/layout/radial1"/>
    <dgm:cxn modelId="{0FEC1E39-E4FA-483A-93D3-27496A751189}" type="presParOf" srcId="{B80DD81D-9AF6-411B-AC25-2FB314219121}" destId="{73A21F93-AF55-4795-81D9-357A30126B79}" srcOrd="0" destOrd="0" presId="urn:microsoft.com/office/officeart/2005/8/layout/radial1"/>
    <dgm:cxn modelId="{B76E7ED9-C351-47EE-B1CA-87A14025F272}" type="presParOf" srcId="{B80DD81D-9AF6-411B-AC25-2FB314219121}" destId="{2D8BA734-E6BF-4B6B-A8DA-9244B866A411}" srcOrd="1" destOrd="0" presId="urn:microsoft.com/office/officeart/2005/8/layout/radial1"/>
    <dgm:cxn modelId="{B94516ED-05DD-4163-ACE6-F23C70BAFABA}" type="presParOf" srcId="{2D8BA734-E6BF-4B6B-A8DA-9244B866A411}" destId="{451F2233-E48A-4562-BCA8-7418652826D3}" srcOrd="0" destOrd="0" presId="urn:microsoft.com/office/officeart/2005/8/layout/radial1"/>
    <dgm:cxn modelId="{0319FEC4-E6D7-4136-85C9-ACB59B530CCA}" type="presParOf" srcId="{B80DD81D-9AF6-411B-AC25-2FB314219121}" destId="{22782787-DE77-45E9-8620-A9E021C3A4A2}" srcOrd="2" destOrd="0" presId="urn:microsoft.com/office/officeart/2005/8/layout/radial1"/>
    <dgm:cxn modelId="{FBC933D2-6728-4B03-BFBA-8CA23C4FDB7E}" type="presParOf" srcId="{B80DD81D-9AF6-411B-AC25-2FB314219121}" destId="{FD5215D1-4802-4905-AD63-00C413CD46CE}" srcOrd="3" destOrd="0" presId="urn:microsoft.com/office/officeart/2005/8/layout/radial1"/>
    <dgm:cxn modelId="{D21E944E-3B21-4052-9393-0B79A468DF39}" type="presParOf" srcId="{FD5215D1-4802-4905-AD63-00C413CD46CE}" destId="{98F072A8-5E0F-4BDB-BD8C-206DCB8609F3}" srcOrd="0" destOrd="0" presId="urn:microsoft.com/office/officeart/2005/8/layout/radial1"/>
    <dgm:cxn modelId="{EC3D6ED7-B330-461A-8066-43A1DB5FD0A4}" type="presParOf" srcId="{B80DD81D-9AF6-411B-AC25-2FB314219121}" destId="{D489B9F9-5858-40A7-BB25-ACC83E550EDF}" srcOrd="4" destOrd="0" presId="urn:microsoft.com/office/officeart/2005/8/layout/radial1"/>
    <dgm:cxn modelId="{3C6504D1-D8F1-4A22-AC05-7A90EA5431C7}" type="presParOf" srcId="{B80DD81D-9AF6-411B-AC25-2FB314219121}" destId="{1C1C3C93-D06A-4F74-BF81-1E6D8B4C3E7C}" srcOrd="5" destOrd="0" presId="urn:microsoft.com/office/officeart/2005/8/layout/radial1"/>
    <dgm:cxn modelId="{6A88B667-DF1F-4917-B399-652C11FA6FC5}" type="presParOf" srcId="{1C1C3C93-D06A-4F74-BF81-1E6D8B4C3E7C}" destId="{77A8ABF2-D0F0-4BE0-AC8C-7A7F3F73D738}" srcOrd="0" destOrd="0" presId="urn:microsoft.com/office/officeart/2005/8/layout/radial1"/>
    <dgm:cxn modelId="{4DC34FD2-A6A5-4E2E-81AF-198E4372D22F}" type="presParOf" srcId="{B80DD81D-9AF6-411B-AC25-2FB314219121}" destId="{A22D8BAF-7CE5-449A-9B90-5911904A7332}" srcOrd="6" destOrd="0" presId="urn:microsoft.com/office/officeart/2005/8/layout/radial1"/>
    <dgm:cxn modelId="{D1C14C66-C68B-451A-99F4-AC9C1FAA7577}" type="presParOf" srcId="{B80DD81D-9AF6-411B-AC25-2FB314219121}" destId="{2D23D792-5C2A-44B8-893A-16C71F9D6EFD}" srcOrd="7" destOrd="0" presId="urn:microsoft.com/office/officeart/2005/8/layout/radial1"/>
    <dgm:cxn modelId="{F6F2EDC3-678D-4F41-A75A-365D2E97DE65}" type="presParOf" srcId="{2D23D792-5C2A-44B8-893A-16C71F9D6EFD}" destId="{1F1AA758-CA4B-4551-B4C4-1EB862190F48}" srcOrd="0" destOrd="0" presId="urn:microsoft.com/office/officeart/2005/8/layout/radial1"/>
    <dgm:cxn modelId="{BAA02DA6-5379-40BD-A30B-003C0B2AE2BD}" type="presParOf" srcId="{B80DD81D-9AF6-411B-AC25-2FB314219121}" destId="{B390C663-6A60-4002-AA4B-19F5ECA07BF3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21F93-AF55-4795-81D9-357A30126B79}">
      <dsp:nvSpPr>
        <dsp:cNvPr id="0" name=""/>
        <dsp:cNvSpPr/>
      </dsp:nvSpPr>
      <dsp:spPr>
        <a:xfrm>
          <a:off x="2676432" y="1510377"/>
          <a:ext cx="1147970" cy="1147970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 Ware-housing</a:t>
          </a:r>
          <a:endParaRPr lang="en-US" sz="1800" kern="1200" dirty="0"/>
        </a:p>
      </dsp:txBody>
      <dsp:txXfrm>
        <a:off x="2844548" y="1678493"/>
        <a:ext cx="811738" cy="811738"/>
      </dsp:txXfrm>
    </dsp:sp>
    <dsp:sp modelId="{2D8BA734-E6BF-4B6B-A8DA-9244B866A411}">
      <dsp:nvSpPr>
        <dsp:cNvPr id="0" name=""/>
        <dsp:cNvSpPr/>
      </dsp:nvSpPr>
      <dsp:spPr>
        <a:xfrm rot="16200000">
          <a:off x="3142931" y="1386998"/>
          <a:ext cx="214973" cy="31785"/>
        </a:xfrm>
        <a:custGeom>
          <a:avLst/>
          <a:gdLst/>
          <a:ahLst/>
          <a:cxnLst/>
          <a:rect l="0" t="0" r="0" b="0"/>
          <a:pathLst>
            <a:path>
              <a:moveTo>
                <a:pt x="0" y="15892"/>
              </a:moveTo>
              <a:lnTo>
                <a:pt x="214973" y="158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45043" y="1397516"/>
        <a:ext cx="10748" cy="10748"/>
      </dsp:txXfrm>
    </dsp:sp>
    <dsp:sp modelId="{22782787-DE77-45E9-8620-A9E021C3A4A2}">
      <dsp:nvSpPr>
        <dsp:cNvPr id="0" name=""/>
        <dsp:cNvSpPr/>
      </dsp:nvSpPr>
      <dsp:spPr>
        <a:xfrm>
          <a:off x="2676432" y="147434"/>
          <a:ext cx="1147970" cy="1147970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Subject Oriented</a:t>
          </a:r>
          <a:endParaRPr lang="en-US" sz="1500" kern="1200" dirty="0"/>
        </a:p>
      </dsp:txBody>
      <dsp:txXfrm>
        <a:off x="2844548" y="315550"/>
        <a:ext cx="811738" cy="811738"/>
      </dsp:txXfrm>
    </dsp:sp>
    <dsp:sp modelId="{FD5215D1-4802-4905-AD63-00C413CD46CE}">
      <dsp:nvSpPr>
        <dsp:cNvPr id="0" name=""/>
        <dsp:cNvSpPr/>
      </dsp:nvSpPr>
      <dsp:spPr>
        <a:xfrm>
          <a:off x="3824403" y="2068470"/>
          <a:ext cx="233064" cy="31785"/>
        </a:xfrm>
        <a:custGeom>
          <a:avLst/>
          <a:gdLst/>
          <a:ahLst/>
          <a:cxnLst/>
          <a:rect l="0" t="0" r="0" b="0"/>
          <a:pathLst>
            <a:path>
              <a:moveTo>
                <a:pt x="0" y="15892"/>
              </a:moveTo>
              <a:lnTo>
                <a:pt x="233064" y="158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35108" y="2078536"/>
        <a:ext cx="11653" cy="11653"/>
      </dsp:txXfrm>
    </dsp:sp>
    <dsp:sp modelId="{D489B9F9-5858-40A7-BB25-ACC83E550EDF}">
      <dsp:nvSpPr>
        <dsp:cNvPr id="0" name=""/>
        <dsp:cNvSpPr/>
      </dsp:nvSpPr>
      <dsp:spPr>
        <a:xfrm>
          <a:off x="4057467" y="1510377"/>
          <a:ext cx="1147970" cy="1147970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Integrated</a:t>
          </a:r>
          <a:endParaRPr lang="en-US" sz="1500" kern="1200" dirty="0"/>
        </a:p>
      </dsp:txBody>
      <dsp:txXfrm>
        <a:off x="4225583" y="1678493"/>
        <a:ext cx="811738" cy="811738"/>
      </dsp:txXfrm>
    </dsp:sp>
    <dsp:sp modelId="{1C1C3C93-D06A-4F74-BF81-1E6D8B4C3E7C}">
      <dsp:nvSpPr>
        <dsp:cNvPr id="0" name=""/>
        <dsp:cNvSpPr/>
      </dsp:nvSpPr>
      <dsp:spPr>
        <a:xfrm rot="5400000">
          <a:off x="3131794" y="2761078"/>
          <a:ext cx="237247" cy="31785"/>
        </a:xfrm>
        <a:custGeom>
          <a:avLst/>
          <a:gdLst/>
          <a:ahLst/>
          <a:cxnLst/>
          <a:rect l="0" t="0" r="0" b="0"/>
          <a:pathLst>
            <a:path>
              <a:moveTo>
                <a:pt x="0" y="15892"/>
              </a:moveTo>
              <a:lnTo>
                <a:pt x="237247" y="158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44486" y="2771040"/>
        <a:ext cx="11862" cy="11862"/>
      </dsp:txXfrm>
    </dsp:sp>
    <dsp:sp modelId="{A22D8BAF-7CE5-449A-9B90-5911904A7332}">
      <dsp:nvSpPr>
        <dsp:cNvPr id="0" name=""/>
        <dsp:cNvSpPr/>
      </dsp:nvSpPr>
      <dsp:spPr>
        <a:xfrm>
          <a:off x="2676432" y="2895595"/>
          <a:ext cx="1147970" cy="1147970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Time Variant</a:t>
          </a:r>
          <a:endParaRPr lang="en-US" sz="1500" kern="1200" dirty="0"/>
        </a:p>
      </dsp:txBody>
      <dsp:txXfrm>
        <a:off x="2844548" y="3063711"/>
        <a:ext cx="811738" cy="811738"/>
      </dsp:txXfrm>
    </dsp:sp>
    <dsp:sp modelId="{2D23D792-5C2A-44B8-893A-16C71F9D6EFD}">
      <dsp:nvSpPr>
        <dsp:cNvPr id="0" name=""/>
        <dsp:cNvSpPr/>
      </dsp:nvSpPr>
      <dsp:spPr>
        <a:xfrm rot="10778076">
          <a:off x="2467194" y="2072797"/>
          <a:ext cx="209251" cy="31785"/>
        </a:xfrm>
        <a:custGeom>
          <a:avLst/>
          <a:gdLst/>
          <a:ahLst/>
          <a:cxnLst/>
          <a:rect l="0" t="0" r="0" b="0"/>
          <a:pathLst>
            <a:path>
              <a:moveTo>
                <a:pt x="0" y="15892"/>
              </a:moveTo>
              <a:lnTo>
                <a:pt x="209251" y="158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566589" y="2083459"/>
        <a:ext cx="10462" cy="10462"/>
      </dsp:txXfrm>
    </dsp:sp>
    <dsp:sp modelId="{B390C663-6A60-4002-AA4B-19F5ECA07BF3}">
      <dsp:nvSpPr>
        <dsp:cNvPr id="0" name=""/>
        <dsp:cNvSpPr/>
      </dsp:nvSpPr>
      <dsp:spPr>
        <a:xfrm>
          <a:off x="1319238" y="1519033"/>
          <a:ext cx="1147970" cy="1147970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Non-volatile</a:t>
          </a:r>
          <a:endParaRPr lang="en-US" sz="1500" kern="1200" dirty="0"/>
        </a:p>
      </dsp:txBody>
      <dsp:txXfrm>
        <a:off x="1487354" y="1687149"/>
        <a:ext cx="811738" cy="811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E00CC0-05D7-4A93-BAE4-79421A2026C9}" type="datetimeFigureOut">
              <a:rPr lang="en-US" smtClean="0"/>
              <a:t>3/30/2009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CCB0C7-A4BD-4C86-B7B6-5C5319F0C82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E00CC0-05D7-4A93-BAE4-79421A2026C9}" type="datetimeFigureOut">
              <a:rPr lang="en-US" smtClean="0"/>
              <a:t>3/30/2009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CCB0C7-A4BD-4C86-B7B6-5C5319F0C8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E00CC0-05D7-4A93-BAE4-79421A2026C9}" type="datetimeFigureOut">
              <a:rPr lang="en-US" smtClean="0"/>
              <a:t>3/30/2009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CCB0C7-A4BD-4C86-B7B6-5C5319F0C8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E00CC0-05D7-4A93-BAE4-79421A2026C9}" type="datetimeFigureOut">
              <a:rPr lang="en-US" smtClean="0"/>
              <a:t>3/30/2009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CCB0C7-A4BD-4C86-B7B6-5C5319F0C8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E00CC0-05D7-4A93-BAE4-79421A2026C9}" type="datetimeFigureOut">
              <a:rPr lang="en-US" smtClean="0"/>
              <a:t>3/30/2009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CCB0C7-A4BD-4C86-B7B6-5C5319F0C8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E00CC0-05D7-4A93-BAE4-79421A2026C9}" type="datetimeFigureOut">
              <a:rPr lang="en-US" smtClean="0"/>
              <a:t>3/30/2009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CCB0C7-A4BD-4C86-B7B6-5C5319F0C8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E00CC0-05D7-4A93-BAE4-79421A2026C9}" type="datetimeFigureOut">
              <a:rPr lang="en-US" smtClean="0"/>
              <a:t>3/30/2009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CCB0C7-A4BD-4C86-B7B6-5C5319F0C8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E00CC0-05D7-4A93-BAE4-79421A2026C9}" type="datetimeFigureOut">
              <a:rPr lang="en-US" smtClean="0"/>
              <a:t>3/30/2009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CCB0C7-A4BD-4C86-B7B6-5C5319F0C8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E00CC0-05D7-4A93-BAE4-79421A2026C9}" type="datetimeFigureOut">
              <a:rPr lang="en-US" smtClean="0"/>
              <a:t>3/30/2009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CCB0C7-A4BD-4C86-B7B6-5C5319F0C8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E00CC0-05D7-4A93-BAE4-79421A2026C9}" type="datetimeFigureOut">
              <a:rPr lang="en-US" smtClean="0"/>
              <a:t>3/30/2009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CCB0C7-A4BD-4C86-B7B6-5C5319F0C8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E00CC0-05D7-4A93-BAE4-79421A2026C9}" type="datetimeFigureOut">
              <a:rPr lang="en-US" smtClean="0"/>
              <a:t>3/30/2009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CCB0C7-A4BD-4C86-B7B6-5C5319F0C82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6E00CC0-05D7-4A93-BAE4-79421A2026C9}" type="datetimeFigureOut">
              <a:rPr lang="en-US" smtClean="0"/>
              <a:t>3/30/2009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DCCB0C7-A4BD-4C86-B7B6-5C5319F0C82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WAREHOUSING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51960" y="5118279"/>
            <a:ext cx="4892040" cy="1752600"/>
          </a:xfrm>
        </p:spPr>
        <p:txBody>
          <a:bodyPr/>
          <a:lstStyle/>
          <a:p>
            <a:r>
              <a:rPr lang="en-US" dirty="0" smtClean="0"/>
              <a:t>Presented by: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Wanbok</a:t>
            </a:r>
            <a:r>
              <a:rPr lang="en-US" dirty="0" smtClean="0"/>
              <a:t> G. </a:t>
            </a:r>
            <a:r>
              <a:rPr lang="en-US" dirty="0" err="1" smtClean="0"/>
              <a:t>Thabah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Mebalapynhun</a:t>
            </a:r>
            <a:r>
              <a:rPr lang="en-US" dirty="0" smtClean="0"/>
              <a:t> </a:t>
            </a:r>
            <a:r>
              <a:rPr lang="en-US" dirty="0" err="1" smtClean="0"/>
              <a:t>Shylla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8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Functionalities </a:t>
            </a:r>
            <a:r>
              <a:rPr lang="en-US" dirty="0"/>
              <a:t>of Data Warehouse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4800600"/>
          </a:xfrm>
        </p:spPr>
        <p:txBody>
          <a:bodyPr>
            <a:noAutofit/>
          </a:bodyPr>
          <a:lstStyle/>
          <a:p>
            <a:pPr>
              <a:buClrTx/>
              <a:buFont typeface="Wingdings" pitchFamily="2" charset="2"/>
              <a:buChar char="q"/>
            </a:pPr>
            <a:r>
              <a:rPr lang="en-US" sz="2800" dirty="0" smtClean="0"/>
              <a:t>Roll-up: </a:t>
            </a:r>
            <a:r>
              <a:rPr lang="en-US" sz="2800" dirty="0"/>
              <a:t>Data is summarized with </a:t>
            </a:r>
            <a:r>
              <a:rPr lang="en-US" sz="2800" dirty="0" smtClean="0"/>
              <a:t>increasing generalization.</a:t>
            </a:r>
            <a:endParaRPr lang="en-US" sz="2800" dirty="0"/>
          </a:p>
          <a:p>
            <a:pPr>
              <a:buClrTx/>
              <a:buFont typeface="Wingdings" pitchFamily="2" charset="2"/>
              <a:buChar char="q"/>
            </a:pPr>
            <a:r>
              <a:rPr lang="en-US" sz="2800" dirty="0" smtClean="0"/>
              <a:t>Drill-down: </a:t>
            </a:r>
            <a:r>
              <a:rPr lang="en-US" sz="2800" dirty="0"/>
              <a:t>Increasing levels of detail are revealed (the complement of </a:t>
            </a:r>
            <a:r>
              <a:rPr lang="en-US" sz="2800" dirty="0" smtClean="0"/>
              <a:t>roll-up</a:t>
            </a:r>
            <a:r>
              <a:rPr lang="en-US" sz="2800" dirty="0"/>
              <a:t>).</a:t>
            </a:r>
          </a:p>
          <a:p>
            <a:pPr>
              <a:buClrTx/>
              <a:buFont typeface="Wingdings" pitchFamily="2" charset="2"/>
              <a:buChar char="q"/>
            </a:pPr>
            <a:r>
              <a:rPr lang="en-US" sz="2800" dirty="0" smtClean="0"/>
              <a:t>Pivot: </a:t>
            </a:r>
            <a:r>
              <a:rPr lang="en-US" sz="2800" dirty="0"/>
              <a:t>Cross tabulation </a:t>
            </a:r>
            <a:r>
              <a:rPr lang="en-US" sz="2800" dirty="0" smtClean="0"/>
              <a:t>is </a:t>
            </a:r>
            <a:r>
              <a:rPr lang="en-US" sz="2800" dirty="0"/>
              <a:t>performed</a:t>
            </a:r>
            <a:r>
              <a:rPr lang="en-US" sz="2800" dirty="0" smtClean="0"/>
              <a:t>.</a:t>
            </a:r>
          </a:p>
          <a:p>
            <a:pPr>
              <a:buClrTx/>
              <a:buFont typeface="Wingdings" pitchFamily="2" charset="2"/>
              <a:buChar char="q"/>
            </a:pPr>
            <a:r>
              <a:rPr lang="en-US" sz="2800" dirty="0"/>
              <a:t>Slice and dice: Projection operations are performed on the dimensions</a:t>
            </a:r>
            <a:r>
              <a:rPr lang="en-US" sz="2800" dirty="0" smtClean="0"/>
              <a:t>.</a:t>
            </a:r>
          </a:p>
          <a:p>
            <a:pPr>
              <a:buClrTx/>
              <a:buFont typeface="Wingdings" pitchFamily="2" charset="2"/>
              <a:buChar char="q"/>
            </a:pPr>
            <a:r>
              <a:rPr lang="en-US" sz="2800" dirty="0"/>
              <a:t>Sorting: Data is sorted by ordinal value.</a:t>
            </a:r>
          </a:p>
          <a:p>
            <a:pPr>
              <a:buClrTx/>
              <a:buFont typeface="Wingdings" pitchFamily="2" charset="2"/>
              <a:buChar char="q"/>
            </a:pPr>
            <a:r>
              <a:rPr lang="en-US" sz="2800" dirty="0"/>
              <a:t>Selection: Data is available by value or range.</a:t>
            </a:r>
          </a:p>
          <a:p>
            <a:pPr>
              <a:buClrTx/>
              <a:buFont typeface="Wingdings" pitchFamily="2" charset="2"/>
              <a:buChar char="q"/>
            </a:pPr>
            <a:r>
              <a:rPr lang="en-US" sz="2800" dirty="0"/>
              <a:t>Derived (computed) attributes: Attributes are computed by operations on stored and derived values.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444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Warehouse VS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708392" cy="5105400"/>
          </a:xfrm>
        </p:spPr>
        <p:txBody>
          <a:bodyPr>
            <a:normAutofit fontScale="77500" lnSpcReduction="20000"/>
          </a:bodyPr>
          <a:lstStyle/>
          <a:p>
            <a:pPr>
              <a:buClrTx/>
              <a:buFont typeface="Wingdings" pitchFamily="2" charset="2"/>
              <a:buChar char="q"/>
            </a:pPr>
            <a:r>
              <a:rPr lang="en-US" sz="3600" dirty="0"/>
              <a:t>Data warehouses exist as persistent storage instead of being materialized on demand. </a:t>
            </a:r>
          </a:p>
          <a:p>
            <a:pPr>
              <a:buClrTx/>
              <a:buFont typeface="Wingdings" pitchFamily="2" charset="2"/>
              <a:buChar char="q"/>
            </a:pPr>
            <a:r>
              <a:rPr lang="en-US" sz="3600" dirty="0"/>
              <a:t>Data warehouses are not usually relational, but rather multidimensional . But Views of a relational database are relational</a:t>
            </a:r>
            <a:r>
              <a:rPr lang="en-US" sz="3600" dirty="0" smtClean="0"/>
              <a:t>.</a:t>
            </a:r>
            <a:endParaRPr lang="en-US" sz="3600" dirty="0"/>
          </a:p>
          <a:p>
            <a:pPr>
              <a:buClrTx/>
              <a:buFont typeface="Wingdings" pitchFamily="2" charset="2"/>
              <a:buChar char="q"/>
            </a:pPr>
            <a:r>
              <a:rPr lang="en-US" sz="3600" dirty="0"/>
              <a:t>Data warehouses can be indexed to optimize performance. Views cannot be indexed independent of </a:t>
            </a:r>
            <a:r>
              <a:rPr lang="en-US" sz="3600" dirty="0" smtClean="0"/>
              <a:t>the </a:t>
            </a:r>
            <a:r>
              <a:rPr lang="en-US" sz="3600" dirty="0"/>
              <a:t>underlying </a:t>
            </a:r>
            <a:r>
              <a:rPr lang="en-US" sz="3600" dirty="0" smtClean="0"/>
              <a:t>databases.</a:t>
            </a:r>
          </a:p>
          <a:p>
            <a:pPr>
              <a:buClrTx/>
              <a:buFont typeface="Wingdings" pitchFamily="2" charset="2"/>
              <a:buChar char="q"/>
            </a:pPr>
            <a:r>
              <a:rPr lang="en-US" sz="3600" dirty="0" smtClean="0"/>
              <a:t>Data </a:t>
            </a:r>
            <a:r>
              <a:rPr lang="en-US" sz="3600" dirty="0"/>
              <a:t>warehouses provide large amounts of integrated and often temporal data, generally more than is contained in one database, whereas views are an extract of a database.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80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&amp; Open Issues In Data Warehouse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sz="2800" dirty="0"/>
              <a:t>Some significant operational issues arise with data warehousing:</a:t>
            </a:r>
          </a:p>
          <a:p>
            <a:pPr>
              <a:buClrTx/>
              <a:buFont typeface="Wingdings" pitchFamily="2" charset="2"/>
              <a:buChar char="q"/>
            </a:pPr>
            <a:r>
              <a:rPr lang="en-US" sz="2800" dirty="0"/>
              <a:t>C</a:t>
            </a:r>
            <a:r>
              <a:rPr lang="en-US" sz="2800" dirty="0" smtClean="0"/>
              <a:t>onstruction</a:t>
            </a:r>
            <a:endParaRPr lang="en-US" sz="2800" dirty="0"/>
          </a:p>
          <a:p>
            <a:pPr>
              <a:buClrTx/>
              <a:buFont typeface="Wingdings" pitchFamily="2" charset="2"/>
              <a:buChar char="q"/>
            </a:pPr>
            <a:r>
              <a:rPr lang="en-US" sz="2800" dirty="0" smtClean="0"/>
              <a:t>Administration</a:t>
            </a:r>
            <a:endParaRPr lang="en-US" sz="2800" dirty="0"/>
          </a:p>
          <a:p>
            <a:pPr>
              <a:buClrTx/>
              <a:buFont typeface="Wingdings" pitchFamily="2" charset="2"/>
              <a:buChar char="q"/>
            </a:pPr>
            <a:r>
              <a:rPr lang="en-US" sz="2800" dirty="0"/>
              <a:t>Q</a:t>
            </a:r>
            <a:r>
              <a:rPr lang="en-US" sz="2800" dirty="0" smtClean="0"/>
              <a:t>uality </a:t>
            </a:r>
            <a:r>
              <a:rPr lang="en-US" sz="2800" dirty="0"/>
              <a:t>control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514600"/>
            <a:ext cx="241935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7162800" y="3200400"/>
            <a:ext cx="1829125" cy="785888"/>
            <a:chOff x="1741" y="1008"/>
            <a:chExt cx="1724" cy="686"/>
          </a:xfrm>
        </p:grpSpPr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1920" y="1008"/>
              <a:ext cx="1545" cy="68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 dirty="0" smtClean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Construction</a:t>
              </a:r>
              <a:endParaRPr lang="en-US" sz="2400" dirty="0"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H="1">
              <a:off x="1741" y="1351"/>
              <a:ext cx="17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5410200" y="4954441"/>
            <a:ext cx="1887575" cy="989159"/>
            <a:chOff x="3710" y="1146"/>
            <a:chExt cx="1824" cy="1263"/>
          </a:xfrm>
        </p:grpSpPr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3710" y="1438"/>
              <a:ext cx="1824" cy="9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 dirty="0" smtClean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Quality Control</a:t>
              </a:r>
              <a:endParaRPr lang="en-US" sz="2400" dirty="0"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H="1" flipV="1">
              <a:off x="4535" y="1146"/>
              <a:ext cx="0" cy="2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3276600" y="4038600"/>
            <a:ext cx="1905168" cy="780281"/>
            <a:chOff x="288" y="1728"/>
            <a:chExt cx="1841" cy="754"/>
          </a:xfrm>
        </p:grpSpPr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288" y="1728"/>
              <a:ext cx="1536" cy="75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 dirty="0" smtClean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Administration</a:t>
              </a:r>
              <a:endParaRPr lang="en-US" sz="2400" dirty="0"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V="1">
              <a:off x="1824" y="1972"/>
              <a:ext cx="305" cy="1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638454" y="2743200"/>
            <a:ext cx="14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abic Typesetting" pitchFamily="66" charset="-78"/>
                <a:cs typeface="Arabic Typesetting" pitchFamily="66" charset="-78"/>
              </a:rPr>
              <a:t>I see problems</a:t>
            </a:r>
            <a:endParaRPr lang="en-US" sz="2400" dirty="0">
              <a:solidFill>
                <a:schemeClr val="bg1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3828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q"/>
            </a:pPr>
            <a:r>
              <a:rPr lang="en-US" sz="2800" dirty="0"/>
              <a:t>Project management—the design, construction, and implementation of the warehouse—is an important and challenging consideration that should not be underestimated</a:t>
            </a:r>
            <a:r>
              <a:rPr lang="en-US" sz="2800" dirty="0" smtClean="0"/>
              <a:t>.</a:t>
            </a:r>
            <a:endParaRPr lang="en-US" sz="2800" dirty="0"/>
          </a:p>
          <a:p>
            <a:pPr>
              <a:buClrTx/>
              <a:buFont typeface="Wingdings" pitchFamily="2" charset="2"/>
              <a:buChar char="q"/>
            </a:pPr>
            <a:r>
              <a:rPr lang="en-US" sz="2800" dirty="0"/>
              <a:t>The building of a warehouse in a large organization  potentially takes years from conceptualization to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0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itchFamily="2" charset="2"/>
              <a:buChar char="q"/>
            </a:pPr>
            <a:r>
              <a:rPr lang="en-US" sz="2800" dirty="0"/>
              <a:t>The administration of a data warehouse is an intensive enterprise, proportional to the size and complexity of the warehouse. </a:t>
            </a:r>
          </a:p>
          <a:p>
            <a:pPr>
              <a:buClrTx/>
              <a:buFont typeface="Wingdings" pitchFamily="2" charset="2"/>
              <a:buChar char="q"/>
            </a:pPr>
            <a:r>
              <a:rPr lang="en-US" sz="2800" dirty="0"/>
              <a:t>An organization that attempts to administer a data warehouse must understand the complex nature of its administration.</a:t>
            </a:r>
          </a:p>
          <a:p>
            <a:pPr>
              <a:buClrTx/>
              <a:buFont typeface="Wingdings" pitchFamily="2" charset="2"/>
              <a:buChar char="q"/>
            </a:pPr>
            <a:r>
              <a:rPr lang="en-US" sz="2800" dirty="0"/>
              <a:t>Although designed for read access, a data warehouse is no more a static structure than any of its information sources.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7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q"/>
            </a:pPr>
            <a:r>
              <a:rPr lang="en-US" dirty="0" smtClean="0"/>
              <a:t>Source </a:t>
            </a:r>
            <a:r>
              <a:rPr lang="en-US" dirty="0"/>
              <a:t>databases can be expected to evolve</a:t>
            </a:r>
            <a:r>
              <a:rPr lang="en-US" dirty="0" smtClean="0"/>
              <a:t>.</a:t>
            </a:r>
            <a:endParaRPr lang="en-US" dirty="0"/>
          </a:p>
          <a:p>
            <a:pPr>
              <a:buClrTx/>
              <a:buFont typeface="Wingdings" pitchFamily="2" charset="2"/>
              <a:buChar char="q"/>
            </a:pPr>
            <a:r>
              <a:rPr lang="en-US" dirty="0"/>
              <a:t> The warehouse’s schema and acquisition component must be expected to be updated to handle these evolutions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0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q"/>
            </a:pPr>
            <a:r>
              <a:rPr lang="en-US" sz="2800" dirty="0"/>
              <a:t>A significant issue in data warehousing is the quality control of data</a:t>
            </a:r>
            <a:r>
              <a:rPr lang="en-US" sz="2800" dirty="0" smtClean="0"/>
              <a:t>.</a:t>
            </a:r>
            <a:endParaRPr lang="en-US" sz="2800" dirty="0"/>
          </a:p>
          <a:p>
            <a:pPr>
              <a:buClrTx/>
              <a:buFont typeface="Wingdings" pitchFamily="2" charset="2"/>
              <a:buChar char="q"/>
            </a:pPr>
            <a:r>
              <a:rPr lang="en-US" sz="2800" dirty="0"/>
              <a:t>Both quality and consistency of data are major concerns</a:t>
            </a:r>
            <a:r>
              <a:rPr lang="en-US" sz="2800" dirty="0" smtClean="0"/>
              <a:t>.</a:t>
            </a:r>
            <a:endParaRPr lang="en-US" sz="2800" dirty="0"/>
          </a:p>
          <a:p>
            <a:pPr>
              <a:buClrTx/>
              <a:buFont typeface="Wingdings" pitchFamily="2" charset="2"/>
              <a:buChar char="q"/>
            </a:pPr>
            <a:r>
              <a:rPr lang="en-US" sz="2800" dirty="0"/>
              <a:t>Although the data passes through a cleaning function during acquisition, quality and consistency remain significant issues for the database administrator.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73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800" dirty="0"/>
              <a:t>Melding data from heterogeneous and disparate sources is a major challenge:</a:t>
            </a:r>
          </a:p>
          <a:p>
            <a:pPr>
              <a:buClrTx/>
              <a:buFont typeface="Wingdings" pitchFamily="2" charset="2"/>
              <a:buChar char="q"/>
            </a:pPr>
            <a:r>
              <a:rPr lang="en-US" sz="2800" dirty="0"/>
              <a:t>Different </a:t>
            </a:r>
            <a:r>
              <a:rPr lang="en-US" sz="2800" dirty="0" smtClean="0"/>
              <a:t>interfaces</a:t>
            </a:r>
            <a:endParaRPr lang="en-US" sz="2800" dirty="0"/>
          </a:p>
          <a:p>
            <a:pPr>
              <a:buClrTx/>
              <a:buFont typeface="Wingdings" pitchFamily="2" charset="2"/>
              <a:buChar char="q"/>
            </a:pPr>
            <a:r>
              <a:rPr lang="en-US" sz="2800" dirty="0"/>
              <a:t>Different data </a:t>
            </a:r>
            <a:r>
              <a:rPr lang="en-US" sz="2800" dirty="0" smtClean="0"/>
              <a:t>representations</a:t>
            </a:r>
            <a:endParaRPr lang="en-US" sz="2800" dirty="0"/>
          </a:p>
          <a:p>
            <a:pPr>
              <a:buClrTx/>
              <a:buFont typeface="Wingdings" pitchFamily="2" charset="2"/>
              <a:buChar char="q"/>
            </a:pPr>
            <a:r>
              <a:rPr lang="en-US" sz="2800" dirty="0"/>
              <a:t>Duplicate and inconsistent information </a:t>
            </a:r>
          </a:p>
          <a:p>
            <a:pPr>
              <a:buClrTx/>
              <a:buFont typeface="Wingdings" pitchFamily="2" charset="2"/>
              <a:buChar char="q"/>
            </a:pPr>
            <a:r>
              <a:rPr lang="en-US" sz="2800" dirty="0"/>
              <a:t>Every time a source database changes, the data warehouse administrator must consider the possible interactions with other elements of the warehouse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82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Tx/>
              <a:buFont typeface="Wingdings" pitchFamily="2" charset="2"/>
              <a:buChar char="q"/>
            </a:pPr>
            <a:r>
              <a:rPr lang="en-US" sz="3000" dirty="0"/>
              <a:t>Usage projections should be estimated conservatively prior to construction of the data warehouse and should be revised continually to reflect current requirements</a:t>
            </a:r>
            <a:r>
              <a:rPr lang="en-US" sz="3000" dirty="0" smtClean="0"/>
              <a:t>.</a:t>
            </a:r>
            <a:endParaRPr lang="en-US" sz="3000" dirty="0"/>
          </a:p>
          <a:p>
            <a:pPr>
              <a:buClrTx/>
              <a:buFont typeface="Wingdings" pitchFamily="2" charset="2"/>
              <a:buChar char="q"/>
            </a:pPr>
            <a:r>
              <a:rPr lang="en-US" sz="3000" dirty="0"/>
              <a:t>The warehouse should also be designed to accommodate the addition or any changes of data sources without major redesign</a:t>
            </a:r>
            <a:r>
              <a:rPr lang="en-US" sz="3000" dirty="0" smtClean="0"/>
              <a:t>.</a:t>
            </a:r>
            <a:endParaRPr lang="en-US" sz="3000" dirty="0"/>
          </a:p>
          <a:p>
            <a:pPr>
              <a:buClrTx/>
              <a:buFont typeface="Wingdings" pitchFamily="2" charset="2"/>
              <a:buChar char="q"/>
            </a:pPr>
            <a:r>
              <a:rPr lang="en-US" sz="3000" dirty="0"/>
              <a:t>Data warehousing technology itself will continue to evolve for some time so that component structures and functionalities will continually be upgraded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8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q"/>
            </a:pPr>
            <a:r>
              <a:rPr lang="en-US" sz="2800" dirty="0"/>
              <a:t>Administration of a data warehouse will require far broader skills than are needed for traditional database </a:t>
            </a:r>
            <a:r>
              <a:rPr lang="en-US" sz="2800" dirty="0" smtClean="0"/>
              <a:t>administration.</a:t>
            </a:r>
          </a:p>
          <a:p>
            <a:pPr lvl="1">
              <a:buClrTx/>
              <a:buFont typeface="Wingdings" pitchFamily="2" charset="2"/>
              <a:buChar char="q"/>
            </a:pPr>
            <a:r>
              <a:rPr lang="en-US" dirty="0" smtClean="0"/>
              <a:t>A </a:t>
            </a:r>
            <a:r>
              <a:rPr lang="en-US" dirty="0"/>
              <a:t>team of highly skilled technical experts with overlapping areas of expertise will likely be </a:t>
            </a:r>
            <a:r>
              <a:rPr lang="en-US" dirty="0" smtClean="0"/>
              <a:t>needed</a:t>
            </a:r>
            <a:endParaRPr lang="en-US" dirty="0"/>
          </a:p>
          <a:p>
            <a:pPr>
              <a:buClrTx/>
              <a:buFont typeface="Wingdings" pitchFamily="2" charset="2"/>
              <a:buChar char="q"/>
            </a:pPr>
            <a:r>
              <a:rPr lang="en-US" sz="2800" dirty="0"/>
              <a:t>Just as we must prepare for the evolution of the warehouse, we must also recognize that the skills of the management team will, of necessity, evolve with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20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Warehouse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5563" indent="-1588"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/>
              <a:t>A single, complete </a:t>
            </a:r>
            <a:r>
              <a:rPr lang="en-US" sz="2800" dirty="0" smtClean="0"/>
              <a:t>and</a:t>
            </a:r>
          </a:p>
          <a:p>
            <a:pPr marL="55563" indent="-1588"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 smtClean="0"/>
              <a:t>consistent </a:t>
            </a:r>
            <a:r>
              <a:rPr lang="en-US" sz="2800" dirty="0"/>
              <a:t>store </a:t>
            </a:r>
            <a:r>
              <a:rPr lang="en-US" sz="2800" dirty="0" smtClean="0"/>
              <a:t>of</a:t>
            </a:r>
          </a:p>
          <a:p>
            <a:pPr marL="55563" indent="-1588"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 smtClean="0"/>
              <a:t>Data obtained </a:t>
            </a:r>
            <a:r>
              <a:rPr lang="en-US" sz="2800" dirty="0"/>
              <a:t>from </a:t>
            </a:r>
            <a:r>
              <a:rPr lang="en-US" sz="2800" dirty="0" smtClean="0"/>
              <a:t>a</a:t>
            </a:r>
          </a:p>
          <a:p>
            <a:pPr marL="55563" indent="-1588"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 smtClean="0"/>
              <a:t>variety </a:t>
            </a:r>
            <a:r>
              <a:rPr lang="en-US" sz="2800" dirty="0"/>
              <a:t>of </a:t>
            </a:r>
            <a:r>
              <a:rPr lang="en-US" sz="2800" dirty="0" smtClean="0"/>
              <a:t>different</a:t>
            </a:r>
          </a:p>
          <a:p>
            <a:pPr marL="55563" indent="-1588"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 smtClean="0"/>
              <a:t>Sources made available</a:t>
            </a:r>
          </a:p>
          <a:p>
            <a:pPr marL="55563" indent="-1588"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 smtClean="0"/>
              <a:t>to </a:t>
            </a:r>
            <a:r>
              <a:rPr lang="en-US" sz="2800" dirty="0"/>
              <a:t>end </a:t>
            </a:r>
            <a:r>
              <a:rPr lang="en-US" sz="2800" dirty="0" smtClean="0"/>
              <a:t>users in </a:t>
            </a:r>
            <a:r>
              <a:rPr lang="en-US" sz="2800" dirty="0"/>
              <a:t>a </a:t>
            </a:r>
            <a:r>
              <a:rPr lang="en-US" sz="2800" dirty="0" smtClean="0"/>
              <a:t>what</a:t>
            </a:r>
          </a:p>
          <a:p>
            <a:pPr marL="55563" indent="-1588"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 smtClean="0"/>
              <a:t>they can understand</a:t>
            </a:r>
          </a:p>
          <a:p>
            <a:pPr marL="55563" indent="-1588"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 smtClean="0"/>
              <a:t>and </a:t>
            </a:r>
            <a:r>
              <a:rPr lang="en-US" sz="2800" dirty="0"/>
              <a:t>use in </a:t>
            </a:r>
            <a:r>
              <a:rPr lang="en-US" sz="2800" dirty="0" smtClean="0"/>
              <a:t>a business</a:t>
            </a:r>
          </a:p>
          <a:p>
            <a:pPr marL="55563" indent="-1588"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 smtClean="0"/>
              <a:t>context.</a:t>
            </a:r>
            <a:endParaRPr lang="en-US" sz="2800" dirty="0"/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91031918"/>
              </p:ext>
            </p:extLst>
          </p:nvPr>
        </p:nvGraphicFramePr>
        <p:xfrm>
          <a:off x="5486400" y="1524000"/>
          <a:ext cx="3452813" cy="442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Clip" r:id="rId3" imgW="3681413" imgH="4427538" progId="">
                  <p:embed/>
                </p:oleObj>
              </mc:Choice>
              <mc:Fallback>
                <p:oleObj name="Clip" r:id="rId3" imgW="3681413" imgH="4427538" progId="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524000"/>
                        <a:ext cx="3452813" cy="442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629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itchFamily="2" charset="2"/>
              <a:buChar char="q"/>
            </a:pPr>
            <a:r>
              <a:rPr lang="en-US" dirty="0" smtClean="0"/>
              <a:t>Fundamental of Database Systems by </a:t>
            </a:r>
            <a:r>
              <a:rPr lang="en-US" dirty="0" err="1" smtClean="0"/>
              <a:t>Elmasri</a:t>
            </a:r>
            <a:r>
              <a:rPr lang="en-US" dirty="0" smtClean="0"/>
              <a:t>, </a:t>
            </a:r>
            <a:r>
              <a:rPr lang="en-US" dirty="0" err="1" smtClean="0"/>
              <a:t>Navathe</a:t>
            </a:r>
            <a:r>
              <a:rPr lang="en-US" dirty="0" smtClean="0"/>
              <a:t>.</a:t>
            </a:r>
          </a:p>
          <a:p>
            <a:pPr>
              <a:buClrTx/>
              <a:buFont typeface="Wingdings" pitchFamily="2" charset="2"/>
              <a:buChar char="q"/>
            </a:pPr>
            <a:r>
              <a:rPr lang="en-US" dirty="0"/>
              <a:t>Data Warehousing , C.S.R. </a:t>
            </a:r>
            <a:r>
              <a:rPr lang="en-US" dirty="0" err="1" smtClean="0"/>
              <a:t>Prabhu</a:t>
            </a:r>
            <a:r>
              <a:rPr lang="en-US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3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Warehousing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q"/>
            </a:pPr>
            <a:r>
              <a:rPr lang="en-US" sz="2800" dirty="0" smtClean="0"/>
              <a:t>A </a:t>
            </a:r>
            <a:r>
              <a:rPr lang="en-US" sz="2800" dirty="0"/>
              <a:t>process of </a:t>
            </a:r>
            <a:r>
              <a:rPr lang="en-US" sz="2800" dirty="0" smtClean="0"/>
              <a:t>transforming</a:t>
            </a:r>
          </a:p>
          <a:p>
            <a:pPr marL="82296" indent="0">
              <a:buNone/>
            </a:pPr>
            <a:r>
              <a:rPr lang="en-US" sz="2800" dirty="0" smtClean="0"/>
              <a:t>data </a:t>
            </a:r>
            <a:r>
              <a:rPr lang="en-US" sz="2800" dirty="0"/>
              <a:t>into information </a:t>
            </a:r>
            <a:r>
              <a:rPr lang="en-US" sz="2800" dirty="0" smtClean="0"/>
              <a:t>and</a:t>
            </a:r>
          </a:p>
          <a:p>
            <a:pPr marL="82296" indent="0">
              <a:buNone/>
            </a:pPr>
            <a:r>
              <a:rPr lang="en-US" sz="2800" dirty="0" smtClean="0"/>
              <a:t>making </a:t>
            </a:r>
            <a:r>
              <a:rPr lang="en-US" sz="2800" dirty="0"/>
              <a:t>it available to </a:t>
            </a:r>
            <a:r>
              <a:rPr lang="en-US" sz="2800" dirty="0" smtClean="0"/>
              <a:t>users</a:t>
            </a:r>
          </a:p>
          <a:p>
            <a:pPr marL="82296" indent="0">
              <a:buNone/>
            </a:pPr>
            <a:r>
              <a:rPr lang="en-US" sz="2800" dirty="0" smtClean="0"/>
              <a:t>in </a:t>
            </a:r>
            <a:r>
              <a:rPr lang="en-US" sz="2800" dirty="0"/>
              <a:t>a timely enough </a:t>
            </a:r>
            <a:r>
              <a:rPr lang="en-US" sz="2800" dirty="0" smtClean="0"/>
              <a:t>manner</a:t>
            </a:r>
          </a:p>
          <a:p>
            <a:pPr marL="82296" indent="0">
              <a:buNone/>
            </a:pPr>
            <a:r>
              <a:rPr lang="en-US" sz="2800" dirty="0" smtClean="0"/>
              <a:t>to </a:t>
            </a:r>
            <a:r>
              <a:rPr lang="en-US" sz="2800" dirty="0"/>
              <a:t>make a </a:t>
            </a:r>
            <a:r>
              <a:rPr lang="en-US" sz="2800" dirty="0" smtClean="0"/>
              <a:t>difference.</a:t>
            </a:r>
          </a:p>
          <a:p>
            <a:pPr>
              <a:buClrTx/>
              <a:buFont typeface="Wingdings" pitchFamily="2" charset="2"/>
              <a:buChar char="q"/>
            </a:pPr>
            <a:r>
              <a:rPr lang="en-US" sz="2800" dirty="0" smtClean="0"/>
              <a:t>It </a:t>
            </a:r>
            <a:r>
              <a:rPr lang="en-US" sz="2800" dirty="0"/>
              <a:t>provide access </a:t>
            </a:r>
            <a:r>
              <a:rPr lang="en-US" sz="2800" dirty="0" smtClean="0"/>
              <a:t>to</a:t>
            </a:r>
          </a:p>
          <a:p>
            <a:pPr marL="82296" indent="0">
              <a:buNone/>
            </a:pPr>
            <a:r>
              <a:rPr lang="en-US" sz="2800" dirty="0" smtClean="0"/>
              <a:t>data </a:t>
            </a:r>
            <a:r>
              <a:rPr lang="en-US" sz="2800" dirty="0"/>
              <a:t>for </a:t>
            </a:r>
            <a:r>
              <a:rPr lang="en-US" sz="2800" dirty="0" smtClean="0"/>
              <a:t>complex</a:t>
            </a:r>
          </a:p>
          <a:p>
            <a:pPr marL="82296" indent="0">
              <a:buNone/>
            </a:pPr>
            <a:r>
              <a:rPr lang="en-US" sz="2800" dirty="0" smtClean="0"/>
              <a:t>analysis</a:t>
            </a:r>
            <a:r>
              <a:rPr lang="en-US" sz="2800" dirty="0"/>
              <a:t>, </a:t>
            </a:r>
            <a:r>
              <a:rPr lang="en-US" sz="2800" dirty="0" smtClean="0"/>
              <a:t>knowledge</a:t>
            </a:r>
          </a:p>
          <a:p>
            <a:pPr marL="82296" indent="0">
              <a:buNone/>
            </a:pPr>
            <a:r>
              <a:rPr lang="en-US" sz="2800" dirty="0" smtClean="0"/>
              <a:t>discovery </a:t>
            </a:r>
            <a:r>
              <a:rPr lang="en-US" sz="2800" dirty="0"/>
              <a:t>&amp; decision making.</a:t>
            </a:r>
          </a:p>
          <a:p>
            <a:pPr marL="82296" indent="0">
              <a:buNone/>
            </a:pPr>
            <a:endParaRPr lang="en-US" dirty="0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5486400" y="1371600"/>
            <a:ext cx="3576638" cy="4173538"/>
            <a:chOff x="3360" y="1440"/>
            <a:chExt cx="2233" cy="2533"/>
          </a:xfrm>
        </p:grpSpPr>
        <p:graphicFrame>
          <p:nvGraphicFramePr>
            <p:cNvPr id="5" name="Object 15"/>
            <p:cNvGraphicFramePr>
              <a:graphicFrameLocks noChangeAspect="1"/>
            </p:cNvGraphicFramePr>
            <p:nvPr/>
          </p:nvGraphicFramePr>
          <p:xfrm>
            <a:off x="3408" y="1872"/>
            <a:ext cx="1824" cy="1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" name="Clip" r:id="rId3" imgW="894960" imgH="880200" progId="">
                    <p:embed/>
                  </p:oleObj>
                </mc:Choice>
                <mc:Fallback>
                  <p:oleObj name="Clip" r:id="rId3" imgW="894960" imgH="8802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70000" contrast="-7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872"/>
                          <a:ext cx="1824" cy="17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16"/>
            <p:cNvSpPr txBox="1">
              <a:spLocks noChangeArrowheads="1"/>
            </p:cNvSpPr>
            <p:nvPr/>
          </p:nvSpPr>
          <p:spPr bwMode="auto">
            <a:xfrm>
              <a:off x="3360" y="3658"/>
              <a:ext cx="641" cy="3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b="1">
                  <a:latin typeface="Tahoma" pitchFamily="34" charset="0"/>
                </a:rPr>
                <a:t>Data</a:t>
              </a:r>
              <a:endParaRPr lang="en-US" sz="2400" b="1">
                <a:latin typeface="Times New Roman" pitchFamily="18" charset="0"/>
              </a:endParaRPr>
            </a:p>
          </p:txBody>
        </p:sp>
        <p:sp>
          <p:nvSpPr>
            <p:cNvPr id="7" name="Text Box 17"/>
            <p:cNvSpPr txBox="1">
              <a:spLocks noChangeArrowheads="1"/>
            </p:cNvSpPr>
            <p:nvPr/>
          </p:nvSpPr>
          <p:spPr bwMode="auto">
            <a:xfrm>
              <a:off x="4128" y="1440"/>
              <a:ext cx="1465" cy="3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b="1" dirty="0">
                  <a:latin typeface="Tahoma" pitchFamily="34" charset="0"/>
                </a:rPr>
                <a:t>Information</a:t>
              </a:r>
              <a:endParaRPr lang="en-US" sz="2400" b="1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270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498080" cy="1143000"/>
          </a:xfrm>
        </p:spPr>
        <p:txBody>
          <a:bodyPr/>
          <a:lstStyle/>
          <a:p>
            <a:r>
              <a:rPr lang="en-US" dirty="0" smtClean="0"/>
              <a:t>Data Warehousing 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848600" cy="5105400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  <a:buClrTx/>
              <a:buFont typeface="Wingdings" pitchFamily="2" charset="2"/>
              <a:buChar char="q"/>
            </a:pPr>
            <a:r>
              <a:rPr lang="en-US" sz="2700" dirty="0">
                <a:cs typeface="Times New Roman" pitchFamily="18" charset="0"/>
              </a:rPr>
              <a:t>Subject Oriented: Data that </a:t>
            </a:r>
            <a:r>
              <a:rPr lang="en-US" sz="2700" dirty="0" smtClean="0">
                <a:cs typeface="Times New Roman" pitchFamily="18" charset="0"/>
              </a:rPr>
              <a:t>gives information about </a:t>
            </a:r>
            <a:r>
              <a:rPr lang="en-US" sz="2700" dirty="0">
                <a:cs typeface="Times New Roman" pitchFamily="18" charset="0"/>
              </a:rPr>
              <a:t>a particular subject </a:t>
            </a:r>
            <a:r>
              <a:rPr lang="en-US" sz="2700" dirty="0" smtClean="0">
                <a:cs typeface="Times New Roman" pitchFamily="18" charset="0"/>
              </a:rPr>
              <a:t>instead.  </a:t>
            </a:r>
          </a:p>
          <a:p>
            <a:pPr algn="just">
              <a:lnSpc>
                <a:spcPct val="80000"/>
              </a:lnSpc>
              <a:buClrTx/>
              <a:buFont typeface="Wingdings" pitchFamily="2" charset="2"/>
              <a:buChar char="q"/>
            </a:pPr>
            <a:r>
              <a:rPr lang="en-US" sz="2700" dirty="0" smtClean="0">
                <a:cs typeface="Times New Roman" pitchFamily="18" charset="0"/>
              </a:rPr>
              <a:t>Integrated</a:t>
            </a:r>
            <a:r>
              <a:rPr lang="en-US" sz="2700" dirty="0">
                <a:cs typeface="Times New Roman" pitchFamily="18" charset="0"/>
              </a:rPr>
              <a:t>: Data that </a:t>
            </a:r>
            <a:r>
              <a:rPr lang="en-US" sz="2700" dirty="0" smtClean="0">
                <a:cs typeface="Times New Roman" pitchFamily="18" charset="0"/>
              </a:rPr>
              <a:t>is gathered</a:t>
            </a:r>
          </a:p>
          <a:p>
            <a:pPr marL="82296" indent="0" algn="just">
              <a:lnSpc>
                <a:spcPct val="80000"/>
              </a:lnSpc>
              <a:buNone/>
            </a:pPr>
            <a:r>
              <a:rPr lang="en-US" sz="2700" dirty="0">
                <a:cs typeface="Times New Roman" pitchFamily="18" charset="0"/>
              </a:rPr>
              <a:t> </a:t>
            </a:r>
            <a:r>
              <a:rPr lang="en-US" sz="2700" dirty="0" smtClean="0">
                <a:cs typeface="Times New Roman" pitchFamily="18" charset="0"/>
              </a:rPr>
              <a:t>  into the </a:t>
            </a:r>
            <a:r>
              <a:rPr lang="en-US" sz="2700" dirty="0">
                <a:cs typeface="Times New Roman" pitchFamily="18" charset="0"/>
              </a:rPr>
              <a:t>data </a:t>
            </a:r>
            <a:r>
              <a:rPr lang="en-US" sz="2700" dirty="0" smtClean="0">
                <a:cs typeface="Times New Roman" pitchFamily="18" charset="0"/>
              </a:rPr>
              <a:t>warehouse from a</a:t>
            </a:r>
          </a:p>
          <a:p>
            <a:pPr marL="82296" indent="0" algn="just">
              <a:lnSpc>
                <a:spcPct val="80000"/>
              </a:lnSpc>
              <a:buNone/>
            </a:pPr>
            <a:r>
              <a:rPr lang="en-US" sz="2700" dirty="0">
                <a:cs typeface="Times New Roman" pitchFamily="18" charset="0"/>
              </a:rPr>
              <a:t> </a:t>
            </a:r>
            <a:r>
              <a:rPr lang="en-US" sz="2700" dirty="0" smtClean="0">
                <a:cs typeface="Times New Roman" pitchFamily="18" charset="0"/>
              </a:rPr>
              <a:t>  variety of sources. </a:t>
            </a:r>
            <a:endParaRPr lang="en-US" sz="2700" dirty="0"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ClrTx/>
              <a:buFont typeface="Wingdings" pitchFamily="2" charset="2"/>
              <a:buChar char="q"/>
            </a:pPr>
            <a:r>
              <a:rPr lang="en-US" sz="2700" dirty="0">
                <a:cs typeface="Times New Roman" pitchFamily="18" charset="0"/>
              </a:rPr>
              <a:t>Time-variant: All data </a:t>
            </a:r>
            <a:r>
              <a:rPr lang="en-US" sz="2700" dirty="0" smtClean="0">
                <a:cs typeface="Times New Roman" pitchFamily="18" charset="0"/>
              </a:rPr>
              <a:t>in</a:t>
            </a:r>
          </a:p>
          <a:p>
            <a:pPr marL="82296" indent="0" algn="just">
              <a:lnSpc>
                <a:spcPct val="80000"/>
              </a:lnSpc>
              <a:buClrTx/>
              <a:buNone/>
            </a:pPr>
            <a:r>
              <a:rPr lang="en-US" sz="2700" dirty="0">
                <a:cs typeface="Times New Roman" pitchFamily="18" charset="0"/>
              </a:rPr>
              <a:t> </a:t>
            </a:r>
            <a:r>
              <a:rPr lang="en-US" sz="2700" dirty="0" smtClean="0">
                <a:cs typeface="Times New Roman" pitchFamily="18" charset="0"/>
              </a:rPr>
              <a:t>  the data warehouse is</a:t>
            </a:r>
          </a:p>
          <a:p>
            <a:pPr marL="82296" indent="0" algn="just">
              <a:lnSpc>
                <a:spcPct val="80000"/>
              </a:lnSpc>
              <a:buClrTx/>
              <a:buNone/>
            </a:pPr>
            <a:r>
              <a:rPr lang="en-US" sz="2700" dirty="0">
                <a:cs typeface="Times New Roman" pitchFamily="18" charset="0"/>
              </a:rPr>
              <a:t> </a:t>
            </a:r>
            <a:r>
              <a:rPr lang="en-US" sz="2700" dirty="0" smtClean="0">
                <a:cs typeface="Times New Roman" pitchFamily="18" charset="0"/>
              </a:rPr>
              <a:t>  identified with a particular</a:t>
            </a:r>
          </a:p>
          <a:p>
            <a:pPr marL="82296" indent="0" algn="just">
              <a:lnSpc>
                <a:spcPct val="80000"/>
              </a:lnSpc>
              <a:buClrTx/>
              <a:buNone/>
            </a:pPr>
            <a:r>
              <a:rPr lang="en-US" sz="2700" dirty="0">
                <a:cs typeface="Times New Roman" pitchFamily="18" charset="0"/>
              </a:rPr>
              <a:t> </a:t>
            </a:r>
            <a:r>
              <a:rPr lang="en-US" sz="2700" dirty="0" smtClean="0">
                <a:cs typeface="Times New Roman" pitchFamily="18" charset="0"/>
              </a:rPr>
              <a:t>  time </a:t>
            </a:r>
            <a:r>
              <a:rPr lang="en-US" sz="2700" dirty="0">
                <a:cs typeface="Times New Roman" pitchFamily="18" charset="0"/>
              </a:rPr>
              <a:t>period. </a:t>
            </a:r>
          </a:p>
          <a:p>
            <a:pPr algn="just">
              <a:lnSpc>
                <a:spcPct val="80000"/>
              </a:lnSpc>
              <a:buClrTx/>
              <a:buFont typeface="Wingdings" pitchFamily="2" charset="2"/>
              <a:buChar char="q"/>
            </a:pPr>
            <a:r>
              <a:rPr lang="en-US" sz="2700" dirty="0">
                <a:cs typeface="Times New Roman" pitchFamily="18" charset="0"/>
              </a:rPr>
              <a:t>Non-volatile: Data is stable in </a:t>
            </a:r>
            <a:r>
              <a:rPr lang="en-US" sz="2700" dirty="0" smtClean="0">
                <a:cs typeface="Times New Roman" pitchFamily="18" charset="0"/>
              </a:rPr>
              <a:t>a</a:t>
            </a:r>
          </a:p>
          <a:p>
            <a:pPr marL="82296" indent="0" algn="just">
              <a:lnSpc>
                <a:spcPct val="80000"/>
              </a:lnSpc>
              <a:buClrTx/>
              <a:buNone/>
            </a:pPr>
            <a:r>
              <a:rPr lang="en-US" sz="2700" dirty="0">
                <a:cs typeface="Times New Roman" pitchFamily="18" charset="0"/>
              </a:rPr>
              <a:t> </a:t>
            </a:r>
            <a:r>
              <a:rPr lang="en-US" sz="2700" dirty="0" smtClean="0">
                <a:cs typeface="Times New Roman" pitchFamily="18" charset="0"/>
              </a:rPr>
              <a:t>  data warehouse</a:t>
            </a:r>
            <a:r>
              <a:rPr lang="en-US" sz="2700" dirty="0">
                <a:cs typeface="Times New Roman" pitchFamily="18" charset="0"/>
              </a:rPr>
              <a:t>. More data </a:t>
            </a:r>
            <a:r>
              <a:rPr lang="en-US" sz="2700" dirty="0" smtClean="0">
                <a:cs typeface="Times New Roman" pitchFamily="18" charset="0"/>
              </a:rPr>
              <a:t>is</a:t>
            </a:r>
          </a:p>
          <a:p>
            <a:pPr marL="82296" indent="0" algn="just">
              <a:lnSpc>
                <a:spcPct val="80000"/>
              </a:lnSpc>
              <a:buClrTx/>
              <a:buNone/>
            </a:pPr>
            <a:r>
              <a:rPr lang="en-US" sz="2700" dirty="0">
                <a:cs typeface="Times New Roman" pitchFamily="18" charset="0"/>
              </a:rPr>
              <a:t> </a:t>
            </a:r>
            <a:r>
              <a:rPr lang="en-US" sz="2700" dirty="0" smtClean="0">
                <a:cs typeface="Times New Roman" pitchFamily="18" charset="0"/>
              </a:rPr>
              <a:t>  added but data </a:t>
            </a:r>
            <a:r>
              <a:rPr lang="en-US" sz="2700" dirty="0">
                <a:cs typeface="Times New Roman" pitchFamily="18" charset="0"/>
              </a:rPr>
              <a:t>is never removed</a:t>
            </a:r>
            <a:r>
              <a:rPr lang="en-US" sz="2700" dirty="0" smtClean="0">
                <a:cs typeface="Times New Roman" pitchFamily="18" charset="0"/>
              </a:rPr>
              <a:t>.</a:t>
            </a:r>
            <a:endParaRPr lang="en-US" sz="2600" dirty="0">
              <a:cs typeface="Times New Roman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52427969"/>
              </p:ext>
            </p:extLst>
          </p:nvPr>
        </p:nvGraphicFramePr>
        <p:xfrm>
          <a:off x="3938564" y="1622474"/>
          <a:ext cx="6500836" cy="4168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812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Tx/>
              <a:buFont typeface="Wingdings" pitchFamily="2" charset="2"/>
              <a:buChar char="q"/>
            </a:pPr>
            <a:r>
              <a:rPr lang="en-US" dirty="0"/>
              <a:t>OLTP (on-line transaction processing)</a:t>
            </a:r>
          </a:p>
          <a:p>
            <a:pPr lvl="1">
              <a:buClrTx/>
            </a:pPr>
            <a:r>
              <a:rPr lang="en-US" dirty="0"/>
              <a:t>The major task is to perform on-line transaction and query processing. Covers most of the day-to-day operations of an organization.</a:t>
            </a:r>
          </a:p>
          <a:p>
            <a:pPr>
              <a:buClrTx/>
              <a:buFont typeface="Wingdings" pitchFamily="2" charset="2"/>
              <a:buChar char="q"/>
            </a:pPr>
            <a:r>
              <a:rPr lang="en-US" dirty="0"/>
              <a:t>OLAP(On-Line Analytical Processing)</a:t>
            </a:r>
          </a:p>
          <a:p>
            <a:pPr lvl="1">
              <a:buClrTx/>
            </a:pPr>
            <a:r>
              <a:rPr lang="en-US" dirty="0"/>
              <a:t>Serve knowledge workers(users) in the role of data analysis and decision making.</a:t>
            </a:r>
          </a:p>
          <a:p>
            <a:pPr lvl="1">
              <a:buClrTx/>
            </a:pPr>
            <a:r>
              <a:rPr lang="en-US" dirty="0"/>
              <a:t>Organize and present data in various formats to accommodate the diverse needs of the different users. </a:t>
            </a:r>
          </a:p>
        </p:txBody>
      </p:sp>
    </p:spTree>
    <p:extLst>
      <p:ext uri="{BB962C8B-B14F-4D97-AF65-F5344CB8AC3E}">
        <p14:creationId xmlns:p14="http://schemas.microsoft.com/office/powerpoint/2010/main" val="304953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Data Warehouse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95400"/>
            <a:ext cx="7498080" cy="48006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800" dirty="0" smtClean="0"/>
              <a:t>The </a:t>
            </a:r>
            <a:r>
              <a:rPr lang="en-US" sz="2800" dirty="0"/>
              <a:t>data must be extracted from multiple, heterogeneous </a:t>
            </a:r>
            <a:r>
              <a:rPr lang="en-US" sz="2800" dirty="0" smtClean="0"/>
              <a:t>sources.</a:t>
            </a:r>
            <a:endParaRPr lang="en-US" sz="2800" dirty="0"/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800" dirty="0" smtClean="0"/>
              <a:t>Data </a:t>
            </a:r>
            <a:r>
              <a:rPr lang="en-US" sz="2800" dirty="0"/>
              <a:t>must be formatted for consistency within the </a:t>
            </a:r>
            <a:r>
              <a:rPr lang="en-US" sz="2800" dirty="0" smtClean="0"/>
              <a:t>warehouse.</a:t>
            </a:r>
          </a:p>
          <a:p>
            <a:pPr>
              <a:buClrTx/>
              <a:buFont typeface="Wingdings" pitchFamily="2" charset="2"/>
              <a:buChar char="q"/>
            </a:pPr>
            <a:r>
              <a:rPr lang="en-US" sz="2800" dirty="0" smtClean="0"/>
              <a:t>The </a:t>
            </a:r>
            <a:r>
              <a:rPr lang="en-US" sz="2800" dirty="0"/>
              <a:t>data must be cleaned to ensure validity</a:t>
            </a:r>
            <a:r>
              <a:rPr lang="en-US" sz="2800" dirty="0" smtClean="0"/>
              <a:t>..</a:t>
            </a:r>
          </a:p>
          <a:p>
            <a:pPr lvl="1">
              <a:buClrTx/>
              <a:buFont typeface="Wingdings" pitchFamily="2" charset="2"/>
              <a:buChar char="q"/>
            </a:pPr>
            <a:r>
              <a:rPr lang="en-US" dirty="0" smtClean="0"/>
              <a:t>For </a:t>
            </a:r>
            <a:r>
              <a:rPr lang="en-US" dirty="0"/>
              <a:t>input data, cleaning must occur before the data is loaded into the </a:t>
            </a:r>
            <a:r>
              <a:rPr lang="en-US" dirty="0" smtClean="0"/>
              <a:t>warehouse.</a:t>
            </a:r>
          </a:p>
        </p:txBody>
      </p:sp>
    </p:spTree>
    <p:extLst>
      <p:ext uri="{BB962C8B-B14F-4D97-AF65-F5344CB8AC3E}">
        <p14:creationId xmlns:p14="http://schemas.microsoft.com/office/powerpoint/2010/main" val="349365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Data Warehouse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q"/>
            </a:pPr>
            <a:r>
              <a:rPr lang="en-US" sz="2800" dirty="0" smtClean="0"/>
              <a:t>The </a:t>
            </a:r>
            <a:r>
              <a:rPr lang="en-US" sz="2800" dirty="0"/>
              <a:t>data must be fitted into the data model of the warehouse. Data from various sources must be installed in the data model of the warehouse</a:t>
            </a:r>
            <a:r>
              <a:rPr lang="en-US" sz="2800" dirty="0" smtClean="0"/>
              <a:t>.</a:t>
            </a:r>
            <a:endParaRPr lang="en-US" sz="2800" dirty="0"/>
          </a:p>
          <a:p>
            <a:pPr>
              <a:buClrTx/>
              <a:buFont typeface="Wingdings" pitchFamily="2" charset="2"/>
              <a:buChar char="q"/>
            </a:pPr>
            <a:r>
              <a:rPr lang="en-US" sz="2800" dirty="0" smtClean="0"/>
              <a:t>The </a:t>
            </a:r>
            <a:r>
              <a:rPr lang="en-US" sz="2800" dirty="0"/>
              <a:t>data must be loaded into the warehouse. The sheer volume of data in the warehouse makes loading the data a significant task. Monitoring tools for loads as well as methods to recover from incomplete or incorrect loads are required.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7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Processes Involves in Data storage in a data warehouse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Tx/>
              <a:buFont typeface="Wingdings" pitchFamily="2" charset="2"/>
              <a:buChar char="q"/>
            </a:pPr>
            <a:r>
              <a:rPr lang="en-US" sz="3000" dirty="0"/>
              <a:t>Storing the data according to the data model of the </a:t>
            </a:r>
            <a:r>
              <a:rPr lang="en-US" sz="3000" dirty="0" smtClean="0"/>
              <a:t>warehouse</a:t>
            </a:r>
            <a:endParaRPr lang="en-US" sz="3000" dirty="0"/>
          </a:p>
          <a:p>
            <a:pPr>
              <a:buClrTx/>
              <a:buFont typeface="Wingdings" pitchFamily="2" charset="2"/>
              <a:buChar char="q"/>
            </a:pPr>
            <a:r>
              <a:rPr lang="en-US" sz="3000" dirty="0"/>
              <a:t>Creating and maintaining required data </a:t>
            </a:r>
            <a:r>
              <a:rPr lang="en-US" sz="3000" dirty="0" smtClean="0"/>
              <a:t>structures</a:t>
            </a:r>
            <a:endParaRPr lang="en-US" sz="3000" dirty="0"/>
          </a:p>
          <a:p>
            <a:pPr>
              <a:buClrTx/>
              <a:buFont typeface="Wingdings" pitchFamily="2" charset="2"/>
              <a:buChar char="q"/>
            </a:pPr>
            <a:r>
              <a:rPr lang="en-US" sz="3000" dirty="0"/>
              <a:t>Creating and maintaining appropriate access </a:t>
            </a:r>
            <a:r>
              <a:rPr lang="en-US" sz="3000" dirty="0" smtClean="0"/>
              <a:t>paths</a:t>
            </a:r>
            <a:endParaRPr lang="en-US" sz="3000" dirty="0"/>
          </a:p>
          <a:p>
            <a:pPr>
              <a:buClrTx/>
              <a:buFont typeface="Wingdings" pitchFamily="2" charset="2"/>
              <a:buChar char="q"/>
            </a:pPr>
            <a:r>
              <a:rPr lang="en-US" sz="3000" dirty="0"/>
              <a:t>Providing for time-variant data as new data are </a:t>
            </a:r>
            <a:r>
              <a:rPr lang="en-US" sz="3000" dirty="0" smtClean="0"/>
              <a:t>added</a:t>
            </a:r>
            <a:endParaRPr lang="en-US" sz="3000" dirty="0"/>
          </a:p>
          <a:p>
            <a:pPr>
              <a:buClrTx/>
              <a:buFont typeface="Wingdings" pitchFamily="2" charset="2"/>
              <a:buChar char="q"/>
            </a:pPr>
            <a:r>
              <a:rPr lang="en-US" sz="3000" dirty="0"/>
              <a:t>Supporting the updating of warehouse </a:t>
            </a:r>
            <a:r>
              <a:rPr lang="en-US" sz="3000" dirty="0" smtClean="0"/>
              <a:t>data</a:t>
            </a:r>
            <a:endParaRPr lang="en-US" sz="3000" dirty="0"/>
          </a:p>
          <a:p>
            <a:pPr>
              <a:buClrTx/>
              <a:buFont typeface="Wingdings" pitchFamily="2" charset="2"/>
              <a:buChar char="q"/>
            </a:pPr>
            <a:r>
              <a:rPr lang="en-US" sz="3000" dirty="0"/>
              <a:t>Refreshing the </a:t>
            </a:r>
            <a:r>
              <a:rPr lang="en-US" sz="3000" dirty="0" smtClean="0"/>
              <a:t>data</a:t>
            </a:r>
            <a:endParaRPr lang="en-US" sz="3000" dirty="0"/>
          </a:p>
          <a:p>
            <a:pPr>
              <a:buClrTx/>
              <a:buFont typeface="Wingdings" pitchFamily="2" charset="2"/>
              <a:buChar char="q"/>
            </a:pPr>
            <a:r>
              <a:rPr lang="en-US" sz="3000" dirty="0"/>
              <a:t>Removing unwanted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83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q"/>
            </a:pPr>
            <a:r>
              <a:rPr lang="en-US" sz="2800" dirty="0"/>
              <a:t>Usage </a:t>
            </a:r>
            <a:r>
              <a:rPr lang="en-US" sz="2800" dirty="0" smtClean="0"/>
              <a:t>projections</a:t>
            </a:r>
            <a:endParaRPr lang="en-US" sz="2800" dirty="0"/>
          </a:p>
          <a:p>
            <a:pPr>
              <a:buClrTx/>
              <a:buFont typeface="Wingdings" pitchFamily="2" charset="2"/>
              <a:buChar char="q"/>
            </a:pPr>
            <a:r>
              <a:rPr lang="en-US" sz="2800" dirty="0"/>
              <a:t>The fit of the data </a:t>
            </a:r>
            <a:r>
              <a:rPr lang="en-US" sz="2800" dirty="0" smtClean="0"/>
              <a:t>model</a:t>
            </a:r>
            <a:endParaRPr lang="en-US" sz="2800" dirty="0"/>
          </a:p>
          <a:p>
            <a:pPr>
              <a:buClrTx/>
              <a:buFont typeface="Wingdings" pitchFamily="2" charset="2"/>
              <a:buChar char="q"/>
            </a:pPr>
            <a:r>
              <a:rPr lang="en-US" sz="2800" dirty="0"/>
              <a:t>Characteristics of available sources</a:t>
            </a:r>
          </a:p>
          <a:p>
            <a:pPr>
              <a:buClrTx/>
              <a:buFont typeface="Wingdings" pitchFamily="2" charset="2"/>
              <a:buChar char="q"/>
            </a:pPr>
            <a:r>
              <a:rPr lang="en-US" sz="2800" dirty="0" smtClean="0"/>
              <a:t>Design </a:t>
            </a:r>
            <a:r>
              <a:rPr lang="en-US" sz="2800" dirty="0"/>
              <a:t>of the metadata </a:t>
            </a:r>
            <a:r>
              <a:rPr lang="en-US" sz="2800" dirty="0" smtClean="0"/>
              <a:t>component</a:t>
            </a:r>
            <a:endParaRPr lang="en-US" sz="2800" dirty="0"/>
          </a:p>
          <a:p>
            <a:pPr>
              <a:buClrTx/>
              <a:buFont typeface="Wingdings" pitchFamily="2" charset="2"/>
              <a:buChar char="q"/>
            </a:pPr>
            <a:r>
              <a:rPr lang="en-US" sz="2800" dirty="0"/>
              <a:t>Modular component </a:t>
            </a:r>
            <a:r>
              <a:rPr lang="en-US" sz="2800" dirty="0" smtClean="0"/>
              <a:t>design</a:t>
            </a:r>
            <a:endParaRPr lang="en-US" sz="2800" dirty="0"/>
          </a:p>
          <a:p>
            <a:pPr>
              <a:buClrTx/>
              <a:buFont typeface="Wingdings" pitchFamily="2" charset="2"/>
              <a:buChar char="q"/>
            </a:pPr>
            <a:r>
              <a:rPr lang="en-US" sz="2800" dirty="0"/>
              <a:t>Design for manageability and </a:t>
            </a:r>
            <a:r>
              <a:rPr lang="en-US" sz="2800" dirty="0" smtClean="0"/>
              <a:t>change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98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102</TotalTime>
  <Words>1001</Words>
  <Application>Microsoft Office PowerPoint</Application>
  <PresentationFormat>On-screen Show (4:3)</PresentationFormat>
  <Paragraphs>125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Solstice</vt:lpstr>
      <vt:lpstr>Clip</vt:lpstr>
      <vt:lpstr>DATA WAREHOUSING</vt:lpstr>
      <vt:lpstr>Data Warehouse</vt:lpstr>
      <vt:lpstr>Data Warehousing</vt:lpstr>
      <vt:lpstr>Data Warehousing is…</vt:lpstr>
      <vt:lpstr>Data Processing Technologies</vt:lpstr>
      <vt:lpstr>Building a Data Warehouse</vt:lpstr>
      <vt:lpstr>Building a Data Warehouse</vt:lpstr>
      <vt:lpstr>Processes Involves in Data storage in a data warehouse </vt:lpstr>
      <vt:lpstr>Design Considerations</vt:lpstr>
      <vt:lpstr>Functionalities of Data Warehouse</vt:lpstr>
      <vt:lpstr>Data Warehouse VS Views</vt:lpstr>
      <vt:lpstr>Problem &amp; Open Issues In Data Warehouse</vt:lpstr>
      <vt:lpstr>Construction</vt:lpstr>
      <vt:lpstr>Administration</vt:lpstr>
      <vt:lpstr>Administration</vt:lpstr>
      <vt:lpstr>Quality Control</vt:lpstr>
      <vt:lpstr>Quality Control</vt:lpstr>
      <vt:lpstr>Solutions</vt:lpstr>
      <vt:lpstr>Solutions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</dc:title>
  <dc:creator>Grea</dc:creator>
  <cp:lastModifiedBy>Grea</cp:lastModifiedBy>
  <cp:revision>13</cp:revision>
  <dcterms:created xsi:type="dcterms:W3CDTF">2017-06-14T18:21:46Z</dcterms:created>
  <dcterms:modified xsi:type="dcterms:W3CDTF">2009-03-30T10:41:51Z</dcterms:modified>
</cp:coreProperties>
</file>