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84" r:id="rId2"/>
    <p:sldId id="280" r:id="rId3"/>
    <p:sldId id="257" r:id="rId4"/>
    <p:sldId id="258" r:id="rId5"/>
    <p:sldId id="259" r:id="rId6"/>
    <p:sldId id="260" r:id="rId7"/>
    <p:sldId id="262" r:id="rId8"/>
    <p:sldId id="269" r:id="rId9"/>
    <p:sldId id="270" r:id="rId10"/>
    <p:sldId id="275" r:id="rId11"/>
    <p:sldId id="276" r:id="rId12"/>
    <p:sldId id="277" r:id="rId13"/>
    <p:sldId id="281" r:id="rId14"/>
    <p:sldId id="282"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278"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04466-860F-45C6-A40B-BEB165F64029}" type="datetimeFigureOut">
              <a:rPr lang="en-US" smtClean="0"/>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D12E11-4D0B-4CF6-849E-1B185D699A3D}" type="slidenum">
              <a:rPr lang="en-US" smtClean="0"/>
              <a:t>‹#›</a:t>
            </a:fld>
            <a:endParaRPr lang="en-US"/>
          </a:p>
        </p:txBody>
      </p:sp>
    </p:spTree>
    <p:extLst>
      <p:ext uri="{BB962C8B-B14F-4D97-AF65-F5344CB8AC3E}">
        <p14:creationId xmlns:p14="http://schemas.microsoft.com/office/powerpoint/2010/main" val="234471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15988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7A630-AE58-42DC-A633-54D1231DED9D}"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253318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147595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8363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652720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1405616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2858224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3010253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285059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296530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97007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77A630-AE58-42DC-A633-54D1231DED9D}"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351408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77A630-AE58-42DC-A633-54D1231DED9D}"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156481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328965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251268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377A630-AE58-42DC-A633-54D1231DED9D}" type="datetimeFigureOut">
              <a:rPr lang="en-US" smtClean="0"/>
              <a:t>6/14/2017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107213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7A630-AE58-42DC-A633-54D1231DED9D}"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F9859-C0F5-4086-A41E-D15B4FAD450A}" type="slidenum">
              <a:rPr lang="en-US" smtClean="0"/>
              <a:t>‹#›</a:t>
            </a:fld>
            <a:endParaRPr lang="en-US"/>
          </a:p>
        </p:txBody>
      </p:sp>
    </p:spTree>
    <p:extLst>
      <p:ext uri="{BB962C8B-B14F-4D97-AF65-F5344CB8AC3E}">
        <p14:creationId xmlns:p14="http://schemas.microsoft.com/office/powerpoint/2010/main" val="249604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77A630-AE58-42DC-A633-54D1231DED9D}" type="datetimeFigureOut">
              <a:rPr lang="en-US" smtClean="0"/>
              <a:t>6/14/2017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F4F9859-C0F5-4086-A41E-D15B4FAD450A}" type="slidenum">
              <a:rPr lang="en-US" smtClean="0"/>
              <a:t>‹#›</a:t>
            </a:fld>
            <a:endParaRPr lang="en-US"/>
          </a:p>
        </p:txBody>
      </p:sp>
    </p:spTree>
    <p:extLst>
      <p:ext uri="{BB962C8B-B14F-4D97-AF65-F5344CB8AC3E}">
        <p14:creationId xmlns:p14="http://schemas.microsoft.com/office/powerpoint/2010/main" val="3984265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a:t>EMAIL </a:t>
            </a:r>
            <a:r>
              <a:rPr lang="en-US" sz="4800" smtClean="0"/>
              <a:t>MESSAGE </a:t>
            </a:r>
            <a:r>
              <a:rPr lang="en-US" sz="4800" dirty="0" smtClean="0"/>
              <a:t>FORMAT (MIME</a:t>
            </a:r>
            <a:r>
              <a:rPr lang="en-US" sz="4800" dirty="0"/>
              <a:t>)</a:t>
            </a:r>
            <a:br>
              <a:rPr lang="en-US" sz="4800" dirty="0"/>
            </a:br>
            <a:endParaRPr lang="en-US" sz="4800" dirty="0"/>
          </a:p>
        </p:txBody>
      </p:sp>
      <p:sp>
        <p:nvSpPr>
          <p:cNvPr id="3" name="Subtitle 2"/>
          <p:cNvSpPr>
            <a:spLocks noGrp="1"/>
          </p:cNvSpPr>
          <p:nvPr>
            <p:ph type="subTitle" idx="1"/>
          </p:nvPr>
        </p:nvSpPr>
        <p:spPr>
          <a:xfrm>
            <a:off x="866442" y="4777380"/>
            <a:ext cx="6620968" cy="1394820"/>
          </a:xfrm>
        </p:spPr>
        <p:txBody>
          <a:bodyPr>
            <a:normAutofit fontScale="85000" lnSpcReduction="20000"/>
          </a:bodyPr>
          <a:lstStyle/>
          <a:p>
            <a:r>
              <a:rPr lang="en-US" dirty="0" err="1" smtClean="0"/>
              <a:t>Kyrshanlang</a:t>
            </a:r>
            <a:r>
              <a:rPr lang="en-US" dirty="0" smtClean="0"/>
              <a:t> Dkhar-01</a:t>
            </a:r>
          </a:p>
          <a:p>
            <a:r>
              <a:rPr lang="en-US" dirty="0" smtClean="0"/>
              <a:t>Nangwadborlang Marngar-15</a:t>
            </a:r>
          </a:p>
          <a:p>
            <a:r>
              <a:rPr lang="en-US" dirty="0" smtClean="0"/>
              <a:t>Group-4</a:t>
            </a:r>
          </a:p>
          <a:p>
            <a:r>
              <a:rPr lang="en-US" dirty="0" err="1" smtClean="0"/>
              <a:t>Mca</a:t>
            </a:r>
            <a:r>
              <a:rPr lang="en-US" dirty="0" smtClean="0"/>
              <a:t>/4</a:t>
            </a:r>
            <a:r>
              <a:rPr lang="en-US" baseline="30000" dirty="0" smtClean="0"/>
              <a:t>th</a:t>
            </a:r>
            <a:r>
              <a:rPr lang="en-US" dirty="0" smtClean="0"/>
              <a:t> </a:t>
            </a:r>
            <a:r>
              <a:rPr lang="en-US" dirty="0" err="1" smtClean="0"/>
              <a:t>sem</a:t>
            </a:r>
            <a:endParaRPr lang="en-US" dirty="0" smtClean="0"/>
          </a:p>
        </p:txBody>
      </p:sp>
    </p:spTree>
    <p:extLst>
      <p:ext uri="{BB962C8B-B14F-4D97-AF65-F5344CB8AC3E}">
        <p14:creationId xmlns:p14="http://schemas.microsoft.com/office/powerpoint/2010/main" val="351382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5109091" cy="646331"/>
          </a:xfrm>
          <a:prstGeom prst="rect">
            <a:avLst/>
          </a:prstGeom>
        </p:spPr>
        <p:txBody>
          <a:bodyPr wrap="none">
            <a:spAutoFit/>
          </a:bodyPr>
          <a:lstStyle/>
          <a:p>
            <a:r>
              <a:rPr lang="en-US" sz="3600" dirty="0" smtClean="0"/>
              <a:t>MIME Headers(Contd.)</a:t>
            </a:r>
            <a:endParaRPr lang="en-US" sz="4000" dirty="0"/>
          </a:p>
        </p:txBody>
      </p:sp>
      <p:sp>
        <p:nvSpPr>
          <p:cNvPr id="40" name="Rectangle 3"/>
          <p:cNvSpPr txBox="1">
            <a:spLocks noChangeArrowheads="1"/>
          </p:cNvSpPr>
          <p:nvPr/>
        </p:nvSpPr>
        <p:spPr>
          <a:xfrm>
            <a:off x="381000" y="1600200"/>
            <a:ext cx="8229600" cy="4530725"/>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itchFamily="2" charset="2"/>
              <a:buNone/>
            </a:pPr>
            <a:r>
              <a:rPr lang="en-US" sz="2400" smtClean="0">
                <a:latin typeface="Tahoma" pitchFamily="34" charset="0"/>
                <a:cs typeface="Tahoma" pitchFamily="34" charset="0"/>
              </a:rPr>
              <a:t>Here is a summary of the different MIME content types:</a:t>
            </a:r>
            <a:r>
              <a:rPr lang="en-US" sz="2400" smtClean="0"/>
              <a:t> </a:t>
            </a:r>
            <a:endParaRPr lang="en-US" sz="2400" dirty="0"/>
          </a:p>
        </p:txBody>
      </p:sp>
      <p:grpSp>
        <p:nvGrpSpPr>
          <p:cNvPr id="41" name="Group 92"/>
          <p:cNvGrpSpPr>
            <a:grpSpLocks/>
          </p:cNvGrpSpPr>
          <p:nvPr/>
        </p:nvGrpSpPr>
        <p:grpSpPr bwMode="auto">
          <a:xfrm>
            <a:off x="668338" y="2214563"/>
            <a:ext cx="2392362" cy="534987"/>
            <a:chOff x="0" y="0"/>
            <a:chExt cx="1507" cy="337"/>
          </a:xfrm>
        </p:grpSpPr>
        <p:sp>
          <p:nvSpPr>
            <p:cNvPr id="42" name="Rectangle 79"/>
            <p:cNvSpPr>
              <a:spLocks noChangeArrowheads="1"/>
            </p:cNvSpPr>
            <p:nvPr/>
          </p:nvSpPr>
          <p:spPr bwMode="auto">
            <a:xfrm>
              <a:off x="43" y="0"/>
              <a:ext cx="142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FR" sz="2000" b="1" dirty="0">
                  <a:solidFill>
                    <a:schemeClr val="folHlink"/>
                  </a:solidFill>
                  <a:effectLst>
                    <a:outerShdw blurRad="38100" dist="38100" dir="2700000" algn="tl">
                      <a:srgbClr val="000000"/>
                    </a:outerShdw>
                  </a:effectLst>
                  <a:latin typeface="Tahoma" pitchFamily="34" charset="0"/>
                  <a:cs typeface="Tahoma" pitchFamily="34" charset="0"/>
                </a:rPr>
                <a:t>Type</a:t>
              </a:r>
              <a:endParaRPr lang="fr-FR" sz="2000" b="1" dirty="0">
                <a:solidFill>
                  <a:schemeClr val="folHlink"/>
                </a:solidFill>
                <a:effectLst>
                  <a:outerShdw blurRad="38100" dist="38100" dir="2700000" algn="tl">
                    <a:srgbClr val="000000"/>
                  </a:outerShdw>
                </a:effectLst>
                <a:latin typeface="Verdana" pitchFamily="34" charset="0"/>
                <a:cs typeface="Times New Roman" charset="0"/>
              </a:endParaRPr>
            </a:p>
            <a:p>
              <a:endParaRPr lang="fr-FR" sz="2000" b="1" dirty="0">
                <a:solidFill>
                  <a:schemeClr val="folHlink"/>
                </a:solidFill>
                <a:effectLst>
                  <a:outerShdw blurRad="38100" dist="38100" dir="2700000" algn="tl">
                    <a:srgbClr val="000000"/>
                  </a:outerShdw>
                </a:effectLst>
              </a:endParaRPr>
            </a:p>
          </p:txBody>
        </p:sp>
        <p:sp>
          <p:nvSpPr>
            <p:cNvPr id="43" name="Rectangle 91"/>
            <p:cNvSpPr>
              <a:spLocks noChangeArrowheads="1"/>
            </p:cNvSpPr>
            <p:nvPr/>
          </p:nvSpPr>
          <p:spPr bwMode="auto">
            <a:xfrm>
              <a:off x="0" y="0"/>
              <a:ext cx="1507"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 name="Group 94"/>
          <p:cNvGrpSpPr>
            <a:grpSpLocks/>
          </p:cNvGrpSpPr>
          <p:nvPr/>
        </p:nvGrpSpPr>
        <p:grpSpPr bwMode="auto">
          <a:xfrm>
            <a:off x="3060700" y="2214563"/>
            <a:ext cx="1492250" cy="534987"/>
            <a:chOff x="1507" y="0"/>
            <a:chExt cx="940" cy="337"/>
          </a:xfrm>
        </p:grpSpPr>
        <p:sp>
          <p:nvSpPr>
            <p:cNvPr id="45" name="Rectangle 80"/>
            <p:cNvSpPr>
              <a:spLocks noChangeArrowheads="1"/>
            </p:cNvSpPr>
            <p:nvPr/>
          </p:nvSpPr>
          <p:spPr bwMode="auto">
            <a:xfrm>
              <a:off x="1550" y="0"/>
              <a:ext cx="85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2000" dirty="0">
                  <a:solidFill>
                    <a:schemeClr val="folHlink"/>
                  </a:solidFill>
                  <a:effectLst>
                    <a:outerShdw blurRad="38100" dist="38100" dir="2700000" algn="tl">
                      <a:srgbClr val="000000"/>
                    </a:outerShdw>
                  </a:effectLst>
                  <a:latin typeface="Tahoma" pitchFamily="34" charset="0"/>
                  <a:cs typeface="Tahoma" pitchFamily="34" charset="0"/>
                </a:rPr>
                <a:t>Subtype</a:t>
              </a:r>
            </a:p>
            <a:p>
              <a:endParaRPr lang="fr-FR" dirty="0"/>
            </a:p>
          </p:txBody>
        </p:sp>
        <p:sp>
          <p:nvSpPr>
            <p:cNvPr id="46" name="Rectangle 93"/>
            <p:cNvSpPr>
              <a:spLocks noChangeArrowheads="1"/>
            </p:cNvSpPr>
            <p:nvPr/>
          </p:nvSpPr>
          <p:spPr bwMode="auto">
            <a:xfrm>
              <a:off x="1507" y="0"/>
              <a:ext cx="940"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 name="Group 96"/>
          <p:cNvGrpSpPr>
            <a:grpSpLocks/>
          </p:cNvGrpSpPr>
          <p:nvPr/>
        </p:nvGrpSpPr>
        <p:grpSpPr bwMode="auto">
          <a:xfrm>
            <a:off x="4552950" y="2214563"/>
            <a:ext cx="3290888" cy="534987"/>
            <a:chOff x="2447" y="0"/>
            <a:chExt cx="2073" cy="337"/>
          </a:xfrm>
        </p:grpSpPr>
        <p:sp>
          <p:nvSpPr>
            <p:cNvPr id="48" name="Rectangle 81"/>
            <p:cNvSpPr>
              <a:spLocks noChangeArrowheads="1"/>
            </p:cNvSpPr>
            <p:nvPr/>
          </p:nvSpPr>
          <p:spPr bwMode="auto">
            <a:xfrm>
              <a:off x="2490" y="0"/>
              <a:ext cx="198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FR" sz="2000" dirty="0">
                  <a:solidFill>
                    <a:schemeClr val="folHlink"/>
                  </a:solidFill>
                  <a:effectLst>
                    <a:outerShdw blurRad="38100" dist="38100" dir="2700000" algn="tl">
                      <a:srgbClr val="000000"/>
                    </a:outerShdw>
                  </a:effectLst>
                  <a:latin typeface="Tahoma" pitchFamily="34" charset="0"/>
                  <a:cs typeface="Tahoma" pitchFamily="34" charset="0"/>
                </a:rPr>
                <a:t>Description</a:t>
              </a:r>
              <a:endParaRPr lang="fr-FR" sz="2000" dirty="0">
                <a:solidFill>
                  <a:schemeClr val="folHlink"/>
                </a:solidFill>
                <a:effectLst>
                  <a:outerShdw blurRad="38100" dist="38100" dir="2700000" algn="tl">
                    <a:srgbClr val="000000"/>
                  </a:outerShdw>
                </a:effectLst>
                <a:latin typeface="Verdana" pitchFamily="34" charset="0"/>
                <a:cs typeface="Times New Roman" charset="0"/>
              </a:endParaRPr>
            </a:p>
            <a:p>
              <a:endParaRPr lang="fr-FR" sz="2000" dirty="0">
                <a:solidFill>
                  <a:schemeClr val="folHlink"/>
                </a:solidFill>
                <a:effectLst>
                  <a:outerShdw blurRad="38100" dist="38100" dir="2700000" algn="tl">
                    <a:srgbClr val="000000"/>
                  </a:outerShdw>
                </a:effectLst>
              </a:endParaRPr>
            </a:p>
          </p:txBody>
        </p:sp>
        <p:sp>
          <p:nvSpPr>
            <p:cNvPr id="49" name="Rectangle 95"/>
            <p:cNvSpPr>
              <a:spLocks noChangeArrowheads="1"/>
            </p:cNvSpPr>
            <p:nvPr/>
          </p:nvSpPr>
          <p:spPr bwMode="auto">
            <a:xfrm>
              <a:off x="2447" y="0"/>
              <a:ext cx="2073"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 name="Group 98"/>
          <p:cNvGrpSpPr>
            <a:grpSpLocks/>
          </p:cNvGrpSpPr>
          <p:nvPr/>
        </p:nvGrpSpPr>
        <p:grpSpPr bwMode="auto">
          <a:xfrm>
            <a:off x="668338" y="2749550"/>
            <a:ext cx="2392362" cy="671513"/>
            <a:chOff x="0" y="337"/>
            <a:chExt cx="1507" cy="423"/>
          </a:xfrm>
        </p:grpSpPr>
        <p:sp>
          <p:nvSpPr>
            <p:cNvPr id="51" name="Rectangle 82"/>
            <p:cNvSpPr>
              <a:spLocks noChangeArrowheads="1"/>
            </p:cNvSpPr>
            <p:nvPr/>
          </p:nvSpPr>
          <p:spPr bwMode="auto">
            <a:xfrm>
              <a:off x="43" y="337"/>
              <a:ext cx="142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Text</a:t>
              </a:r>
              <a:endParaRPr lang="en-US">
                <a:effectLst>
                  <a:outerShdw blurRad="38100" dist="38100" dir="2700000" algn="tl">
                    <a:srgbClr val="000000"/>
                  </a:outerShdw>
                </a:effectLst>
                <a:latin typeface="Verdana" pitchFamily="34" charset="0"/>
                <a:cs typeface="Times New Roman" charset="0"/>
              </a:endParaRPr>
            </a:p>
            <a:p>
              <a:endParaRPr lang="en-US"/>
            </a:p>
          </p:txBody>
        </p:sp>
        <p:sp>
          <p:nvSpPr>
            <p:cNvPr id="52" name="Rectangle 97"/>
            <p:cNvSpPr>
              <a:spLocks noChangeArrowheads="1"/>
            </p:cNvSpPr>
            <p:nvPr/>
          </p:nvSpPr>
          <p:spPr bwMode="auto">
            <a:xfrm>
              <a:off x="0" y="337"/>
              <a:ext cx="150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 name="Group 100"/>
          <p:cNvGrpSpPr>
            <a:grpSpLocks/>
          </p:cNvGrpSpPr>
          <p:nvPr/>
        </p:nvGrpSpPr>
        <p:grpSpPr bwMode="auto">
          <a:xfrm>
            <a:off x="3060700" y="2749550"/>
            <a:ext cx="1492250" cy="671513"/>
            <a:chOff x="1507" y="337"/>
            <a:chExt cx="940" cy="423"/>
          </a:xfrm>
        </p:grpSpPr>
        <p:sp>
          <p:nvSpPr>
            <p:cNvPr id="54" name="Rectangle 83"/>
            <p:cNvSpPr>
              <a:spLocks noChangeArrowheads="1"/>
            </p:cNvSpPr>
            <p:nvPr/>
          </p:nvSpPr>
          <p:spPr bwMode="auto">
            <a:xfrm>
              <a:off x="1550" y="337"/>
              <a:ext cx="854"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Plain</a:t>
              </a:r>
              <a:endParaRPr lang="en-US" sz="1200">
                <a:latin typeface="Verdana" pitchFamily="34" charset="0"/>
                <a:cs typeface="Times New Roman" charset="0"/>
              </a:endParaRPr>
            </a:p>
            <a:p>
              <a:r>
                <a:rPr lang="en-US" sz="1000">
                  <a:latin typeface="Tahoma" pitchFamily="34" charset="0"/>
                  <a:cs typeface="Tahoma" pitchFamily="34" charset="0"/>
                </a:rPr>
                <a:t>Enriched</a:t>
              </a:r>
              <a:endParaRPr lang="en-US" sz="1200">
                <a:latin typeface="Verdana" pitchFamily="34" charset="0"/>
                <a:cs typeface="Times New Roman" charset="0"/>
              </a:endParaRPr>
            </a:p>
            <a:p>
              <a:endParaRPr lang="en-US"/>
            </a:p>
          </p:txBody>
        </p:sp>
        <p:sp>
          <p:nvSpPr>
            <p:cNvPr id="55" name="Rectangle 99"/>
            <p:cNvSpPr>
              <a:spLocks noChangeArrowheads="1"/>
            </p:cNvSpPr>
            <p:nvPr/>
          </p:nvSpPr>
          <p:spPr bwMode="auto">
            <a:xfrm>
              <a:off x="1507" y="337"/>
              <a:ext cx="940"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6" name="Group 102"/>
          <p:cNvGrpSpPr>
            <a:grpSpLocks/>
          </p:cNvGrpSpPr>
          <p:nvPr/>
        </p:nvGrpSpPr>
        <p:grpSpPr bwMode="auto">
          <a:xfrm>
            <a:off x="4552950" y="2749550"/>
            <a:ext cx="3290888" cy="671513"/>
            <a:chOff x="2447" y="337"/>
            <a:chExt cx="2073" cy="423"/>
          </a:xfrm>
        </p:grpSpPr>
        <p:sp>
          <p:nvSpPr>
            <p:cNvPr id="57" name="Rectangle 84"/>
            <p:cNvSpPr>
              <a:spLocks noChangeArrowheads="1"/>
            </p:cNvSpPr>
            <p:nvPr/>
          </p:nvSpPr>
          <p:spPr bwMode="auto">
            <a:xfrm>
              <a:off x="2490" y="337"/>
              <a:ext cx="1987"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Unformatted text (ASCII or ISO 8859).</a:t>
              </a:r>
              <a:endParaRPr lang="en-US" sz="1200">
                <a:latin typeface="Verdana" pitchFamily="34" charset="0"/>
                <a:cs typeface="Times New Roman" charset="0"/>
              </a:endParaRPr>
            </a:p>
            <a:p>
              <a:r>
                <a:rPr lang="en-US" sz="1000">
                  <a:latin typeface="Tahoma" pitchFamily="34" charset="0"/>
                  <a:cs typeface="Tahoma" pitchFamily="34" charset="0"/>
                </a:rPr>
                <a:t>Provides greater format flexibility.</a:t>
              </a:r>
              <a:endParaRPr lang="en-US" sz="1200">
                <a:latin typeface="Verdana" pitchFamily="34" charset="0"/>
                <a:cs typeface="Times New Roman" charset="0"/>
              </a:endParaRPr>
            </a:p>
            <a:p>
              <a:endParaRPr lang="en-US"/>
            </a:p>
          </p:txBody>
        </p:sp>
        <p:sp>
          <p:nvSpPr>
            <p:cNvPr id="58" name="Rectangle 101"/>
            <p:cNvSpPr>
              <a:spLocks noChangeArrowheads="1"/>
            </p:cNvSpPr>
            <p:nvPr/>
          </p:nvSpPr>
          <p:spPr bwMode="auto">
            <a:xfrm>
              <a:off x="2447" y="337"/>
              <a:ext cx="2073"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9" name="Group 104"/>
          <p:cNvGrpSpPr>
            <a:grpSpLocks/>
          </p:cNvGrpSpPr>
          <p:nvPr/>
        </p:nvGrpSpPr>
        <p:grpSpPr bwMode="auto">
          <a:xfrm>
            <a:off x="668338" y="3421063"/>
            <a:ext cx="2392362" cy="1585912"/>
            <a:chOff x="0" y="760"/>
            <a:chExt cx="1507" cy="999"/>
          </a:xfrm>
        </p:grpSpPr>
        <p:sp>
          <p:nvSpPr>
            <p:cNvPr id="60" name="Rectangle 85"/>
            <p:cNvSpPr>
              <a:spLocks noChangeArrowheads="1"/>
            </p:cNvSpPr>
            <p:nvPr/>
          </p:nvSpPr>
          <p:spPr bwMode="auto">
            <a:xfrm>
              <a:off x="43" y="760"/>
              <a:ext cx="1421" cy="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Multipart</a:t>
              </a:r>
              <a:endParaRPr lang="en-US">
                <a:effectLst>
                  <a:outerShdw blurRad="38100" dist="38100" dir="2700000" algn="tl">
                    <a:srgbClr val="000000"/>
                  </a:outerShdw>
                </a:effectLst>
                <a:latin typeface="Verdana" pitchFamily="34" charset="0"/>
                <a:cs typeface="Times New Roman" charset="0"/>
              </a:endParaRPr>
            </a:p>
            <a:p>
              <a:endParaRPr lang="en-US">
                <a:effectLst>
                  <a:outerShdw blurRad="38100" dist="38100" dir="2700000" algn="tl">
                    <a:srgbClr val="000000"/>
                  </a:outerShdw>
                </a:effectLst>
              </a:endParaRPr>
            </a:p>
          </p:txBody>
        </p:sp>
        <p:sp>
          <p:nvSpPr>
            <p:cNvPr id="61" name="Rectangle 103"/>
            <p:cNvSpPr>
              <a:spLocks noChangeArrowheads="1"/>
            </p:cNvSpPr>
            <p:nvPr/>
          </p:nvSpPr>
          <p:spPr bwMode="auto">
            <a:xfrm>
              <a:off x="0" y="760"/>
              <a:ext cx="1507" cy="9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2" name="Group 106"/>
          <p:cNvGrpSpPr>
            <a:grpSpLocks/>
          </p:cNvGrpSpPr>
          <p:nvPr/>
        </p:nvGrpSpPr>
        <p:grpSpPr bwMode="auto">
          <a:xfrm>
            <a:off x="3060700" y="3421063"/>
            <a:ext cx="1492250" cy="1585912"/>
            <a:chOff x="1507" y="760"/>
            <a:chExt cx="940" cy="999"/>
          </a:xfrm>
        </p:grpSpPr>
        <p:sp>
          <p:nvSpPr>
            <p:cNvPr id="63" name="Rectangle 86"/>
            <p:cNvSpPr>
              <a:spLocks noChangeArrowheads="1"/>
            </p:cNvSpPr>
            <p:nvPr/>
          </p:nvSpPr>
          <p:spPr bwMode="auto">
            <a:xfrm>
              <a:off x="1550" y="760"/>
              <a:ext cx="854" cy="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Mixed</a:t>
              </a:r>
              <a:endParaRPr lang="en-US" sz="1200">
                <a:latin typeface="Verdana" pitchFamily="34" charset="0"/>
                <a:cs typeface="Times New Roman" charset="0"/>
              </a:endParaRPr>
            </a:p>
            <a:p>
              <a:r>
                <a:rPr lang="en-US" sz="1000">
                  <a:latin typeface="Arial"/>
                  <a:cs typeface="Tahoma" pitchFamily="34" charset="0"/>
                </a:rPr>
                <a:t> </a:t>
              </a:r>
              <a:endParaRPr lang="en-US" sz="1200">
                <a:latin typeface="Verdana" pitchFamily="34" charset="0"/>
                <a:cs typeface="Times New Roman" charset="0"/>
              </a:endParaRPr>
            </a:p>
            <a:p>
              <a:r>
                <a:rPr lang="en-US" sz="1000">
                  <a:latin typeface="Arial"/>
                  <a:cs typeface="Tahoma" pitchFamily="34" charset="0"/>
                </a:rPr>
                <a:t> </a:t>
              </a:r>
              <a:endParaRPr lang="en-US" sz="1200">
                <a:latin typeface="Verdana" pitchFamily="34" charset="0"/>
                <a:cs typeface="Times New Roman" charset="0"/>
              </a:endParaRPr>
            </a:p>
            <a:p>
              <a:r>
                <a:rPr lang="en-US" sz="1000">
                  <a:latin typeface="Tahoma" pitchFamily="34" charset="0"/>
                  <a:cs typeface="Tahoma" pitchFamily="34" charset="0"/>
                </a:rPr>
                <a:t>Parallel</a:t>
              </a:r>
              <a:endParaRPr lang="en-US" sz="1200">
                <a:latin typeface="Verdana" pitchFamily="34" charset="0"/>
                <a:cs typeface="Times New Roman" charset="0"/>
              </a:endParaRPr>
            </a:p>
            <a:p>
              <a:r>
                <a:rPr lang="en-US" sz="1000">
                  <a:latin typeface="Tahoma" pitchFamily="34" charset="0"/>
                  <a:cs typeface="Tahoma" pitchFamily="34" charset="0"/>
                </a:rPr>
                <a:t>Alternative</a:t>
              </a:r>
              <a:endParaRPr lang="en-US" sz="1200">
                <a:latin typeface="Verdana" pitchFamily="34" charset="0"/>
                <a:cs typeface="Times New Roman" charset="0"/>
              </a:endParaRPr>
            </a:p>
            <a:p>
              <a:r>
                <a:rPr lang="en-US" sz="1000">
                  <a:latin typeface="Arial"/>
                  <a:cs typeface="Tahoma" pitchFamily="34" charset="0"/>
                </a:rPr>
                <a:t> </a:t>
              </a:r>
              <a:endParaRPr lang="en-US" sz="1200">
                <a:latin typeface="Verdana" pitchFamily="34" charset="0"/>
                <a:cs typeface="Times New Roman" charset="0"/>
              </a:endParaRPr>
            </a:p>
            <a:p>
              <a:r>
                <a:rPr lang="en-US" sz="1000">
                  <a:latin typeface="Tahoma" pitchFamily="34" charset="0"/>
                  <a:cs typeface="Tahoma" pitchFamily="34" charset="0"/>
                </a:rPr>
                <a:t>Digest</a:t>
              </a:r>
              <a:endParaRPr lang="en-US" sz="1200">
                <a:latin typeface="Verdana" pitchFamily="34" charset="0"/>
                <a:cs typeface="Times New Roman" charset="0"/>
              </a:endParaRPr>
            </a:p>
            <a:p>
              <a:endParaRPr lang="en-US"/>
            </a:p>
          </p:txBody>
        </p:sp>
        <p:sp>
          <p:nvSpPr>
            <p:cNvPr id="64" name="Rectangle 105"/>
            <p:cNvSpPr>
              <a:spLocks noChangeArrowheads="1"/>
            </p:cNvSpPr>
            <p:nvPr/>
          </p:nvSpPr>
          <p:spPr bwMode="auto">
            <a:xfrm>
              <a:off x="1507" y="760"/>
              <a:ext cx="940" cy="9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5" name="Group 108"/>
          <p:cNvGrpSpPr>
            <a:grpSpLocks/>
          </p:cNvGrpSpPr>
          <p:nvPr/>
        </p:nvGrpSpPr>
        <p:grpSpPr bwMode="auto">
          <a:xfrm>
            <a:off x="4552950" y="3421063"/>
            <a:ext cx="3290888" cy="1585912"/>
            <a:chOff x="2447" y="760"/>
            <a:chExt cx="2073" cy="999"/>
          </a:xfrm>
        </p:grpSpPr>
        <p:sp>
          <p:nvSpPr>
            <p:cNvPr id="66" name="Rectangle 87"/>
            <p:cNvSpPr>
              <a:spLocks noChangeArrowheads="1"/>
            </p:cNvSpPr>
            <p:nvPr/>
          </p:nvSpPr>
          <p:spPr bwMode="auto">
            <a:xfrm>
              <a:off x="2490" y="760"/>
              <a:ext cx="1987" cy="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The different parts are independent but are to be transmitted together. Should be presented to the receiver in their original order.</a:t>
              </a:r>
              <a:endParaRPr lang="en-US" sz="1200">
                <a:latin typeface="Verdana" pitchFamily="34" charset="0"/>
                <a:cs typeface="Times New Roman" charset="0"/>
              </a:endParaRPr>
            </a:p>
            <a:p>
              <a:r>
                <a:rPr lang="en-US" sz="1000">
                  <a:latin typeface="Tahoma" pitchFamily="34" charset="0"/>
                  <a:cs typeface="Tahoma" pitchFamily="34" charset="0"/>
                </a:rPr>
                <a:t>Differs from mixed only in that no order is defined.</a:t>
              </a:r>
              <a:endParaRPr lang="en-US" sz="1200">
                <a:latin typeface="Verdana" pitchFamily="34" charset="0"/>
                <a:cs typeface="Times New Roman" charset="0"/>
              </a:endParaRPr>
            </a:p>
            <a:p>
              <a:r>
                <a:rPr lang="en-US" sz="1000">
                  <a:latin typeface="Tahoma" pitchFamily="34" charset="0"/>
                  <a:cs typeface="Tahoma" pitchFamily="34" charset="0"/>
                </a:rPr>
                <a:t>The different parts are alternative versions of the same information.</a:t>
              </a:r>
              <a:endParaRPr lang="en-US" sz="1200">
                <a:latin typeface="Verdana" pitchFamily="34" charset="0"/>
                <a:cs typeface="Times New Roman" charset="0"/>
              </a:endParaRPr>
            </a:p>
            <a:p>
              <a:r>
                <a:rPr lang="en-US" sz="1000">
                  <a:latin typeface="Tahoma" pitchFamily="34" charset="0"/>
                  <a:cs typeface="Tahoma" pitchFamily="34" charset="0"/>
                </a:rPr>
                <a:t>Similar to Mixed but the default type/subtype of each part is message/rfc822.</a:t>
              </a:r>
              <a:endParaRPr lang="en-US" sz="1200">
                <a:latin typeface="Verdana" pitchFamily="34" charset="0"/>
                <a:cs typeface="Times New Roman" charset="0"/>
              </a:endParaRPr>
            </a:p>
            <a:p>
              <a:endParaRPr lang="en-US"/>
            </a:p>
          </p:txBody>
        </p:sp>
        <p:sp>
          <p:nvSpPr>
            <p:cNvPr id="67" name="Rectangle 107"/>
            <p:cNvSpPr>
              <a:spLocks noChangeArrowheads="1"/>
            </p:cNvSpPr>
            <p:nvPr/>
          </p:nvSpPr>
          <p:spPr bwMode="auto">
            <a:xfrm>
              <a:off x="2447" y="760"/>
              <a:ext cx="2073" cy="9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 name="Group 110"/>
          <p:cNvGrpSpPr>
            <a:grpSpLocks/>
          </p:cNvGrpSpPr>
          <p:nvPr/>
        </p:nvGrpSpPr>
        <p:grpSpPr bwMode="auto">
          <a:xfrm>
            <a:off x="668338" y="5006975"/>
            <a:ext cx="2392362" cy="1128713"/>
            <a:chOff x="0" y="1759"/>
            <a:chExt cx="1507" cy="711"/>
          </a:xfrm>
        </p:grpSpPr>
        <p:sp>
          <p:nvSpPr>
            <p:cNvPr id="69" name="Rectangle 88"/>
            <p:cNvSpPr>
              <a:spLocks noChangeArrowheads="1"/>
            </p:cNvSpPr>
            <p:nvPr/>
          </p:nvSpPr>
          <p:spPr bwMode="auto">
            <a:xfrm>
              <a:off x="43" y="1759"/>
              <a:ext cx="1421"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Message</a:t>
              </a:r>
              <a:endParaRPr lang="en-US">
                <a:effectLst>
                  <a:outerShdw blurRad="38100" dist="38100" dir="2700000" algn="tl">
                    <a:srgbClr val="000000"/>
                  </a:outerShdw>
                </a:effectLst>
                <a:latin typeface="Verdana" pitchFamily="34" charset="0"/>
                <a:cs typeface="Times New Roman" charset="0"/>
              </a:endParaRPr>
            </a:p>
            <a:p>
              <a:endParaRPr lang="en-US"/>
            </a:p>
          </p:txBody>
        </p:sp>
        <p:sp>
          <p:nvSpPr>
            <p:cNvPr id="70" name="Rectangle 109"/>
            <p:cNvSpPr>
              <a:spLocks noChangeArrowheads="1"/>
            </p:cNvSpPr>
            <p:nvPr/>
          </p:nvSpPr>
          <p:spPr bwMode="auto">
            <a:xfrm>
              <a:off x="0" y="1759"/>
              <a:ext cx="1507" cy="7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1" name="Group 112"/>
          <p:cNvGrpSpPr>
            <a:grpSpLocks/>
          </p:cNvGrpSpPr>
          <p:nvPr/>
        </p:nvGrpSpPr>
        <p:grpSpPr bwMode="auto">
          <a:xfrm>
            <a:off x="3060700" y="5006975"/>
            <a:ext cx="1492250" cy="1128713"/>
            <a:chOff x="1507" y="1759"/>
            <a:chExt cx="940" cy="711"/>
          </a:xfrm>
        </p:grpSpPr>
        <p:sp>
          <p:nvSpPr>
            <p:cNvPr id="72" name="Rectangle 89"/>
            <p:cNvSpPr>
              <a:spLocks noChangeArrowheads="1"/>
            </p:cNvSpPr>
            <p:nvPr/>
          </p:nvSpPr>
          <p:spPr bwMode="auto">
            <a:xfrm>
              <a:off x="1550" y="1759"/>
              <a:ext cx="854"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rfc822</a:t>
              </a:r>
              <a:endParaRPr lang="en-US" sz="1200">
                <a:latin typeface="Verdana" pitchFamily="34" charset="0"/>
                <a:cs typeface="Times New Roman" charset="0"/>
              </a:endParaRPr>
            </a:p>
            <a:p>
              <a:r>
                <a:rPr lang="en-US" sz="1000">
                  <a:latin typeface="Arial"/>
                  <a:cs typeface="Tahoma" pitchFamily="34" charset="0"/>
                </a:rPr>
                <a:t> </a:t>
              </a:r>
              <a:endParaRPr lang="en-US" sz="1200">
                <a:latin typeface="Verdana" pitchFamily="34" charset="0"/>
                <a:cs typeface="Times New Roman" charset="0"/>
              </a:endParaRPr>
            </a:p>
            <a:p>
              <a:r>
                <a:rPr lang="en-US" sz="1000">
                  <a:latin typeface="Tahoma" pitchFamily="34" charset="0"/>
                  <a:cs typeface="Tahoma" pitchFamily="34" charset="0"/>
                </a:rPr>
                <a:t>Partial</a:t>
              </a:r>
              <a:endParaRPr lang="en-US" sz="1200">
                <a:latin typeface="Verdana" pitchFamily="34" charset="0"/>
                <a:cs typeface="Times New Roman" charset="0"/>
              </a:endParaRPr>
            </a:p>
            <a:p>
              <a:r>
                <a:rPr lang="en-US" sz="1000">
                  <a:latin typeface="Arial"/>
                  <a:cs typeface="Tahoma" pitchFamily="34" charset="0"/>
                </a:rPr>
                <a:t> </a:t>
              </a:r>
              <a:endParaRPr lang="en-US" sz="1200">
                <a:latin typeface="Verdana" pitchFamily="34" charset="0"/>
                <a:cs typeface="Times New Roman" charset="0"/>
              </a:endParaRPr>
            </a:p>
            <a:p>
              <a:r>
                <a:rPr lang="en-US" sz="1000">
                  <a:latin typeface="Tahoma" pitchFamily="34" charset="0"/>
                  <a:cs typeface="Tahoma" pitchFamily="34" charset="0"/>
                </a:rPr>
                <a:t>External body</a:t>
              </a:r>
              <a:endParaRPr lang="en-US" sz="1200">
                <a:latin typeface="Verdana" pitchFamily="34" charset="0"/>
                <a:cs typeface="Times New Roman" charset="0"/>
              </a:endParaRPr>
            </a:p>
            <a:p>
              <a:endParaRPr lang="en-US"/>
            </a:p>
          </p:txBody>
        </p:sp>
        <p:sp>
          <p:nvSpPr>
            <p:cNvPr id="73" name="Rectangle 111"/>
            <p:cNvSpPr>
              <a:spLocks noChangeArrowheads="1"/>
            </p:cNvSpPr>
            <p:nvPr/>
          </p:nvSpPr>
          <p:spPr bwMode="auto">
            <a:xfrm>
              <a:off x="1507" y="1759"/>
              <a:ext cx="940" cy="7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4" name="Group 114"/>
          <p:cNvGrpSpPr>
            <a:grpSpLocks/>
          </p:cNvGrpSpPr>
          <p:nvPr/>
        </p:nvGrpSpPr>
        <p:grpSpPr bwMode="auto">
          <a:xfrm>
            <a:off x="4552950" y="5006975"/>
            <a:ext cx="3290888" cy="1128713"/>
            <a:chOff x="2447" y="1759"/>
            <a:chExt cx="2073" cy="711"/>
          </a:xfrm>
        </p:grpSpPr>
        <p:sp>
          <p:nvSpPr>
            <p:cNvPr id="75" name="Rectangle 90"/>
            <p:cNvSpPr>
              <a:spLocks noChangeArrowheads="1"/>
            </p:cNvSpPr>
            <p:nvPr/>
          </p:nvSpPr>
          <p:spPr bwMode="auto">
            <a:xfrm>
              <a:off x="2490" y="1759"/>
              <a:ext cx="1987"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The body is itself an encapsulated message that conforms to RFC822.</a:t>
              </a:r>
              <a:endParaRPr lang="en-US" sz="1200">
                <a:latin typeface="Verdana" pitchFamily="34" charset="0"/>
                <a:cs typeface="Times New Roman" charset="0"/>
              </a:endParaRPr>
            </a:p>
            <a:p>
              <a:r>
                <a:rPr lang="en-US" sz="1000">
                  <a:latin typeface="Tahoma" pitchFamily="34" charset="0"/>
                  <a:cs typeface="Tahoma" pitchFamily="34" charset="0"/>
                </a:rPr>
                <a:t>Used to allow fragmentation in a transparent way to the recipient.</a:t>
              </a:r>
              <a:endParaRPr lang="en-US" sz="1200">
                <a:latin typeface="Verdana" pitchFamily="34" charset="0"/>
                <a:cs typeface="Times New Roman" charset="0"/>
              </a:endParaRPr>
            </a:p>
            <a:p>
              <a:r>
                <a:rPr lang="en-US" sz="1000">
                  <a:latin typeface="Tahoma" pitchFamily="34" charset="0"/>
                  <a:cs typeface="Tahoma" pitchFamily="34" charset="0"/>
                </a:rPr>
                <a:t>Contains a pointer to an object exists else where.</a:t>
              </a:r>
              <a:endParaRPr lang="en-US" sz="1200">
                <a:latin typeface="Verdana" pitchFamily="34" charset="0"/>
                <a:cs typeface="Times New Roman" charset="0"/>
              </a:endParaRPr>
            </a:p>
            <a:p>
              <a:endParaRPr lang="en-US"/>
            </a:p>
          </p:txBody>
        </p:sp>
        <p:sp>
          <p:nvSpPr>
            <p:cNvPr id="76" name="Rectangle 113"/>
            <p:cNvSpPr>
              <a:spLocks noChangeArrowheads="1"/>
            </p:cNvSpPr>
            <p:nvPr/>
          </p:nvSpPr>
          <p:spPr bwMode="auto">
            <a:xfrm>
              <a:off x="2447" y="1759"/>
              <a:ext cx="2073" cy="7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7" name="Rectangle 116"/>
          <p:cNvSpPr>
            <a:spLocks noChangeArrowheads="1"/>
          </p:cNvSpPr>
          <p:nvPr/>
        </p:nvSpPr>
        <p:spPr bwMode="auto">
          <a:xfrm>
            <a:off x="663575" y="2209800"/>
            <a:ext cx="7185025" cy="393065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8050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81000"/>
            <a:ext cx="8229600" cy="1139825"/>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t>MIME Header(contd.)</a:t>
            </a:r>
            <a:endParaRPr lang="en-US" sz="3600" b="0" dirty="0"/>
          </a:p>
        </p:txBody>
      </p:sp>
      <p:grpSp>
        <p:nvGrpSpPr>
          <p:cNvPr id="3" name="Group 51"/>
          <p:cNvGrpSpPr>
            <a:grpSpLocks/>
          </p:cNvGrpSpPr>
          <p:nvPr/>
        </p:nvGrpSpPr>
        <p:grpSpPr bwMode="auto">
          <a:xfrm>
            <a:off x="609600" y="1798637"/>
            <a:ext cx="7185025" cy="3078163"/>
            <a:chOff x="-3" y="-3"/>
            <a:chExt cx="4526" cy="1939"/>
          </a:xfrm>
        </p:grpSpPr>
        <p:grpSp>
          <p:nvGrpSpPr>
            <p:cNvPr id="4" name="Group 49"/>
            <p:cNvGrpSpPr>
              <a:grpSpLocks/>
            </p:cNvGrpSpPr>
            <p:nvPr/>
          </p:nvGrpSpPr>
          <p:grpSpPr bwMode="auto">
            <a:xfrm>
              <a:off x="0" y="0"/>
              <a:ext cx="4520" cy="1933"/>
              <a:chOff x="0" y="0"/>
              <a:chExt cx="4520" cy="1933"/>
            </a:xfrm>
          </p:grpSpPr>
          <p:grpSp>
            <p:nvGrpSpPr>
              <p:cNvPr id="6" name="Group 20"/>
              <p:cNvGrpSpPr>
                <a:grpSpLocks/>
              </p:cNvGrpSpPr>
              <p:nvPr/>
            </p:nvGrpSpPr>
            <p:grpSpPr bwMode="auto">
              <a:xfrm>
                <a:off x="0" y="0"/>
                <a:ext cx="1507" cy="337"/>
                <a:chOff x="0" y="0"/>
                <a:chExt cx="1507" cy="337"/>
              </a:xfrm>
            </p:grpSpPr>
            <p:sp>
              <p:nvSpPr>
                <p:cNvPr id="49" name="Rectangle 4"/>
                <p:cNvSpPr>
                  <a:spLocks noChangeArrowheads="1"/>
                </p:cNvSpPr>
                <p:nvPr/>
              </p:nvSpPr>
              <p:spPr bwMode="auto">
                <a:xfrm>
                  <a:off x="43" y="0"/>
                  <a:ext cx="142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FR" sz="2000">
                      <a:solidFill>
                        <a:schemeClr val="folHlink"/>
                      </a:solidFill>
                      <a:effectLst>
                        <a:outerShdw blurRad="38100" dist="38100" dir="2700000" algn="tl">
                          <a:srgbClr val="000000"/>
                        </a:outerShdw>
                      </a:effectLst>
                      <a:latin typeface="Tahoma" pitchFamily="34" charset="0"/>
                      <a:cs typeface="Tahoma" pitchFamily="34" charset="0"/>
                    </a:rPr>
                    <a:t>Type</a:t>
                  </a:r>
                  <a:endParaRPr lang="fr-FR" sz="2000">
                    <a:solidFill>
                      <a:schemeClr val="folHlink"/>
                    </a:solidFill>
                    <a:effectLst>
                      <a:outerShdw blurRad="38100" dist="38100" dir="2700000" algn="tl">
                        <a:srgbClr val="000000"/>
                      </a:outerShdw>
                    </a:effectLst>
                    <a:latin typeface="Verdana" pitchFamily="34" charset="0"/>
                    <a:cs typeface="Times New Roman" charset="0"/>
                  </a:endParaRPr>
                </a:p>
                <a:p>
                  <a:endParaRPr lang="fr-FR" sz="2000">
                    <a:solidFill>
                      <a:schemeClr val="folHlink"/>
                    </a:solidFill>
                  </a:endParaRPr>
                </a:p>
              </p:txBody>
            </p:sp>
            <p:sp>
              <p:nvSpPr>
                <p:cNvPr id="50" name="Rectangle 19"/>
                <p:cNvSpPr>
                  <a:spLocks noChangeArrowheads="1"/>
                </p:cNvSpPr>
                <p:nvPr/>
              </p:nvSpPr>
              <p:spPr bwMode="auto">
                <a:xfrm>
                  <a:off x="0" y="0"/>
                  <a:ext cx="1507"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22"/>
              <p:cNvGrpSpPr>
                <a:grpSpLocks/>
              </p:cNvGrpSpPr>
              <p:nvPr/>
            </p:nvGrpSpPr>
            <p:grpSpPr bwMode="auto">
              <a:xfrm>
                <a:off x="1507" y="0"/>
                <a:ext cx="940" cy="337"/>
                <a:chOff x="1507" y="0"/>
                <a:chExt cx="940" cy="337"/>
              </a:xfrm>
            </p:grpSpPr>
            <p:sp>
              <p:nvSpPr>
                <p:cNvPr id="47" name="Rectangle 5"/>
                <p:cNvSpPr>
                  <a:spLocks noChangeArrowheads="1"/>
                </p:cNvSpPr>
                <p:nvPr/>
              </p:nvSpPr>
              <p:spPr bwMode="auto">
                <a:xfrm>
                  <a:off x="1550" y="0"/>
                  <a:ext cx="85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FR" sz="2000">
                      <a:solidFill>
                        <a:schemeClr val="folHlink"/>
                      </a:solidFill>
                      <a:effectLst>
                        <a:outerShdw blurRad="38100" dist="38100" dir="2700000" algn="tl">
                          <a:srgbClr val="000000"/>
                        </a:outerShdw>
                      </a:effectLst>
                      <a:latin typeface="Tahoma" pitchFamily="34" charset="0"/>
                      <a:cs typeface="Tahoma" pitchFamily="34" charset="0"/>
                    </a:rPr>
                    <a:t>Subtype</a:t>
                  </a:r>
                </a:p>
                <a:p>
                  <a:endParaRPr lang="fr-FR"/>
                </a:p>
              </p:txBody>
            </p:sp>
            <p:sp>
              <p:nvSpPr>
                <p:cNvPr id="48" name="Rectangle 21"/>
                <p:cNvSpPr>
                  <a:spLocks noChangeArrowheads="1"/>
                </p:cNvSpPr>
                <p:nvPr/>
              </p:nvSpPr>
              <p:spPr bwMode="auto">
                <a:xfrm>
                  <a:off x="1507" y="0"/>
                  <a:ext cx="940"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24"/>
              <p:cNvGrpSpPr>
                <a:grpSpLocks/>
              </p:cNvGrpSpPr>
              <p:nvPr/>
            </p:nvGrpSpPr>
            <p:grpSpPr bwMode="auto">
              <a:xfrm>
                <a:off x="2447" y="0"/>
                <a:ext cx="2073" cy="337"/>
                <a:chOff x="2447" y="0"/>
                <a:chExt cx="2073" cy="337"/>
              </a:xfrm>
            </p:grpSpPr>
            <p:sp>
              <p:nvSpPr>
                <p:cNvPr id="45" name="Rectangle 6"/>
                <p:cNvSpPr>
                  <a:spLocks noChangeArrowheads="1"/>
                </p:cNvSpPr>
                <p:nvPr/>
              </p:nvSpPr>
              <p:spPr bwMode="auto">
                <a:xfrm>
                  <a:off x="2490" y="0"/>
                  <a:ext cx="198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FR" sz="2000">
                      <a:solidFill>
                        <a:schemeClr val="folHlink"/>
                      </a:solidFill>
                      <a:effectLst>
                        <a:outerShdw blurRad="38100" dist="38100" dir="2700000" algn="tl">
                          <a:srgbClr val="000000"/>
                        </a:outerShdw>
                      </a:effectLst>
                      <a:latin typeface="Tahoma" pitchFamily="34" charset="0"/>
                      <a:cs typeface="Tahoma" pitchFamily="34" charset="0"/>
                    </a:rPr>
                    <a:t>Description</a:t>
                  </a:r>
                </a:p>
                <a:p>
                  <a:endParaRPr lang="fr-FR">
                    <a:effectLst>
                      <a:outerShdw blurRad="38100" dist="38100" dir="2700000" algn="tl">
                        <a:srgbClr val="000000"/>
                      </a:outerShdw>
                    </a:effectLst>
                  </a:endParaRPr>
                </a:p>
              </p:txBody>
            </p:sp>
            <p:sp>
              <p:nvSpPr>
                <p:cNvPr id="46" name="Rectangle 23"/>
                <p:cNvSpPr>
                  <a:spLocks noChangeArrowheads="1"/>
                </p:cNvSpPr>
                <p:nvPr/>
              </p:nvSpPr>
              <p:spPr bwMode="auto">
                <a:xfrm>
                  <a:off x="2447" y="0"/>
                  <a:ext cx="2073"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 name="Group 26"/>
              <p:cNvGrpSpPr>
                <a:grpSpLocks/>
              </p:cNvGrpSpPr>
              <p:nvPr/>
            </p:nvGrpSpPr>
            <p:grpSpPr bwMode="auto">
              <a:xfrm>
                <a:off x="0" y="337"/>
                <a:ext cx="1507" cy="423"/>
                <a:chOff x="0" y="337"/>
                <a:chExt cx="1507" cy="423"/>
              </a:xfrm>
            </p:grpSpPr>
            <p:sp>
              <p:nvSpPr>
                <p:cNvPr id="43" name="Rectangle 7"/>
                <p:cNvSpPr>
                  <a:spLocks noChangeArrowheads="1"/>
                </p:cNvSpPr>
                <p:nvPr/>
              </p:nvSpPr>
              <p:spPr bwMode="auto">
                <a:xfrm>
                  <a:off x="43" y="337"/>
                  <a:ext cx="142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Image</a:t>
                  </a:r>
                  <a:endParaRPr lang="en-US">
                    <a:effectLst>
                      <a:outerShdw blurRad="38100" dist="38100" dir="2700000" algn="tl">
                        <a:srgbClr val="000000"/>
                      </a:outerShdw>
                    </a:effectLst>
                    <a:latin typeface="Verdana" pitchFamily="34" charset="0"/>
                    <a:cs typeface="Times New Roman" charset="0"/>
                  </a:endParaRPr>
                </a:p>
                <a:p>
                  <a:endParaRPr lang="en-US">
                    <a:effectLst>
                      <a:outerShdw blurRad="38100" dist="38100" dir="2700000" algn="tl">
                        <a:srgbClr val="000000"/>
                      </a:outerShdw>
                    </a:effectLst>
                  </a:endParaRPr>
                </a:p>
              </p:txBody>
            </p:sp>
            <p:sp>
              <p:nvSpPr>
                <p:cNvPr id="44" name="Rectangle 25"/>
                <p:cNvSpPr>
                  <a:spLocks noChangeArrowheads="1"/>
                </p:cNvSpPr>
                <p:nvPr/>
              </p:nvSpPr>
              <p:spPr bwMode="auto">
                <a:xfrm>
                  <a:off x="0" y="337"/>
                  <a:ext cx="150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8"/>
              <p:cNvGrpSpPr>
                <a:grpSpLocks/>
              </p:cNvGrpSpPr>
              <p:nvPr/>
            </p:nvGrpSpPr>
            <p:grpSpPr bwMode="auto">
              <a:xfrm>
                <a:off x="1507" y="337"/>
                <a:ext cx="940" cy="423"/>
                <a:chOff x="1507" y="337"/>
                <a:chExt cx="940" cy="423"/>
              </a:xfrm>
            </p:grpSpPr>
            <p:sp>
              <p:nvSpPr>
                <p:cNvPr id="41" name="Rectangle 8"/>
                <p:cNvSpPr>
                  <a:spLocks noChangeArrowheads="1"/>
                </p:cNvSpPr>
                <p:nvPr/>
              </p:nvSpPr>
              <p:spPr bwMode="auto">
                <a:xfrm>
                  <a:off x="1550" y="337"/>
                  <a:ext cx="854"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Jpeg</a:t>
                  </a:r>
                  <a:endParaRPr lang="en-US" sz="1200">
                    <a:latin typeface="Verdana" pitchFamily="34" charset="0"/>
                    <a:cs typeface="Times New Roman" charset="0"/>
                  </a:endParaRPr>
                </a:p>
                <a:p>
                  <a:r>
                    <a:rPr lang="en-US" sz="1000">
                      <a:latin typeface="Tahoma" pitchFamily="34" charset="0"/>
                      <a:cs typeface="Tahoma" pitchFamily="34" charset="0"/>
                    </a:rPr>
                    <a:t>gif</a:t>
                  </a:r>
                  <a:endParaRPr lang="en-US" sz="1200">
                    <a:latin typeface="Verdana" pitchFamily="34" charset="0"/>
                    <a:cs typeface="Times New Roman" charset="0"/>
                  </a:endParaRPr>
                </a:p>
                <a:p>
                  <a:endParaRPr lang="en-US"/>
                </a:p>
              </p:txBody>
            </p:sp>
            <p:sp>
              <p:nvSpPr>
                <p:cNvPr id="42" name="Rectangle 27"/>
                <p:cNvSpPr>
                  <a:spLocks noChangeArrowheads="1"/>
                </p:cNvSpPr>
                <p:nvPr/>
              </p:nvSpPr>
              <p:spPr bwMode="auto">
                <a:xfrm>
                  <a:off x="1507" y="337"/>
                  <a:ext cx="940"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 name="Group 30"/>
              <p:cNvGrpSpPr>
                <a:grpSpLocks/>
              </p:cNvGrpSpPr>
              <p:nvPr/>
            </p:nvGrpSpPr>
            <p:grpSpPr bwMode="auto">
              <a:xfrm>
                <a:off x="2447" y="337"/>
                <a:ext cx="2073" cy="423"/>
                <a:chOff x="2447" y="337"/>
                <a:chExt cx="2073" cy="423"/>
              </a:xfrm>
            </p:grpSpPr>
            <p:sp>
              <p:nvSpPr>
                <p:cNvPr id="39" name="Rectangle 9"/>
                <p:cNvSpPr>
                  <a:spLocks noChangeArrowheads="1"/>
                </p:cNvSpPr>
                <p:nvPr/>
              </p:nvSpPr>
              <p:spPr bwMode="auto">
                <a:xfrm>
                  <a:off x="2490" y="337"/>
                  <a:ext cx="1987"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The image is in JPEG format.</a:t>
                  </a:r>
                  <a:endParaRPr lang="en-US" sz="1200">
                    <a:latin typeface="Verdana" pitchFamily="34" charset="0"/>
                    <a:cs typeface="Times New Roman" charset="0"/>
                  </a:endParaRPr>
                </a:p>
                <a:p>
                  <a:r>
                    <a:rPr lang="en-US" sz="1000">
                      <a:latin typeface="Tahoma" pitchFamily="34" charset="0"/>
                      <a:cs typeface="Tahoma" pitchFamily="34" charset="0"/>
                    </a:rPr>
                    <a:t>The image is in GIF format.</a:t>
                  </a:r>
                  <a:endParaRPr lang="en-US" sz="1200">
                    <a:latin typeface="Verdana" pitchFamily="34" charset="0"/>
                    <a:cs typeface="Times New Roman" charset="0"/>
                  </a:endParaRPr>
                </a:p>
                <a:p>
                  <a:endParaRPr lang="en-US"/>
                </a:p>
              </p:txBody>
            </p:sp>
            <p:sp>
              <p:nvSpPr>
                <p:cNvPr id="40" name="Rectangle 29"/>
                <p:cNvSpPr>
                  <a:spLocks noChangeArrowheads="1"/>
                </p:cNvSpPr>
                <p:nvPr/>
              </p:nvSpPr>
              <p:spPr bwMode="auto">
                <a:xfrm>
                  <a:off x="2447" y="337"/>
                  <a:ext cx="2073"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32"/>
              <p:cNvGrpSpPr>
                <a:grpSpLocks/>
              </p:cNvGrpSpPr>
              <p:nvPr/>
            </p:nvGrpSpPr>
            <p:grpSpPr bwMode="auto">
              <a:xfrm>
                <a:off x="0" y="760"/>
                <a:ext cx="1507" cy="327"/>
                <a:chOff x="0" y="760"/>
                <a:chExt cx="1507" cy="327"/>
              </a:xfrm>
            </p:grpSpPr>
            <p:sp>
              <p:nvSpPr>
                <p:cNvPr id="37" name="Rectangle 10"/>
                <p:cNvSpPr>
                  <a:spLocks noChangeArrowheads="1"/>
                </p:cNvSpPr>
                <p:nvPr/>
              </p:nvSpPr>
              <p:spPr bwMode="auto">
                <a:xfrm>
                  <a:off x="43" y="760"/>
                  <a:ext cx="14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Video</a:t>
                  </a:r>
                </a:p>
                <a:p>
                  <a:endParaRPr lang="en-US"/>
                </a:p>
              </p:txBody>
            </p:sp>
            <p:sp>
              <p:nvSpPr>
                <p:cNvPr id="38" name="Rectangle 31"/>
                <p:cNvSpPr>
                  <a:spLocks noChangeArrowheads="1"/>
                </p:cNvSpPr>
                <p:nvPr/>
              </p:nvSpPr>
              <p:spPr bwMode="auto">
                <a:xfrm>
                  <a:off x="0" y="760"/>
                  <a:ext cx="150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34"/>
              <p:cNvGrpSpPr>
                <a:grpSpLocks/>
              </p:cNvGrpSpPr>
              <p:nvPr/>
            </p:nvGrpSpPr>
            <p:grpSpPr bwMode="auto">
              <a:xfrm>
                <a:off x="1507" y="760"/>
                <a:ext cx="940" cy="327"/>
                <a:chOff x="1507" y="760"/>
                <a:chExt cx="940" cy="327"/>
              </a:xfrm>
            </p:grpSpPr>
            <p:sp>
              <p:nvSpPr>
                <p:cNvPr id="35" name="Rectangle 11"/>
                <p:cNvSpPr>
                  <a:spLocks noChangeArrowheads="1"/>
                </p:cNvSpPr>
                <p:nvPr/>
              </p:nvSpPr>
              <p:spPr bwMode="auto">
                <a:xfrm>
                  <a:off x="1550" y="760"/>
                  <a:ext cx="8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Mpeg</a:t>
                  </a:r>
                  <a:endParaRPr lang="en-US" sz="1200">
                    <a:latin typeface="Verdana" pitchFamily="34" charset="0"/>
                    <a:cs typeface="Times New Roman" charset="0"/>
                  </a:endParaRPr>
                </a:p>
                <a:p>
                  <a:endParaRPr lang="en-US"/>
                </a:p>
              </p:txBody>
            </p:sp>
            <p:sp>
              <p:nvSpPr>
                <p:cNvPr id="36" name="Rectangle 33"/>
                <p:cNvSpPr>
                  <a:spLocks noChangeArrowheads="1"/>
                </p:cNvSpPr>
                <p:nvPr/>
              </p:nvSpPr>
              <p:spPr bwMode="auto">
                <a:xfrm>
                  <a:off x="1507" y="760"/>
                  <a:ext cx="940"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 name="Group 36"/>
              <p:cNvGrpSpPr>
                <a:grpSpLocks/>
              </p:cNvGrpSpPr>
              <p:nvPr/>
            </p:nvGrpSpPr>
            <p:grpSpPr bwMode="auto">
              <a:xfrm>
                <a:off x="2447" y="760"/>
                <a:ext cx="2073" cy="327"/>
                <a:chOff x="2447" y="760"/>
                <a:chExt cx="2073" cy="327"/>
              </a:xfrm>
            </p:grpSpPr>
            <p:sp>
              <p:nvSpPr>
                <p:cNvPr id="33" name="Rectangle 12"/>
                <p:cNvSpPr>
                  <a:spLocks noChangeArrowheads="1"/>
                </p:cNvSpPr>
                <p:nvPr/>
              </p:nvSpPr>
              <p:spPr bwMode="auto">
                <a:xfrm>
                  <a:off x="2490" y="760"/>
                  <a:ext cx="19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MPEG format.</a:t>
                  </a:r>
                  <a:endParaRPr lang="en-US" sz="1200">
                    <a:latin typeface="Verdana" pitchFamily="34" charset="0"/>
                    <a:cs typeface="Times New Roman" charset="0"/>
                  </a:endParaRPr>
                </a:p>
                <a:p>
                  <a:endParaRPr lang="en-US"/>
                </a:p>
              </p:txBody>
            </p:sp>
            <p:sp>
              <p:nvSpPr>
                <p:cNvPr id="34" name="Rectangle 35"/>
                <p:cNvSpPr>
                  <a:spLocks noChangeArrowheads="1"/>
                </p:cNvSpPr>
                <p:nvPr/>
              </p:nvSpPr>
              <p:spPr bwMode="auto">
                <a:xfrm>
                  <a:off x="2447" y="760"/>
                  <a:ext cx="2073"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 name="Group 38"/>
              <p:cNvGrpSpPr>
                <a:grpSpLocks/>
              </p:cNvGrpSpPr>
              <p:nvPr/>
            </p:nvGrpSpPr>
            <p:grpSpPr bwMode="auto">
              <a:xfrm>
                <a:off x="0" y="1087"/>
                <a:ext cx="1507" cy="423"/>
                <a:chOff x="0" y="1087"/>
                <a:chExt cx="1507" cy="423"/>
              </a:xfrm>
            </p:grpSpPr>
            <p:sp>
              <p:nvSpPr>
                <p:cNvPr id="31" name="Rectangle 13"/>
                <p:cNvSpPr>
                  <a:spLocks noChangeArrowheads="1"/>
                </p:cNvSpPr>
                <p:nvPr/>
              </p:nvSpPr>
              <p:spPr bwMode="auto">
                <a:xfrm>
                  <a:off x="43" y="1087"/>
                  <a:ext cx="142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Audio</a:t>
                  </a:r>
                </a:p>
                <a:p>
                  <a:pPr eaLnBrk="1" hangingPunct="1"/>
                  <a:endParaRPr lang="en-US">
                    <a:effectLst>
                      <a:outerShdw blurRad="38100" dist="38100" dir="2700000" algn="tl">
                        <a:srgbClr val="000000"/>
                      </a:outerShdw>
                    </a:effectLst>
                    <a:latin typeface="Tahoma" pitchFamily="34" charset="0"/>
                    <a:cs typeface="Tahoma" pitchFamily="34" charset="0"/>
                  </a:endParaRPr>
                </a:p>
              </p:txBody>
            </p:sp>
            <p:sp>
              <p:nvSpPr>
                <p:cNvPr id="32" name="Rectangle 37"/>
                <p:cNvSpPr>
                  <a:spLocks noChangeArrowheads="1"/>
                </p:cNvSpPr>
                <p:nvPr/>
              </p:nvSpPr>
              <p:spPr bwMode="auto">
                <a:xfrm>
                  <a:off x="0" y="1087"/>
                  <a:ext cx="150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40"/>
              <p:cNvGrpSpPr>
                <a:grpSpLocks/>
              </p:cNvGrpSpPr>
              <p:nvPr/>
            </p:nvGrpSpPr>
            <p:grpSpPr bwMode="auto">
              <a:xfrm>
                <a:off x="1507" y="1087"/>
                <a:ext cx="940" cy="423"/>
                <a:chOff x="1507" y="1087"/>
                <a:chExt cx="940" cy="423"/>
              </a:xfrm>
            </p:grpSpPr>
            <p:sp>
              <p:nvSpPr>
                <p:cNvPr id="29" name="Rectangle 14"/>
                <p:cNvSpPr>
                  <a:spLocks noChangeArrowheads="1"/>
                </p:cNvSpPr>
                <p:nvPr/>
              </p:nvSpPr>
              <p:spPr bwMode="auto">
                <a:xfrm>
                  <a:off x="1550" y="1087"/>
                  <a:ext cx="854"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Basic</a:t>
                  </a:r>
                  <a:endParaRPr lang="en-US" sz="1200">
                    <a:latin typeface="Verdana" pitchFamily="34" charset="0"/>
                    <a:cs typeface="Times New Roman" charset="0"/>
                  </a:endParaRPr>
                </a:p>
                <a:p>
                  <a:endParaRPr lang="en-US"/>
                </a:p>
              </p:txBody>
            </p:sp>
            <p:sp>
              <p:nvSpPr>
                <p:cNvPr id="30" name="Rectangle 39"/>
                <p:cNvSpPr>
                  <a:spLocks noChangeArrowheads="1"/>
                </p:cNvSpPr>
                <p:nvPr/>
              </p:nvSpPr>
              <p:spPr bwMode="auto">
                <a:xfrm>
                  <a:off x="1507" y="1087"/>
                  <a:ext cx="940"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42"/>
              <p:cNvGrpSpPr>
                <a:grpSpLocks/>
              </p:cNvGrpSpPr>
              <p:nvPr/>
            </p:nvGrpSpPr>
            <p:grpSpPr bwMode="auto">
              <a:xfrm>
                <a:off x="2447" y="1087"/>
                <a:ext cx="2073" cy="423"/>
                <a:chOff x="2447" y="1087"/>
                <a:chExt cx="2073" cy="423"/>
              </a:xfrm>
            </p:grpSpPr>
            <p:sp>
              <p:nvSpPr>
                <p:cNvPr id="27" name="Rectangle 15"/>
                <p:cNvSpPr>
                  <a:spLocks noChangeArrowheads="1"/>
                </p:cNvSpPr>
                <p:nvPr/>
              </p:nvSpPr>
              <p:spPr bwMode="auto">
                <a:xfrm>
                  <a:off x="2490" y="1087"/>
                  <a:ext cx="1987"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Single-channel 8-bit ISDN mu-law encoding at a sample rate of 8kHz</a:t>
                  </a:r>
                  <a:endParaRPr lang="en-US" sz="1200">
                    <a:latin typeface="Verdana" pitchFamily="34" charset="0"/>
                    <a:cs typeface="Times New Roman" charset="0"/>
                  </a:endParaRPr>
                </a:p>
                <a:p>
                  <a:endParaRPr lang="en-US"/>
                </a:p>
              </p:txBody>
            </p:sp>
            <p:sp>
              <p:nvSpPr>
                <p:cNvPr id="28" name="Rectangle 41"/>
                <p:cNvSpPr>
                  <a:spLocks noChangeArrowheads="1"/>
                </p:cNvSpPr>
                <p:nvPr/>
              </p:nvSpPr>
              <p:spPr bwMode="auto">
                <a:xfrm>
                  <a:off x="2447" y="1087"/>
                  <a:ext cx="2073"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 name="Group 44"/>
              <p:cNvGrpSpPr>
                <a:grpSpLocks/>
              </p:cNvGrpSpPr>
              <p:nvPr/>
            </p:nvGrpSpPr>
            <p:grpSpPr bwMode="auto">
              <a:xfrm>
                <a:off x="0" y="1510"/>
                <a:ext cx="1507" cy="423"/>
                <a:chOff x="0" y="1510"/>
                <a:chExt cx="1507" cy="423"/>
              </a:xfrm>
            </p:grpSpPr>
            <p:sp>
              <p:nvSpPr>
                <p:cNvPr id="25" name="Rectangle 16"/>
                <p:cNvSpPr>
                  <a:spLocks noChangeArrowheads="1"/>
                </p:cNvSpPr>
                <p:nvPr/>
              </p:nvSpPr>
              <p:spPr bwMode="auto">
                <a:xfrm>
                  <a:off x="43" y="1510"/>
                  <a:ext cx="142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effectLst>
                        <a:outerShdw blurRad="38100" dist="38100" dir="2700000" algn="tl">
                          <a:srgbClr val="000000"/>
                        </a:outerShdw>
                      </a:effectLst>
                      <a:latin typeface="Tahoma" pitchFamily="34" charset="0"/>
                      <a:cs typeface="Tahoma" pitchFamily="34" charset="0"/>
                    </a:rPr>
                    <a:t>Application</a:t>
                  </a:r>
                </a:p>
                <a:p>
                  <a:endParaRPr lang="en-US"/>
                </a:p>
              </p:txBody>
            </p:sp>
            <p:sp>
              <p:nvSpPr>
                <p:cNvPr id="26" name="Rectangle 43"/>
                <p:cNvSpPr>
                  <a:spLocks noChangeArrowheads="1"/>
                </p:cNvSpPr>
                <p:nvPr/>
              </p:nvSpPr>
              <p:spPr bwMode="auto">
                <a:xfrm>
                  <a:off x="0" y="1510"/>
                  <a:ext cx="150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 name="Group 46"/>
              <p:cNvGrpSpPr>
                <a:grpSpLocks/>
              </p:cNvGrpSpPr>
              <p:nvPr/>
            </p:nvGrpSpPr>
            <p:grpSpPr bwMode="auto">
              <a:xfrm>
                <a:off x="1507" y="1510"/>
                <a:ext cx="940" cy="423"/>
                <a:chOff x="1507" y="1510"/>
                <a:chExt cx="940" cy="423"/>
              </a:xfrm>
            </p:grpSpPr>
            <p:sp>
              <p:nvSpPr>
                <p:cNvPr id="23" name="Rectangle 17"/>
                <p:cNvSpPr>
                  <a:spLocks noChangeArrowheads="1"/>
                </p:cNvSpPr>
                <p:nvPr/>
              </p:nvSpPr>
              <p:spPr bwMode="auto">
                <a:xfrm>
                  <a:off x="1550" y="1510"/>
                  <a:ext cx="854"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Postscript</a:t>
                  </a:r>
                  <a:endParaRPr lang="en-US" sz="1200">
                    <a:latin typeface="Verdana" pitchFamily="34" charset="0"/>
                    <a:cs typeface="Times New Roman" charset="0"/>
                  </a:endParaRPr>
                </a:p>
                <a:p>
                  <a:r>
                    <a:rPr lang="en-US" sz="1000">
                      <a:latin typeface="Tahoma" pitchFamily="34" charset="0"/>
                      <a:cs typeface="Tahoma" pitchFamily="34" charset="0"/>
                    </a:rPr>
                    <a:t>Octet-stream</a:t>
                  </a:r>
                  <a:endParaRPr lang="en-US" sz="1200">
                    <a:latin typeface="Verdana" pitchFamily="34" charset="0"/>
                    <a:cs typeface="Times New Roman" charset="0"/>
                  </a:endParaRPr>
                </a:p>
                <a:p>
                  <a:endParaRPr lang="en-US"/>
                </a:p>
              </p:txBody>
            </p:sp>
            <p:sp>
              <p:nvSpPr>
                <p:cNvPr id="24" name="Rectangle 45"/>
                <p:cNvSpPr>
                  <a:spLocks noChangeArrowheads="1"/>
                </p:cNvSpPr>
                <p:nvPr/>
              </p:nvSpPr>
              <p:spPr bwMode="auto">
                <a:xfrm>
                  <a:off x="1507" y="1510"/>
                  <a:ext cx="940"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48"/>
              <p:cNvGrpSpPr>
                <a:grpSpLocks/>
              </p:cNvGrpSpPr>
              <p:nvPr/>
            </p:nvGrpSpPr>
            <p:grpSpPr bwMode="auto">
              <a:xfrm>
                <a:off x="2447" y="1510"/>
                <a:ext cx="2073" cy="423"/>
                <a:chOff x="2447" y="1510"/>
                <a:chExt cx="2073" cy="423"/>
              </a:xfrm>
            </p:grpSpPr>
            <p:sp>
              <p:nvSpPr>
                <p:cNvPr id="21" name="Rectangle 18"/>
                <p:cNvSpPr>
                  <a:spLocks noChangeArrowheads="1"/>
                </p:cNvSpPr>
                <p:nvPr/>
              </p:nvSpPr>
              <p:spPr bwMode="auto">
                <a:xfrm>
                  <a:off x="2490" y="1510"/>
                  <a:ext cx="1987"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000">
                      <a:latin typeface="Tahoma" pitchFamily="34" charset="0"/>
                      <a:cs typeface="Tahoma" pitchFamily="34" charset="0"/>
                    </a:rPr>
                    <a:t>Adobe Postscirpt.</a:t>
                  </a:r>
                  <a:endParaRPr lang="en-US" sz="1200">
                    <a:latin typeface="Verdana" pitchFamily="34" charset="0"/>
                    <a:cs typeface="Times New Roman" charset="0"/>
                  </a:endParaRPr>
                </a:p>
                <a:p>
                  <a:r>
                    <a:rPr lang="en-US" sz="1000">
                      <a:latin typeface="Tahoma" pitchFamily="34" charset="0"/>
                      <a:cs typeface="Tahoma" pitchFamily="34" charset="0"/>
                    </a:rPr>
                    <a:t>General binary data consisting of 8-bit bytes.</a:t>
                  </a:r>
                  <a:endParaRPr lang="en-US" sz="1200">
                    <a:latin typeface="Verdana" pitchFamily="34" charset="0"/>
                    <a:cs typeface="Times New Roman" charset="0"/>
                  </a:endParaRPr>
                </a:p>
                <a:p>
                  <a:endParaRPr lang="en-US"/>
                </a:p>
              </p:txBody>
            </p:sp>
            <p:sp>
              <p:nvSpPr>
                <p:cNvPr id="22" name="Rectangle 47"/>
                <p:cNvSpPr>
                  <a:spLocks noChangeArrowheads="1"/>
                </p:cNvSpPr>
                <p:nvPr/>
              </p:nvSpPr>
              <p:spPr bwMode="auto">
                <a:xfrm>
                  <a:off x="2447" y="1510"/>
                  <a:ext cx="2073"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 name="Rectangle 50"/>
            <p:cNvSpPr>
              <a:spLocks noChangeArrowheads="1"/>
            </p:cNvSpPr>
            <p:nvPr/>
          </p:nvSpPr>
          <p:spPr bwMode="auto">
            <a:xfrm>
              <a:off x="-3" y="-3"/>
              <a:ext cx="4526" cy="193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9823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84175"/>
            <a:ext cx="8229600" cy="1139825"/>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t>MIME Header(contd.)</a:t>
            </a:r>
            <a:endParaRPr lang="en-US" b="0" dirty="0"/>
          </a:p>
        </p:txBody>
      </p:sp>
      <p:sp>
        <p:nvSpPr>
          <p:cNvPr id="3" name="Rectangle 3"/>
          <p:cNvSpPr txBox="1">
            <a:spLocks noChangeArrowheads="1"/>
          </p:cNvSpPr>
          <p:nvPr/>
        </p:nvSpPr>
        <p:spPr>
          <a:xfrm>
            <a:off x="304800" y="1412875"/>
            <a:ext cx="8229600" cy="4530725"/>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dirty="0" smtClean="0">
                <a:latin typeface="Tahoma" pitchFamily="34" charset="0"/>
                <a:cs typeface="Tahoma" pitchFamily="34" charset="0"/>
              </a:rPr>
              <a:t>The other major component of MIME is a definition of transfer encodings for message contents:</a:t>
            </a:r>
            <a:endParaRPr lang="en-US" sz="2400" dirty="0"/>
          </a:p>
        </p:txBody>
      </p:sp>
      <p:grpSp>
        <p:nvGrpSpPr>
          <p:cNvPr id="4" name="Group 19"/>
          <p:cNvGrpSpPr>
            <a:grpSpLocks/>
          </p:cNvGrpSpPr>
          <p:nvPr/>
        </p:nvGrpSpPr>
        <p:grpSpPr bwMode="auto">
          <a:xfrm>
            <a:off x="538163" y="2441575"/>
            <a:ext cx="2376487" cy="454025"/>
            <a:chOff x="0" y="0"/>
            <a:chExt cx="1497" cy="337"/>
          </a:xfrm>
        </p:grpSpPr>
        <p:sp>
          <p:nvSpPr>
            <p:cNvPr id="5" name="Rectangle 4"/>
            <p:cNvSpPr>
              <a:spLocks noChangeArrowheads="1"/>
            </p:cNvSpPr>
            <p:nvPr/>
          </p:nvSpPr>
          <p:spPr bwMode="auto">
            <a:xfrm>
              <a:off x="43" y="0"/>
              <a:ext cx="141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2000">
                  <a:solidFill>
                    <a:schemeClr val="folHlink"/>
                  </a:solidFill>
                  <a:effectLst>
                    <a:outerShdw blurRad="38100" dist="38100" dir="2700000" algn="tl">
                      <a:srgbClr val="000000"/>
                    </a:outerShdw>
                  </a:effectLst>
                  <a:latin typeface="Tahoma" pitchFamily="34" charset="0"/>
                  <a:cs typeface="Tahoma" pitchFamily="34" charset="0"/>
                </a:rPr>
                <a:t>Encoding</a:t>
              </a:r>
            </a:p>
            <a:p>
              <a:endParaRPr lang="en-US"/>
            </a:p>
          </p:txBody>
        </p:sp>
        <p:sp>
          <p:nvSpPr>
            <p:cNvPr id="6" name="Rectangle 18"/>
            <p:cNvSpPr>
              <a:spLocks noChangeArrowheads="1"/>
            </p:cNvSpPr>
            <p:nvPr/>
          </p:nvSpPr>
          <p:spPr bwMode="auto">
            <a:xfrm>
              <a:off x="0" y="0"/>
              <a:ext cx="1497"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21"/>
          <p:cNvGrpSpPr>
            <a:grpSpLocks/>
          </p:cNvGrpSpPr>
          <p:nvPr/>
        </p:nvGrpSpPr>
        <p:grpSpPr bwMode="auto">
          <a:xfrm>
            <a:off x="2914650" y="2441575"/>
            <a:ext cx="6000750" cy="454025"/>
            <a:chOff x="1497" y="0"/>
            <a:chExt cx="2937" cy="337"/>
          </a:xfrm>
        </p:grpSpPr>
        <p:sp>
          <p:nvSpPr>
            <p:cNvPr id="8" name="Rectangle 5"/>
            <p:cNvSpPr>
              <a:spLocks noChangeArrowheads="1"/>
            </p:cNvSpPr>
            <p:nvPr/>
          </p:nvSpPr>
          <p:spPr bwMode="auto">
            <a:xfrm>
              <a:off x="1540" y="0"/>
              <a:ext cx="285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2000">
                  <a:solidFill>
                    <a:schemeClr val="folHlink"/>
                  </a:solidFill>
                  <a:effectLst>
                    <a:outerShdw blurRad="38100" dist="38100" dir="2700000" algn="tl">
                      <a:srgbClr val="000000"/>
                    </a:outerShdw>
                  </a:effectLst>
                  <a:latin typeface="Tahoma" pitchFamily="34" charset="0"/>
                  <a:cs typeface="Tahoma" pitchFamily="34" charset="0"/>
                </a:rPr>
                <a:t>Description</a:t>
              </a:r>
              <a:endParaRPr lang="en-US" sz="2000">
                <a:solidFill>
                  <a:schemeClr val="folHlink"/>
                </a:solidFill>
                <a:effectLst>
                  <a:outerShdw blurRad="38100" dist="38100" dir="2700000" algn="tl">
                    <a:srgbClr val="000000"/>
                  </a:outerShdw>
                </a:effectLst>
                <a:latin typeface="Verdana" pitchFamily="34" charset="0"/>
                <a:cs typeface="Times New Roman" charset="0"/>
              </a:endParaRPr>
            </a:p>
            <a:p>
              <a:endParaRPr lang="en-US" sz="2000">
                <a:solidFill>
                  <a:schemeClr val="folHlink"/>
                </a:solidFill>
                <a:effectLst>
                  <a:outerShdw blurRad="38100" dist="38100" dir="2700000" algn="tl">
                    <a:srgbClr val="000000"/>
                  </a:outerShdw>
                </a:effectLst>
              </a:endParaRPr>
            </a:p>
          </p:txBody>
        </p:sp>
        <p:sp>
          <p:nvSpPr>
            <p:cNvPr id="9" name="Rectangle 20"/>
            <p:cNvSpPr>
              <a:spLocks noChangeArrowheads="1"/>
            </p:cNvSpPr>
            <p:nvPr/>
          </p:nvSpPr>
          <p:spPr bwMode="auto">
            <a:xfrm>
              <a:off x="1497" y="0"/>
              <a:ext cx="2937" cy="33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3"/>
          <p:cNvGrpSpPr>
            <a:grpSpLocks/>
          </p:cNvGrpSpPr>
          <p:nvPr/>
        </p:nvGrpSpPr>
        <p:grpSpPr bwMode="auto">
          <a:xfrm>
            <a:off x="533400" y="2895600"/>
            <a:ext cx="2362200" cy="595313"/>
            <a:chOff x="0" y="337"/>
            <a:chExt cx="1497" cy="327"/>
          </a:xfrm>
        </p:grpSpPr>
        <p:sp>
          <p:nvSpPr>
            <p:cNvPr id="11" name="Rectangle 6"/>
            <p:cNvSpPr>
              <a:spLocks noChangeArrowheads="1"/>
            </p:cNvSpPr>
            <p:nvPr/>
          </p:nvSpPr>
          <p:spPr bwMode="auto">
            <a:xfrm>
              <a:off x="43" y="337"/>
              <a:ext cx="14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7bit</a:t>
              </a:r>
              <a:endParaRPr lang="en-US">
                <a:latin typeface="Verdana" pitchFamily="34" charset="0"/>
                <a:cs typeface="Times New Roman" charset="0"/>
              </a:endParaRPr>
            </a:p>
            <a:p>
              <a:endParaRPr lang="en-US"/>
            </a:p>
          </p:txBody>
        </p:sp>
        <p:sp>
          <p:nvSpPr>
            <p:cNvPr id="12" name="Rectangle 22"/>
            <p:cNvSpPr>
              <a:spLocks noChangeArrowheads="1"/>
            </p:cNvSpPr>
            <p:nvPr/>
          </p:nvSpPr>
          <p:spPr bwMode="auto">
            <a:xfrm>
              <a:off x="0" y="337"/>
              <a:ext cx="149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25"/>
          <p:cNvGrpSpPr>
            <a:grpSpLocks/>
          </p:cNvGrpSpPr>
          <p:nvPr/>
        </p:nvGrpSpPr>
        <p:grpSpPr bwMode="auto">
          <a:xfrm>
            <a:off x="2895600" y="2895600"/>
            <a:ext cx="6019800" cy="600075"/>
            <a:chOff x="1497" y="337"/>
            <a:chExt cx="2937" cy="327"/>
          </a:xfrm>
        </p:grpSpPr>
        <p:sp>
          <p:nvSpPr>
            <p:cNvPr id="14" name="Rectangle 7"/>
            <p:cNvSpPr>
              <a:spLocks noChangeArrowheads="1"/>
            </p:cNvSpPr>
            <p:nvPr/>
          </p:nvSpPr>
          <p:spPr bwMode="auto">
            <a:xfrm>
              <a:off x="1540" y="337"/>
              <a:ext cx="28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The data are all represented by short lines of ASCII chars.</a:t>
              </a:r>
              <a:endParaRPr lang="en-US">
                <a:latin typeface="Verdana" pitchFamily="34" charset="0"/>
                <a:cs typeface="Times New Roman" charset="0"/>
              </a:endParaRPr>
            </a:p>
            <a:p>
              <a:endParaRPr lang="en-US"/>
            </a:p>
          </p:txBody>
        </p:sp>
        <p:sp>
          <p:nvSpPr>
            <p:cNvPr id="15" name="Rectangle 24"/>
            <p:cNvSpPr>
              <a:spLocks noChangeArrowheads="1"/>
            </p:cNvSpPr>
            <p:nvPr/>
          </p:nvSpPr>
          <p:spPr bwMode="auto">
            <a:xfrm>
              <a:off x="1497" y="337"/>
              <a:ext cx="293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27"/>
          <p:cNvGrpSpPr>
            <a:grpSpLocks/>
          </p:cNvGrpSpPr>
          <p:nvPr/>
        </p:nvGrpSpPr>
        <p:grpSpPr bwMode="auto">
          <a:xfrm>
            <a:off x="538163" y="3495675"/>
            <a:ext cx="2376487" cy="542925"/>
            <a:chOff x="0" y="664"/>
            <a:chExt cx="1497" cy="327"/>
          </a:xfrm>
        </p:grpSpPr>
        <p:sp>
          <p:nvSpPr>
            <p:cNvPr id="17" name="Rectangle 8"/>
            <p:cNvSpPr>
              <a:spLocks noChangeArrowheads="1"/>
            </p:cNvSpPr>
            <p:nvPr/>
          </p:nvSpPr>
          <p:spPr bwMode="auto">
            <a:xfrm>
              <a:off x="43" y="664"/>
              <a:ext cx="14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8bit</a:t>
              </a:r>
              <a:endParaRPr lang="en-US">
                <a:latin typeface="Verdana" pitchFamily="34" charset="0"/>
                <a:cs typeface="Times New Roman" charset="0"/>
              </a:endParaRPr>
            </a:p>
            <a:p>
              <a:endParaRPr lang="en-US"/>
            </a:p>
          </p:txBody>
        </p:sp>
        <p:sp>
          <p:nvSpPr>
            <p:cNvPr id="18" name="Rectangle 26"/>
            <p:cNvSpPr>
              <a:spLocks noChangeArrowheads="1"/>
            </p:cNvSpPr>
            <p:nvPr/>
          </p:nvSpPr>
          <p:spPr bwMode="auto">
            <a:xfrm>
              <a:off x="0" y="664"/>
              <a:ext cx="149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 name="Group 29"/>
          <p:cNvGrpSpPr>
            <a:grpSpLocks/>
          </p:cNvGrpSpPr>
          <p:nvPr/>
        </p:nvGrpSpPr>
        <p:grpSpPr bwMode="auto">
          <a:xfrm>
            <a:off x="2914650" y="3495675"/>
            <a:ext cx="6000750" cy="542925"/>
            <a:chOff x="1497" y="664"/>
            <a:chExt cx="2937" cy="327"/>
          </a:xfrm>
        </p:grpSpPr>
        <p:sp>
          <p:nvSpPr>
            <p:cNvPr id="20" name="Rectangle 9"/>
            <p:cNvSpPr>
              <a:spLocks noChangeArrowheads="1"/>
            </p:cNvSpPr>
            <p:nvPr/>
          </p:nvSpPr>
          <p:spPr bwMode="auto">
            <a:xfrm>
              <a:off x="1540" y="664"/>
              <a:ext cx="28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The lines are short, but there may be non-ASCII chars.</a:t>
              </a:r>
              <a:endParaRPr lang="en-US">
                <a:latin typeface="Verdana" pitchFamily="34" charset="0"/>
                <a:cs typeface="Times New Roman" charset="0"/>
              </a:endParaRPr>
            </a:p>
            <a:p>
              <a:endParaRPr lang="en-US"/>
            </a:p>
          </p:txBody>
        </p:sp>
        <p:sp>
          <p:nvSpPr>
            <p:cNvPr id="21" name="Rectangle 28"/>
            <p:cNvSpPr>
              <a:spLocks noChangeArrowheads="1"/>
            </p:cNvSpPr>
            <p:nvPr/>
          </p:nvSpPr>
          <p:spPr bwMode="auto">
            <a:xfrm>
              <a:off x="1497" y="664"/>
              <a:ext cx="293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 name="Group 31"/>
          <p:cNvGrpSpPr>
            <a:grpSpLocks/>
          </p:cNvGrpSpPr>
          <p:nvPr/>
        </p:nvGrpSpPr>
        <p:grpSpPr bwMode="auto">
          <a:xfrm>
            <a:off x="538163" y="4038600"/>
            <a:ext cx="2376487" cy="762000"/>
            <a:chOff x="0" y="991"/>
            <a:chExt cx="1497" cy="423"/>
          </a:xfrm>
        </p:grpSpPr>
        <p:sp>
          <p:nvSpPr>
            <p:cNvPr id="23" name="Rectangle 10"/>
            <p:cNvSpPr>
              <a:spLocks noChangeArrowheads="1"/>
            </p:cNvSpPr>
            <p:nvPr/>
          </p:nvSpPr>
          <p:spPr bwMode="auto">
            <a:xfrm>
              <a:off x="43" y="991"/>
              <a:ext cx="141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Binary</a:t>
              </a:r>
              <a:endParaRPr lang="en-US">
                <a:latin typeface="Verdana" pitchFamily="34" charset="0"/>
                <a:cs typeface="Times New Roman" charset="0"/>
              </a:endParaRPr>
            </a:p>
            <a:p>
              <a:endParaRPr lang="en-US"/>
            </a:p>
          </p:txBody>
        </p:sp>
        <p:sp>
          <p:nvSpPr>
            <p:cNvPr id="24" name="Rectangle 30"/>
            <p:cNvSpPr>
              <a:spLocks noChangeArrowheads="1"/>
            </p:cNvSpPr>
            <p:nvPr/>
          </p:nvSpPr>
          <p:spPr bwMode="auto">
            <a:xfrm>
              <a:off x="0" y="991"/>
              <a:ext cx="149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5" name="Group 33"/>
          <p:cNvGrpSpPr>
            <a:grpSpLocks/>
          </p:cNvGrpSpPr>
          <p:nvPr/>
        </p:nvGrpSpPr>
        <p:grpSpPr bwMode="auto">
          <a:xfrm>
            <a:off x="2914650" y="4038600"/>
            <a:ext cx="6000750" cy="762000"/>
            <a:chOff x="1497" y="991"/>
            <a:chExt cx="2937" cy="423"/>
          </a:xfrm>
        </p:grpSpPr>
        <p:sp>
          <p:nvSpPr>
            <p:cNvPr id="26" name="Rectangle 11"/>
            <p:cNvSpPr>
              <a:spLocks noChangeArrowheads="1"/>
            </p:cNvSpPr>
            <p:nvPr/>
          </p:nvSpPr>
          <p:spPr bwMode="auto">
            <a:xfrm>
              <a:off x="1540" y="991"/>
              <a:ext cx="285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Not only may non-ASCII chars be presented but lines are not necessarily short enough for SMTP transport.</a:t>
              </a:r>
              <a:endParaRPr lang="en-US">
                <a:latin typeface="Verdana" pitchFamily="34" charset="0"/>
                <a:cs typeface="Times New Roman" charset="0"/>
              </a:endParaRPr>
            </a:p>
            <a:p>
              <a:endParaRPr lang="en-US"/>
            </a:p>
          </p:txBody>
        </p:sp>
        <p:sp>
          <p:nvSpPr>
            <p:cNvPr id="27" name="Rectangle 32"/>
            <p:cNvSpPr>
              <a:spLocks noChangeArrowheads="1"/>
            </p:cNvSpPr>
            <p:nvPr/>
          </p:nvSpPr>
          <p:spPr bwMode="auto">
            <a:xfrm>
              <a:off x="1497" y="991"/>
              <a:ext cx="293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35"/>
          <p:cNvGrpSpPr>
            <a:grpSpLocks/>
          </p:cNvGrpSpPr>
          <p:nvPr/>
        </p:nvGrpSpPr>
        <p:grpSpPr bwMode="auto">
          <a:xfrm>
            <a:off x="538163" y="4800600"/>
            <a:ext cx="2376487" cy="838200"/>
            <a:chOff x="0" y="1414"/>
            <a:chExt cx="1497" cy="519"/>
          </a:xfrm>
        </p:grpSpPr>
        <p:sp>
          <p:nvSpPr>
            <p:cNvPr id="29" name="Rectangle 12"/>
            <p:cNvSpPr>
              <a:spLocks noChangeArrowheads="1"/>
            </p:cNvSpPr>
            <p:nvPr/>
          </p:nvSpPr>
          <p:spPr bwMode="auto">
            <a:xfrm>
              <a:off x="43" y="1414"/>
              <a:ext cx="141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Quoted-printable</a:t>
              </a:r>
              <a:endParaRPr lang="en-US">
                <a:latin typeface="Verdana" pitchFamily="34" charset="0"/>
                <a:cs typeface="Times New Roman" charset="0"/>
              </a:endParaRPr>
            </a:p>
            <a:p>
              <a:endParaRPr lang="en-US"/>
            </a:p>
          </p:txBody>
        </p:sp>
        <p:sp>
          <p:nvSpPr>
            <p:cNvPr id="30" name="Rectangle 34"/>
            <p:cNvSpPr>
              <a:spLocks noChangeArrowheads="1"/>
            </p:cNvSpPr>
            <p:nvPr/>
          </p:nvSpPr>
          <p:spPr bwMode="auto">
            <a:xfrm>
              <a:off x="0" y="1414"/>
              <a:ext cx="1497" cy="51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 name="Group 37"/>
          <p:cNvGrpSpPr>
            <a:grpSpLocks/>
          </p:cNvGrpSpPr>
          <p:nvPr/>
        </p:nvGrpSpPr>
        <p:grpSpPr bwMode="auto">
          <a:xfrm>
            <a:off x="2914650" y="4800600"/>
            <a:ext cx="6000750" cy="838200"/>
            <a:chOff x="1497" y="1414"/>
            <a:chExt cx="2937" cy="519"/>
          </a:xfrm>
        </p:grpSpPr>
        <p:sp>
          <p:nvSpPr>
            <p:cNvPr id="32" name="Rectangle 13"/>
            <p:cNvSpPr>
              <a:spLocks noChangeArrowheads="1"/>
            </p:cNvSpPr>
            <p:nvPr/>
          </p:nvSpPr>
          <p:spPr bwMode="auto">
            <a:xfrm>
              <a:off x="1540" y="1414"/>
              <a:ext cx="285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Encodes the data in such a way that if the data being encoded are mostly ASCII text, the encoded form of the data remains largely recognizable by humans.</a:t>
              </a:r>
              <a:endParaRPr lang="en-US">
                <a:latin typeface="Verdana" pitchFamily="34" charset="0"/>
                <a:cs typeface="Times New Roman" charset="0"/>
              </a:endParaRPr>
            </a:p>
            <a:p>
              <a:endParaRPr lang="en-US"/>
            </a:p>
          </p:txBody>
        </p:sp>
        <p:sp>
          <p:nvSpPr>
            <p:cNvPr id="33" name="Rectangle 36"/>
            <p:cNvSpPr>
              <a:spLocks noChangeArrowheads="1"/>
            </p:cNvSpPr>
            <p:nvPr/>
          </p:nvSpPr>
          <p:spPr bwMode="auto">
            <a:xfrm>
              <a:off x="1497" y="1414"/>
              <a:ext cx="2937" cy="51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39"/>
          <p:cNvGrpSpPr>
            <a:grpSpLocks/>
          </p:cNvGrpSpPr>
          <p:nvPr/>
        </p:nvGrpSpPr>
        <p:grpSpPr bwMode="auto">
          <a:xfrm>
            <a:off x="538163" y="5638800"/>
            <a:ext cx="2376487" cy="609600"/>
            <a:chOff x="0" y="1933"/>
            <a:chExt cx="1497" cy="423"/>
          </a:xfrm>
        </p:grpSpPr>
        <p:sp>
          <p:nvSpPr>
            <p:cNvPr id="35" name="Rectangle 14"/>
            <p:cNvSpPr>
              <a:spLocks noChangeArrowheads="1"/>
            </p:cNvSpPr>
            <p:nvPr/>
          </p:nvSpPr>
          <p:spPr bwMode="auto">
            <a:xfrm>
              <a:off x="43" y="1933"/>
              <a:ext cx="141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Base64</a:t>
              </a:r>
              <a:endParaRPr lang="en-US">
                <a:latin typeface="Verdana" pitchFamily="34" charset="0"/>
                <a:cs typeface="Times New Roman" charset="0"/>
              </a:endParaRPr>
            </a:p>
            <a:p>
              <a:endParaRPr lang="en-US"/>
            </a:p>
          </p:txBody>
        </p:sp>
        <p:sp>
          <p:nvSpPr>
            <p:cNvPr id="36" name="Rectangle 38"/>
            <p:cNvSpPr>
              <a:spLocks noChangeArrowheads="1"/>
            </p:cNvSpPr>
            <p:nvPr/>
          </p:nvSpPr>
          <p:spPr bwMode="auto">
            <a:xfrm>
              <a:off x="0" y="1933"/>
              <a:ext cx="149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 name="Group 41"/>
          <p:cNvGrpSpPr>
            <a:grpSpLocks/>
          </p:cNvGrpSpPr>
          <p:nvPr/>
        </p:nvGrpSpPr>
        <p:grpSpPr bwMode="auto">
          <a:xfrm>
            <a:off x="2914650" y="5638800"/>
            <a:ext cx="6000750" cy="609600"/>
            <a:chOff x="1497" y="1933"/>
            <a:chExt cx="2937" cy="423"/>
          </a:xfrm>
        </p:grpSpPr>
        <p:sp>
          <p:nvSpPr>
            <p:cNvPr id="38" name="Rectangle 15"/>
            <p:cNvSpPr>
              <a:spLocks noChangeArrowheads="1"/>
            </p:cNvSpPr>
            <p:nvPr/>
          </p:nvSpPr>
          <p:spPr bwMode="auto">
            <a:xfrm>
              <a:off x="1540" y="1933"/>
              <a:ext cx="285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Encodes data by mapping 6-bit blocks to 8-bit printable ASCII characters blocks.</a:t>
              </a:r>
              <a:endParaRPr lang="en-US">
                <a:latin typeface="Verdana" pitchFamily="34" charset="0"/>
                <a:cs typeface="Times New Roman" charset="0"/>
              </a:endParaRPr>
            </a:p>
            <a:p>
              <a:endParaRPr lang="en-US"/>
            </a:p>
          </p:txBody>
        </p:sp>
        <p:sp>
          <p:nvSpPr>
            <p:cNvPr id="39" name="Rectangle 40"/>
            <p:cNvSpPr>
              <a:spLocks noChangeArrowheads="1"/>
            </p:cNvSpPr>
            <p:nvPr/>
          </p:nvSpPr>
          <p:spPr bwMode="auto">
            <a:xfrm>
              <a:off x="1497" y="1933"/>
              <a:ext cx="293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 name="Group 43"/>
          <p:cNvGrpSpPr>
            <a:grpSpLocks/>
          </p:cNvGrpSpPr>
          <p:nvPr/>
        </p:nvGrpSpPr>
        <p:grpSpPr bwMode="auto">
          <a:xfrm>
            <a:off x="538163" y="6248400"/>
            <a:ext cx="2376487" cy="452438"/>
            <a:chOff x="0" y="2356"/>
            <a:chExt cx="1497" cy="327"/>
          </a:xfrm>
        </p:grpSpPr>
        <p:sp>
          <p:nvSpPr>
            <p:cNvPr id="41" name="Rectangle 16"/>
            <p:cNvSpPr>
              <a:spLocks noChangeArrowheads="1"/>
            </p:cNvSpPr>
            <p:nvPr/>
          </p:nvSpPr>
          <p:spPr bwMode="auto">
            <a:xfrm>
              <a:off x="43" y="2356"/>
              <a:ext cx="14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x-token</a:t>
              </a:r>
              <a:endParaRPr lang="en-US">
                <a:latin typeface="Verdana" pitchFamily="34" charset="0"/>
                <a:cs typeface="Times New Roman" charset="0"/>
              </a:endParaRPr>
            </a:p>
            <a:p>
              <a:endParaRPr lang="en-US"/>
            </a:p>
          </p:txBody>
        </p:sp>
        <p:sp>
          <p:nvSpPr>
            <p:cNvPr id="42" name="Rectangle 42"/>
            <p:cNvSpPr>
              <a:spLocks noChangeArrowheads="1"/>
            </p:cNvSpPr>
            <p:nvPr/>
          </p:nvSpPr>
          <p:spPr bwMode="auto">
            <a:xfrm>
              <a:off x="0" y="2356"/>
              <a:ext cx="149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 name="Group 45"/>
          <p:cNvGrpSpPr>
            <a:grpSpLocks/>
          </p:cNvGrpSpPr>
          <p:nvPr/>
        </p:nvGrpSpPr>
        <p:grpSpPr bwMode="auto">
          <a:xfrm>
            <a:off x="2914650" y="6248400"/>
            <a:ext cx="6000750" cy="452438"/>
            <a:chOff x="1497" y="2356"/>
            <a:chExt cx="2937" cy="327"/>
          </a:xfrm>
        </p:grpSpPr>
        <p:sp>
          <p:nvSpPr>
            <p:cNvPr id="44" name="Rectangle 17"/>
            <p:cNvSpPr>
              <a:spLocks noChangeArrowheads="1"/>
            </p:cNvSpPr>
            <p:nvPr/>
          </p:nvSpPr>
          <p:spPr bwMode="auto">
            <a:xfrm>
              <a:off x="1540" y="2356"/>
              <a:ext cx="28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atin typeface="Tahoma" pitchFamily="34" charset="0"/>
                  <a:cs typeface="Tahoma" pitchFamily="34" charset="0"/>
                </a:rPr>
                <a:t>A nonstandard encoding.</a:t>
              </a:r>
              <a:endParaRPr lang="en-US">
                <a:latin typeface="Verdana" pitchFamily="34" charset="0"/>
                <a:cs typeface="Times New Roman" charset="0"/>
              </a:endParaRPr>
            </a:p>
            <a:p>
              <a:endParaRPr lang="en-US"/>
            </a:p>
          </p:txBody>
        </p:sp>
        <p:sp>
          <p:nvSpPr>
            <p:cNvPr id="45" name="Rectangle 44"/>
            <p:cNvSpPr>
              <a:spLocks noChangeArrowheads="1"/>
            </p:cNvSpPr>
            <p:nvPr/>
          </p:nvSpPr>
          <p:spPr bwMode="auto">
            <a:xfrm>
              <a:off x="1497" y="2356"/>
              <a:ext cx="293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 name="Rectangle 47"/>
          <p:cNvSpPr>
            <a:spLocks noChangeArrowheads="1"/>
          </p:cNvSpPr>
          <p:nvPr/>
        </p:nvSpPr>
        <p:spPr bwMode="auto">
          <a:xfrm>
            <a:off x="533400" y="2436813"/>
            <a:ext cx="8382000" cy="426878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6031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457200"/>
            <a:ext cx="7793038" cy="7620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t>Base64 Encoding</a:t>
            </a:r>
            <a:endParaRPr lang="en-US" sz="4000" b="0" dirty="0"/>
          </a:p>
        </p:txBody>
      </p:sp>
      <p:sp>
        <p:nvSpPr>
          <p:cNvPr id="3" name="Rectangle 3"/>
          <p:cNvSpPr txBox="1">
            <a:spLocks noChangeArrowheads="1"/>
          </p:cNvSpPr>
          <p:nvPr/>
        </p:nvSpPr>
        <p:spPr>
          <a:xfrm>
            <a:off x="152400" y="1676400"/>
            <a:ext cx="7772400" cy="19812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smtClean="0"/>
              <a:t>Divides binary data into 24 bit blocks</a:t>
            </a:r>
          </a:p>
          <a:p>
            <a:r>
              <a:rPr lang="en-US" sz="2800" smtClean="0"/>
              <a:t>Each block is then divided into 6 bit chunks</a:t>
            </a:r>
          </a:p>
          <a:p>
            <a:r>
              <a:rPr lang="en-US" sz="2800" smtClean="0"/>
              <a:t>Each 6-bit section is interpreted as one character, 25% overhead</a:t>
            </a:r>
          </a:p>
          <a:p>
            <a:pPr>
              <a:buFont typeface="Wingdings" pitchFamily="2" charset="2"/>
              <a:buNone/>
            </a:pPr>
            <a:endParaRPr lang="en-US" sz="2800" dirty="0"/>
          </a:p>
        </p:txBody>
      </p:sp>
      <p:sp>
        <p:nvSpPr>
          <p:cNvPr id="4" name="Rectangle 4"/>
          <p:cNvSpPr>
            <a:spLocks noChangeArrowheads="1"/>
          </p:cNvSpPr>
          <p:nvPr/>
        </p:nvSpPr>
        <p:spPr bwMode="auto">
          <a:xfrm>
            <a:off x="2057400" y="4191000"/>
            <a:ext cx="4876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11001100  10000001  00111001</a:t>
            </a:r>
          </a:p>
        </p:txBody>
      </p:sp>
      <p:sp>
        <p:nvSpPr>
          <p:cNvPr id="5" name="Rectangle 5"/>
          <p:cNvSpPr>
            <a:spLocks noChangeArrowheads="1"/>
          </p:cNvSpPr>
          <p:nvPr/>
        </p:nvSpPr>
        <p:spPr bwMode="auto">
          <a:xfrm>
            <a:off x="2057400" y="4953000"/>
            <a:ext cx="4876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110011   001000   000100   111001</a:t>
            </a:r>
          </a:p>
        </p:txBody>
      </p:sp>
      <p:sp>
        <p:nvSpPr>
          <p:cNvPr id="6" name="Rectangle 6"/>
          <p:cNvSpPr>
            <a:spLocks noChangeArrowheads="1"/>
          </p:cNvSpPr>
          <p:nvPr/>
        </p:nvSpPr>
        <p:spPr bwMode="auto">
          <a:xfrm>
            <a:off x="838200" y="6019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01111010</a:t>
            </a:r>
          </a:p>
        </p:txBody>
      </p:sp>
      <p:sp>
        <p:nvSpPr>
          <p:cNvPr id="7" name="Rectangle 7"/>
          <p:cNvSpPr>
            <a:spLocks noChangeArrowheads="1"/>
          </p:cNvSpPr>
          <p:nvPr/>
        </p:nvSpPr>
        <p:spPr bwMode="auto">
          <a:xfrm>
            <a:off x="2667000" y="6019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01001001</a:t>
            </a:r>
          </a:p>
        </p:txBody>
      </p:sp>
      <p:sp>
        <p:nvSpPr>
          <p:cNvPr id="8" name="Rectangle 8"/>
          <p:cNvSpPr>
            <a:spLocks noChangeArrowheads="1"/>
          </p:cNvSpPr>
          <p:nvPr/>
        </p:nvSpPr>
        <p:spPr bwMode="auto">
          <a:xfrm>
            <a:off x="4495800" y="6019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01000101</a:t>
            </a:r>
          </a:p>
        </p:txBody>
      </p:sp>
      <p:sp>
        <p:nvSpPr>
          <p:cNvPr id="9" name="Rectangle 9"/>
          <p:cNvSpPr>
            <a:spLocks noChangeArrowheads="1"/>
          </p:cNvSpPr>
          <p:nvPr/>
        </p:nvSpPr>
        <p:spPr bwMode="auto">
          <a:xfrm>
            <a:off x="6324600" y="6019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00110101</a:t>
            </a:r>
          </a:p>
        </p:txBody>
      </p:sp>
      <p:cxnSp>
        <p:nvCxnSpPr>
          <p:cNvPr id="10" name="AutoShape 10"/>
          <p:cNvCxnSpPr>
            <a:cxnSpLocks noChangeShapeType="1"/>
            <a:stCxn id="4" idx="2"/>
            <a:endCxn id="5" idx="0"/>
          </p:cNvCxnSpPr>
          <p:nvPr/>
        </p:nvCxnSpPr>
        <p:spPr bwMode="auto">
          <a:xfrm>
            <a:off x="4495800" y="4572000"/>
            <a:ext cx="0" cy="381000"/>
          </a:xfrm>
          <a:prstGeom prst="straightConnector1">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Line 11"/>
          <p:cNvSpPr>
            <a:spLocks noChangeShapeType="1"/>
          </p:cNvSpPr>
          <p:nvPr/>
        </p:nvSpPr>
        <p:spPr bwMode="auto">
          <a:xfrm flipH="1">
            <a:off x="1676400" y="5334000"/>
            <a:ext cx="1066800" cy="685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2"/>
          <p:cNvSpPr>
            <a:spLocks noChangeShapeType="1"/>
          </p:cNvSpPr>
          <p:nvPr/>
        </p:nvSpPr>
        <p:spPr bwMode="auto">
          <a:xfrm flipH="1">
            <a:off x="3581400" y="5334000"/>
            <a:ext cx="381000" cy="685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3"/>
          <p:cNvSpPr>
            <a:spLocks noChangeShapeType="1"/>
          </p:cNvSpPr>
          <p:nvPr/>
        </p:nvSpPr>
        <p:spPr bwMode="auto">
          <a:xfrm>
            <a:off x="5029200" y="5334000"/>
            <a:ext cx="381000" cy="685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4"/>
          <p:cNvSpPr>
            <a:spLocks noChangeShapeType="1"/>
          </p:cNvSpPr>
          <p:nvPr/>
        </p:nvSpPr>
        <p:spPr bwMode="auto">
          <a:xfrm>
            <a:off x="6248400" y="5334000"/>
            <a:ext cx="1066800" cy="685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Text Box 15"/>
          <p:cNvSpPr txBox="1">
            <a:spLocks noChangeArrowheads="1"/>
          </p:cNvSpPr>
          <p:nvPr/>
        </p:nvSpPr>
        <p:spPr bwMode="auto">
          <a:xfrm>
            <a:off x="1828800" y="5257800"/>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(51)</a:t>
            </a:r>
          </a:p>
        </p:txBody>
      </p:sp>
      <p:sp>
        <p:nvSpPr>
          <p:cNvPr id="16" name="Text Box 16"/>
          <p:cNvSpPr txBox="1">
            <a:spLocks noChangeArrowheads="1"/>
          </p:cNvSpPr>
          <p:nvPr/>
        </p:nvSpPr>
        <p:spPr bwMode="auto">
          <a:xfrm>
            <a:off x="3886200" y="5257800"/>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(8)</a:t>
            </a:r>
          </a:p>
        </p:txBody>
      </p:sp>
      <p:sp>
        <p:nvSpPr>
          <p:cNvPr id="17" name="Text Box 17"/>
          <p:cNvSpPr txBox="1">
            <a:spLocks noChangeArrowheads="1"/>
          </p:cNvSpPr>
          <p:nvPr/>
        </p:nvSpPr>
        <p:spPr bwMode="auto">
          <a:xfrm>
            <a:off x="4648200" y="5257800"/>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(4)</a:t>
            </a:r>
          </a:p>
        </p:txBody>
      </p:sp>
      <p:sp>
        <p:nvSpPr>
          <p:cNvPr id="18" name="Text Box 18"/>
          <p:cNvSpPr txBox="1">
            <a:spLocks noChangeArrowheads="1"/>
          </p:cNvSpPr>
          <p:nvPr/>
        </p:nvSpPr>
        <p:spPr bwMode="auto">
          <a:xfrm>
            <a:off x="6477000" y="5257800"/>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(57)</a:t>
            </a:r>
          </a:p>
        </p:txBody>
      </p:sp>
      <p:sp>
        <p:nvSpPr>
          <p:cNvPr id="19" name="Text Box 19"/>
          <p:cNvSpPr txBox="1">
            <a:spLocks noChangeArrowheads="1"/>
          </p:cNvSpPr>
          <p:nvPr/>
        </p:nvSpPr>
        <p:spPr bwMode="auto">
          <a:xfrm>
            <a:off x="1295400" y="5638800"/>
            <a:ext cx="465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(z)</a:t>
            </a:r>
          </a:p>
        </p:txBody>
      </p:sp>
      <p:sp>
        <p:nvSpPr>
          <p:cNvPr id="20" name="Text Box 20"/>
          <p:cNvSpPr txBox="1">
            <a:spLocks noChangeArrowheads="1"/>
          </p:cNvSpPr>
          <p:nvPr/>
        </p:nvSpPr>
        <p:spPr bwMode="auto">
          <a:xfrm>
            <a:off x="3124200" y="5638800"/>
            <a:ext cx="43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(I)</a:t>
            </a:r>
          </a:p>
        </p:txBody>
      </p:sp>
      <p:sp>
        <p:nvSpPr>
          <p:cNvPr id="21" name="Text Box 21"/>
          <p:cNvSpPr txBox="1">
            <a:spLocks noChangeArrowheads="1"/>
          </p:cNvSpPr>
          <p:nvPr/>
        </p:nvSpPr>
        <p:spPr bwMode="auto">
          <a:xfrm>
            <a:off x="5334000" y="5638800"/>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(E)</a:t>
            </a:r>
          </a:p>
        </p:txBody>
      </p:sp>
      <p:sp>
        <p:nvSpPr>
          <p:cNvPr id="22" name="Text Box 22"/>
          <p:cNvSpPr txBox="1">
            <a:spLocks noChangeArrowheads="1"/>
          </p:cNvSpPr>
          <p:nvPr/>
        </p:nvSpPr>
        <p:spPr bwMode="auto">
          <a:xfrm>
            <a:off x="7239000" y="5638800"/>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(5)</a:t>
            </a:r>
          </a:p>
        </p:txBody>
      </p:sp>
    </p:spTree>
    <p:extLst>
      <p:ext uri="{BB962C8B-B14F-4D97-AF65-F5344CB8AC3E}">
        <p14:creationId xmlns:p14="http://schemas.microsoft.com/office/powerpoint/2010/main" val="364088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609600" y="457200"/>
            <a:ext cx="7793038" cy="9144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t>Quoted-Printable Encoding</a:t>
            </a:r>
            <a:endParaRPr lang="en-US" sz="3600" b="0" dirty="0"/>
          </a:p>
        </p:txBody>
      </p:sp>
      <p:sp>
        <p:nvSpPr>
          <p:cNvPr id="3" name="Rectangle 1027"/>
          <p:cNvSpPr txBox="1">
            <a:spLocks noChangeArrowheads="1"/>
          </p:cNvSpPr>
          <p:nvPr/>
        </p:nvSpPr>
        <p:spPr>
          <a:xfrm>
            <a:off x="533400" y="1752600"/>
            <a:ext cx="7772400" cy="19812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r>
              <a:rPr lang="en-US" sz="2400" dirty="0" smtClean="0"/>
              <a:t>Used when the data has a small non-ASCII portion</a:t>
            </a:r>
          </a:p>
          <a:p>
            <a:pPr algn="just"/>
            <a:r>
              <a:rPr lang="en-US" sz="2400" dirty="0" smtClean="0"/>
              <a:t>Non-ASCII characters are sent as 3 characters</a:t>
            </a:r>
          </a:p>
          <a:p>
            <a:pPr algn="just"/>
            <a:r>
              <a:rPr lang="en-US" sz="2400" dirty="0" smtClean="0"/>
              <a:t>First is ‘=‘, second and third are the hex representation of the byte</a:t>
            </a:r>
          </a:p>
          <a:p>
            <a:pPr>
              <a:buFont typeface="Wingdings" pitchFamily="2" charset="2"/>
              <a:buNone/>
            </a:pPr>
            <a:endParaRPr lang="en-US" sz="2400" dirty="0"/>
          </a:p>
        </p:txBody>
      </p:sp>
      <p:sp>
        <p:nvSpPr>
          <p:cNvPr id="4" name="Rectangle 1028"/>
          <p:cNvSpPr>
            <a:spLocks noChangeArrowheads="1"/>
          </p:cNvSpPr>
          <p:nvPr/>
        </p:nvSpPr>
        <p:spPr bwMode="auto">
          <a:xfrm>
            <a:off x="2057400" y="4191000"/>
            <a:ext cx="4876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dirty="0">
                <a:solidFill>
                  <a:srgbClr val="020202"/>
                </a:solidFill>
                <a:latin typeface="Times New Roman" pitchFamily="18" charset="0"/>
              </a:rPr>
              <a:t>01001100  </a:t>
            </a:r>
            <a:r>
              <a:rPr lang="en-US" sz="2400" b="1" dirty="0" smtClean="0">
                <a:solidFill>
                  <a:srgbClr val="020202"/>
                </a:solidFill>
                <a:latin typeface="Times New Roman" pitchFamily="18" charset="0"/>
              </a:rPr>
              <a:t>10011101</a:t>
            </a:r>
            <a:r>
              <a:rPr lang="en-US" sz="2400" dirty="0" smtClean="0">
                <a:solidFill>
                  <a:srgbClr val="020202"/>
                </a:solidFill>
                <a:latin typeface="Times New Roman" pitchFamily="18" charset="0"/>
              </a:rPr>
              <a:t>  </a:t>
            </a:r>
            <a:r>
              <a:rPr lang="en-US" sz="2400" dirty="0">
                <a:solidFill>
                  <a:srgbClr val="020202"/>
                </a:solidFill>
                <a:latin typeface="Times New Roman" pitchFamily="18" charset="0"/>
              </a:rPr>
              <a:t>00111001</a:t>
            </a:r>
          </a:p>
        </p:txBody>
      </p:sp>
      <p:sp>
        <p:nvSpPr>
          <p:cNvPr id="5" name="Rectangle 1030"/>
          <p:cNvSpPr>
            <a:spLocks noChangeArrowheads="1"/>
          </p:cNvSpPr>
          <p:nvPr/>
        </p:nvSpPr>
        <p:spPr bwMode="auto">
          <a:xfrm>
            <a:off x="1752600" y="5638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00111101</a:t>
            </a:r>
          </a:p>
        </p:txBody>
      </p:sp>
      <p:sp>
        <p:nvSpPr>
          <p:cNvPr id="6" name="Rectangle 1031"/>
          <p:cNvSpPr>
            <a:spLocks noChangeArrowheads="1"/>
          </p:cNvSpPr>
          <p:nvPr/>
        </p:nvSpPr>
        <p:spPr bwMode="auto">
          <a:xfrm>
            <a:off x="3581400" y="5638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00111001</a:t>
            </a:r>
          </a:p>
        </p:txBody>
      </p:sp>
      <p:sp>
        <p:nvSpPr>
          <p:cNvPr id="7" name="Rectangle 1032"/>
          <p:cNvSpPr>
            <a:spLocks noChangeArrowheads="1"/>
          </p:cNvSpPr>
          <p:nvPr/>
        </p:nvSpPr>
        <p:spPr bwMode="auto">
          <a:xfrm>
            <a:off x="5410200" y="5638800"/>
            <a:ext cx="1828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400">
                <a:solidFill>
                  <a:srgbClr val="020202"/>
                </a:solidFill>
                <a:latin typeface="Times New Roman" pitchFamily="18" charset="0"/>
              </a:rPr>
              <a:t>01000100</a:t>
            </a:r>
          </a:p>
        </p:txBody>
      </p:sp>
      <p:sp>
        <p:nvSpPr>
          <p:cNvPr id="8" name="Line 1035"/>
          <p:cNvSpPr>
            <a:spLocks noChangeShapeType="1"/>
          </p:cNvSpPr>
          <p:nvPr/>
        </p:nvSpPr>
        <p:spPr bwMode="auto">
          <a:xfrm flipH="1">
            <a:off x="2590800" y="4572000"/>
            <a:ext cx="1219200" cy="1066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1036"/>
          <p:cNvSpPr>
            <a:spLocks noChangeShapeType="1"/>
          </p:cNvSpPr>
          <p:nvPr/>
        </p:nvSpPr>
        <p:spPr bwMode="auto">
          <a:xfrm flipH="1">
            <a:off x="4495800" y="4572000"/>
            <a:ext cx="0" cy="1066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1037"/>
          <p:cNvSpPr>
            <a:spLocks noChangeShapeType="1"/>
          </p:cNvSpPr>
          <p:nvPr/>
        </p:nvSpPr>
        <p:spPr bwMode="auto">
          <a:xfrm>
            <a:off x="5105400" y="4572000"/>
            <a:ext cx="1219200" cy="10668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Text Box 1043"/>
          <p:cNvSpPr txBox="1">
            <a:spLocks noChangeArrowheads="1"/>
          </p:cNvSpPr>
          <p:nvPr/>
        </p:nvSpPr>
        <p:spPr bwMode="auto">
          <a:xfrm>
            <a:off x="2819400" y="52578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a:t>
            </a:r>
          </a:p>
        </p:txBody>
      </p:sp>
      <p:sp>
        <p:nvSpPr>
          <p:cNvPr id="12" name="Text Box 1044"/>
          <p:cNvSpPr txBox="1">
            <a:spLocks noChangeArrowheads="1"/>
          </p:cNvSpPr>
          <p:nvPr/>
        </p:nvSpPr>
        <p:spPr bwMode="auto">
          <a:xfrm>
            <a:off x="4495800" y="5257800"/>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(9)</a:t>
            </a:r>
          </a:p>
        </p:txBody>
      </p:sp>
      <p:sp>
        <p:nvSpPr>
          <p:cNvPr id="13" name="Text Box 1045"/>
          <p:cNvSpPr txBox="1">
            <a:spLocks noChangeArrowheads="1"/>
          </p:cNvSpPr>
          <p:nvPr/>
        </p:nvSpPr>
        <p:spPr bwMode="auto">
          <a:xfrm>
            <a:off x="6248400" y="5257800"/>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000">
                <a:solidFill>
                  <a:srgbClr val="020202"/>
                </a:solidFill>
                <a:latin typeface="Times New Roman" pitchFamily="18" charset="0"/>
              </a:rPr>
              <a:t>(D)</a:t>
            </a:r>
          </a:p>
        </p:txBody>
      </p:sp>
    </p:spTree>
    <p:extLst>
      <p:ext uri="{BB962C8B-B14F-4D97-AF65-F5344CB8AC3E}">
        <p14:creationId xmlns:p14="http://schemas.microsoft.com/office/powerpoint/2010/main" val="185360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Types of electronic mail security</a:t>
            </a:r>
            <a:endParaRPr lang="en-US" sz="4400" dirty="0"/>
          </a:p>
        </p:txBody>
      </p:sp>
      <p:sp>
        <p:nvSpPr>
          <p:cNvPr id="3" name="Content Placeholder 2"/>
          <p:cNvSpPr>
            <a:spLocks noGrp="1"/>
          </p:cNvSpPr>
          <p:nvPr>
            <p:ph idx="1"/>
          </p:nvPr>
        </p:nvSpPr>
        <p:spPr/>
        <p:txBody>
          <a:bodyPr>
            <a:normAutofit/>
          </a:bodyPr>
          <a:lstStyle/>
          <a:p>
            <a:r>
              <a:rPr lang="en-US" sz="2400" dirty="0"/>
              <a:t>Pretty Good Privacy</a:t>
            </a:r>
          </a:p>
          <a:p>
            <a:r>
              <a:rPr lang="en-US" sz="2400" dirty="0"/>
              <a:t>S/Mime</a:t>
            </a:r>
          </a:p>
        </p:txBody>
      </p:sp>
    </p:spTree>
    <p:extLst>
      <p:ext uri="{BB962C8B-B14F-4D97-AF65-F5344CB8AC3E}">
        <p14:creationId xmlns:p14="http://schemas.microsoft.com/office/powerpoint/2010/main" val="403196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Pretty Good Privacy</a:t>
            </a:r>
          </a:p>
        </p:txBody>
      </p:sp>
      <p:sp>
        <p:nvSpPr>
          <p:cNvPr id="3" name="Content Placeholder 2"/>
          <p:cNvSpPr>
            <a:spLocks noGrp="1"/>
          </p:cNvSpPr>
          <p:nvPr>
            <p:ph idx="1"/>
          </p:nvPr>
        </p:nvSpPr>
        <p:spPr/>
        <p:txBody>
          <a:bodyPr>
            <a:normAutofit/>
          </a:bodyPr>
          <a:lstStyle/>
          <a:p>
            <a:pPr algn="just"/>
            <a:r>
              <a:rPr lang="en-US" sz="2400" dirty="0"/>
              <a:t>Developed almost entirely by Phil Zimmerman</a:t>
            </a:r>
          </a:p>
          <a:p>
            <a:pPr algn="just"/>
            <a:r>
              <a:rPr lang="en-US" sz="2400" dirty="0"/>
              <a:t>Free, worldwide, works across a variety of platforms.</a:t>
            </a:r>
          </a:p>
          <a:p>
            <a:pPr algn="just"/>
            <a:r>
              <a:rPr lang="en-US" sz="2400" dirty="0"/>
              <a:t>Based on known algorithms such as RSA</a:t>
            </a:r>
          </a:p>
          <a:p>
            <a:pPr algn="just"/>
            <a:endParaRPr lang="en-US" sz="2400" dirty="0"/>
          </a:p>
        </p:txBody>
      </p:sp>
    </p:spTree>
    <p:extLst>
      <p:ext uri="{BB962C8B-B14F-4D97-AF65-F5344CB8AC3E}">
        <p14:creationId xmlns:p14="http://schemas.microsoft.com/office/powerpoint/2010/main" val="3028558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normAutofit/>
          </a:bodyPr>
          <a:lstStyle/>
          <a:p>
            <a:pPr algn="just"/>
            <a:r>
              <a:rPr lang="en-US" sz="2800" dirty="0"/>
              <a:t>The steps for authentication are as follows</a:t>
            </a:r>
          </a:p>
          <a:p>
            <a:pPr lvl="1" algn="just"/>
            <a:r>
              <a:rPr lang="en-US" sz="2400" dirty="0"/>
              <a:t>The sender creates a message</a:t>
            </a:r>
          </a:p>
          <a:p>
            <a:pPr lvl="1" algn="just"/>
            <a:r>
              <a:rPr lang="en-US" sz="2400" dirty="0"/>
              <a:t>SHA-1 is used to generate 160-bit hash code</a:t>
            </a:r>
          </a:p>
          <a:p>
            <a:pPr lvl="1" algn="just"/>
            <a:r>
              <a:rPr lang="en-US" sz="2400" dirty="0"/>
              <a:t>Hash code is encrypted with RSA using senders private key</a:t>
            </a:r>
          </a:p>
          <a:p>
            <a:pPr lvl="1" algn="just"/>
            <a:r>
              <a:rPr lang="en-US" sz="2400" dirty="0"/>
              <a:t>Receiver uses RSA to decrypt the hash code</a:t>
            </a:r>
          </a:p>
          <a:p>
            <a:pPr lvl="1" algn="just"/>
            <a:r>
              <a:rPr lang="en-US" sz="2400" dirty="0"/>
              <a:t>Receiver generates a new hash code and compares with the decrypted one</a:t>
            </a:r>
          </a:p>
          <a:p>
            <a:pPr algn="just"/>
            <a:endParaRPr lang="en-US" sz="2800" dirty="0"/>
          </a:p>
        </p:txBody>
      </p:sp>
    </p:spTree>
    <p:extLst>
      <p:ext uri="{BB962C8B-B14F-4D97-AF65-F5344CB8AC3E}">
        <p14:creationId xmlns:p14="http://schemas.microsoft.com/office/powerpoint/2010/main" val="148222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a:t>
            </a:r>
          </a:p>
        </p:txBody>
      </p:sp>
      <p:sp>
        <p:nvSpPr>
          <p:cNvPr id="3" name="Content Placeholder 2"/>
          <p:cNvSpPr>
            <a:spLocks noGrp="1"/>
          </p:cNvSpPr>
          <p:nvPr>
            <p:ph idx="1"/>
          </p:nvPr>
        </p:nvSpPr>
        <p:spPr/>
        <p:txBody>
          <a:bodyPr>
            <a:noAutofit/>
          </a:bodyPr>
          <a:lstStyle/>
          <a:p>
            <a:pPr algn="just"/>
            <a:r>
              <a:rPr lang="en-US" sz="2800" dirty="0"/>
              <a:t>The steps to obtain confidentiality are as follows</a:t>
            </a:r>
          </a:p>
          <a:p>
            <a:pPr lvl="1" algn="just"/>
            <a:r>
              <a:rPr lang="en-US" sz="2400" dirty="0"/>
              <a:t>The sender generates a message and a random 128-bit number called the session key</a:t>
            </a:r>
          </a:p>
          <a:p>
            <a:pPr lvl="1" algn="just"/>
            <a:r>
              <a:rPr lang="en-US" sz="2400" dirty="0"/>
              <a:t>The message is encrypted with CAST-128</a:t>
            </a:r>
          </a:p>
          <a:p>
            <a:pPr lvl="1" algn="just"/>
            <a:r>
              <a:rPr lang="en-US" sz="2400" dirty="0"/>
              <a:t>The session key is encrypted with recipients’ public key using RSA</a:t>
            </a:r>
          </a:p>
          <a:p>
            <a:pPr lvl="1" algn="just"/>
            <a:r>
              <a:rPr lang="en-US" sz="2400" dirty="0"/>
              <a:t>The recipient uses RSA with its private key to decrypt the session key</a:t>
            </a:r>
          </a:p>
          <a:p>
            <a:pPr lvl="1" algn="just"/>
            <a:r>
              <a:rPr lang="en-US" sz="2400" dirty="0"/>
              <a:t>The session key decrypts the message</a:t>
            </a:r>
          </a:p>
          <a:p>
            <a:pPr algn="just"/>
            <a:endParaRPr lang="en-US" sz="2400" dirty="0"/>
          </a:p>
        </p:txBody>
      </p:sp>
    </p:spTree>
    <p:extLst>
      <p:ext uri="{BB962C8B-B14F-4D97-AF65-F5344CB8AC3E}">
        <p14:creationId xmlns:p14="http://schemas.microsoft.com/office/powerpoint/2010/main" val="193044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 and Authentication</a:t>
            </a:r>
          </a:p>
        </p:txBody>
      </p:sp>
      <p:sp>
        <p:nvSpPr>
          <p:cNvPr id="3" name="Content Placeholder 2"/>
          <p:cNvSpPr>
            <a:spLocks noGrp="1"/>
          </p:cNvSpPr>
          <p:nvPr>
            <p:ph idx="1"/>
          </p:nvPr>
        </p:nvSpPr>
        <p:spPr/>
        <p:txBody>
          <a:bodyPr>
            <a:normAutofit/>
          </a:bodyPr>
          <a:lstStyle/>
          <a:p>
            <a:pPr algn="just"/>
            <a:r>
              <a:rPr lang="en-US" sz="2800" dirty="0"/>
              <a:t>To have both confidentiality and authentication</a:t>
            </a:r>
          </a:p>
          <a:p>
            <a:pPr lvl="1" algn="just"/>
            <a:r>
              <a:rPr lang="en-US" sz="2400" dirty="0"/>
              <a:t>The sender first signs the message using it’s own private key</a:t>
            </a:r>
          </a:p>
          <a:p>
            <a:pPr lvl="1" algn="just"/>
            <a:r>
              <a:rPr lang="en-US" sz="2400" dirty="0"/>
              <a:t>Then encrypts the message with the session with the session key</a:t>
            </a:r>
          </a:p>
          <a:p>
            <a:pPr lvl="1" algn="just"/>
            <a:r>
              <a:rPr lang="en-US" sz="2400" dirty="0"/>
              <a:t>Then encrypts the session key with the recipient’s private key</a:t>
            </a:r>
          </a:p>
          <a:p>
            <a:pPr algn="just"/>
            <a:endParaRPr lang="en-US" sz="2800" dirty="0"/>
          </a:p>
        </p:txBody>
      </p:sp>
    </p:spTree>
    <p:extLst>
      <p:ext uri="{BB962C8B-B14F-4D97-AF65-F5344CB8AC3E}">
        <p14:creationId xmlns:p14="http://schemas.microsoft.com/office/powerpoint/2010/main" val="318460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153400" cy="707886"/>
          </a:xfrm>
          <a:prstGeom prst="rect">
            <a:avLst/>
          </a:prstGeom>
          <a:noFill/>
        </p:spPr>
        <p:txBody>
          <a:bodyPr wrap="square" rtlCol="0">
            <a:spAutoFit/>
          </a:bodyPr>
          <a:lstStyle/>
          <a:p>
            <a:r>
              <a:rPr lang="en-US" sz="4000" dirty="0" smtClean="0"/>
              <a:t>CONTENT</a:t>
            </a:r>
            <a:endParaRPr lang="en-US" sz="4000" dirty="0"/>
          </a:p>
        </p:txBody>
      </p:sp>
      <p:sp>
        <p:nvSpPr>
          <p:cNvPr id="4" name="TextBox 3"/>
          <p:cNvSpPr txBox="1"/>
          <p:nvPr/>
        </p:nvSpPr>
        <p:spPr>
          <a:xfrm>
            <a:off x="381000" y="1524000"/>
            <a:ext cx="8153400" cy="2308324"/>
          </a:xfrm>
          <a:prstGeom prst="rect">
            <a:avLst/>
          </a:prstGeom>
          <a:noFill/>
        </p:spPr>
        <p:txBody>
          <a:bodyPr wrap="square" rtlCol="0">
            <a:spAutoFit/>
          </a:bodyPr>
          <a:lstStyle/>
          <a:p>
            <a:pPr marL="285750" indent="-285750">
              <a:buFont typeface="Wingdings" pitchFamily="2" charset="2"/>
              <a:buChar char="Ø"/>
            </a:pPr>
            <a:r>
              <a:rPr lang="en-US" sz="2400" dirty="0" smtClean="0"/>
              <a:t> Introduction</a:t>
            </a:r>
          </a:p>
          <a:p>
            <a:pPr marL="285750" indent="-285750">
              <a:buFont typeface="Wingdings" pitchFamily="2" charset="2"/>
              <a:buChar char="Ø"/>
            </a:pPr>
            <a:r>
              <a:rPr lang="en-US" sz="2400" dirty="0" smtClean="0"/>
              <a:t> Background</a:t>
            </a:r>
            <a:endParaRPr lang="en-US" sz="2400" dirty="0"/>
          </a:p>
          <a:p>
            <a:pPr marL="285750" indent="-285750">
              <a:buFont typeface="Wingdings" pitchFamily="2" charset="2"/>
              <a:buChar char="Ø"/>
            </a:pPr>
            <a:r>
              <a:rPr lang="en-US" sz="2400" dirty="0" smtClean="0"/>
              <a:t> </a:t>
            </a:r>
            <a:r>
              <a:rPr lang="en-US" sz="2400" dirty="0"/>
              <a:t>MIME </a:t>
            </a:r>
            <a:r>
              <a:rPr lang="en-US" sz="2400" dirty="0" smtClean="0"/>
              <a:t>Headers</a:t>
            </a:r>
          </a:p>
          <a:p>
            <a:pPr marL="285750" indent="-285750">
              <a:buFont typeface="Wingdings" pitchFamily="2" charset="2"/>
              <a:buChar char="Ø"/>
            </a:pPr>
            <a:r>
              <a:rPr lang="en-US" sz="2400" dirty="0" smtClean="0"/>
              <a:t> Email Security</a:t>
            </a:r>
            <a:endParaRPr lang="en-US" sz="2400" dirty="0"/>
          </a:p>
          <a:p>
            <a:pPr marL="285750" indent="-285750">
              <a:buFont typeface="Wingdings" pitchFamily="2" charset="2"/>
              <a:buChar char="Ø"/>
            </a:pPr>
            <a:r>
              <a:rPr lang="en-US" sz="2400" dirty="0" smtClean="0"/>
              <a:t> Conclusion</a:t>
            </a:r>
          </a:p>
          <a:p>
            <a:pPr marL="285750" indent="-285750">
              <a:buFont typeface="Wingdings" pitchFamily="2" charset="2"/>
              <a:buChar char="Ø"/>
            </a:pPr>
            <a:endParaRPr lang="en-US" sz="2400" dirty="0"/>
          </a:p>
        </p:txBody>
      </p:sp>
    </p:spTree>
    <p:extLst>
      <p:ext uri="{BB962C8B-B14F-4D97-AF65-F5344CB8AC3E}">
        <p14:creationId xmlns:p14="http://schemas.microsoft.com/office/powerpoint/2010/main" val="4151845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a:t>
            </a:r>
          </a:p>
        </p:txBody>
      </p:sp>
      <p:sp>
        <p:nvSpPr>
          <p:cNvPr id="3" name="Content Placeholder 2"/>
          <p:cNvSpPr>
            <a:spLocks noGrp="1"/>
          </p:cNvSpPr>
          <p:nvPr>
            <p:ph idx="1"/>
          </p:nvPr>
        </p:nvSpPr>
        <p:spPr/>
        <p:txBody>
          <a:bodyPr>
            <a:noAutofit/>
          </a:bodyPr>
          <a:lstStyle/>
          <a:p>
            <a:pPr algn="just"/>
            <a:r>
              <a:rPr lang="en-US" sz="2800" dirty="0"/>
              <a:t>PGP compresses files using a ZIP algorithm</a:t>
            </a:r>
          </a:p>
          <a:p>
            <a:pPr lvl="1" algn="just"/>
            <a:r>
              <a:rPr lang="en-US" sz="2400" dirty="0"/>
              <a:t>The signature is generated before compression</a:t>
            </a:r>
          </a:p>
          <a:p>
            <a:pPr lvl="2" algn="just"/>
            <a:r>
              <a:rPr lang="en-US" sz="2000" dirty="0"/>
              <a:t>To store the uncompressed message with the signature</a:t>
            </a:r>
          </a:p>
          <a:p>
            <a:pPr lvl="2" algn="just"/>
            <a:r>
              <a:rPr lang="en-US" sz="2000" dirty="0"/>
              <a:t>Would interfere with compression because of multiple compression algorithms exist.</a:t>
            </a:r>
          </a:p>
          <a:p>
            <a:pPr lvl="1" algn="just"/>
            <a:r>
              <a:rPr lang="en-US" sz="2400" dirty="0"/>
              <a:t>Message encryption is after compression</a:t>
            </a:r>
          </a:p>
          <a:p>
            <a:pPr lvl="2" algn="just"/>
            <a:r>
              <a:rPr lang="en-US" sz="2000" dirty="0"/>
              <a:t>To strengthen cryptographic security, as it reduces redundancy</a:t>
            </a:r>
          </a:p>
          <a:p>
            <a:pPr algn="just"/>
            <a:endParaRPr lang="en-US" sz="2800" dirty="0"/>
          </a:p>
        </p:txBody>
      </p:sp>
    </p:spTree>
    <p:extLst>
      <p:ext uri="{BB962C8B-B14F-4D97-AF65-F5344CB8AC3E}">
        <p14:creationId xmlns:p14="http://schemas.microsoft.com/office/powerpoint/2010/main" val="337794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a:t>
            </a:r>
          </a:p>
        </p:txBody>
      </p:sp>
      <p:sp>
        <p:nvSpPr>
          <p:cNvPr id="3" name="Content Placeholder 2"/>
          <p:cNvSpPr>
            <a:spLocks noGrp="1"/>
          </p:cNvSpPr>
          <p:nvPr>
            <p:ph idx="1"/>
          </p:nvPr>
        </p:nvSpPr>
        <p:spPr/>
        <p:txBody>
          <a:bodyPr>
            <a:normAutofit/>
          </a:bodyPr>
          <a:lstStyle/>
          <a:p>
            <a:pPr algn="just"/>
            <a:r>
              <a:rPr lang="en-US" sz="3200" dirty="0"/>
              <a:t>E-mail sends only ASCII characters</a:t>
            </a:r>
          </a:p>
          <a:p>
            <a:pPr lvl="1" algn="just"/>
            <a:r>
              <a:rPr lang="en-US" sz="2800" dirty="0"/>
              <a:t>Because of this PGP converts message to ASCII</a:t>
            </a:r>
          </a:p>
          <a:p>
            <a:pPr lvl="2" algn="just"/>
            <a:r>
              <a:rPr lang="en-US" sz="2400" dirty="0"/>
              <a:t>Converts three octets into four ASCII characters</a:t>
            </a:r>
          </a:p>
          <a:p>
            <a:pPr lvl="2" algn="just"/>
            <a:r>
              <a:rPr lang="en-US" sz="2400" dirty="0"/>
              <a:t>Expands message by 33%</a:t>
            </a:r>
          </a:p>
          <a:p>
            <a:pPr lvl="2" algn="just"/>
            <a:r>
              <a:rPr lang="en-US" sz="2400" dirty="0"/>
              <a:t>After compression, there is a net reduction by a third</a:t>
            </a:r>
          </a:p>
          <a:p>
            <a:pPr algn="just"/>
            <a:endParaRPr lang="en-US" sz="3200" dirty="0"/>
          </a:p>
        </p:txBody>
      </p:sp>
    </p:spTree>
    <p:extLst>
      <p:ext uri="{BB962C8B-B14F-4D97-AF65-F5344CB8AC3E}">
        <p14:creationId xmlns:p14="http://schemas.microsoft.com/office/powerpoint/2010/main" val="88468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and Reassembly</a:t>
            </a:r>
          </a:p>
        </p:txBody>
      </p:sp>
      <p:sp>
        <p:nvSpPr>
          <p:cNvPr id="3" name="Content Placeholder 2"/>
          <p:cNvSpPr>
            <a:spLocks noGrp="1"/>
          </p:cNvSpPr>
          <p:nvPr>
            <p:ph idx="1"/>
          </p:nvPr>
        </p:nvSpPr>
        <p:spPr/>
        <p:txBody>
          <a:bodyPr>
            <a:normAutofit/>
          </a:bodyPr>
          <a:lstStyle/>
          <a:p>
            <a:pPr algn="just"/>
            <a:r>
              <a:rPr lang="en-US" sz="3200" dirty="0"/>
              <a:t>Some mail providers impose a maximum length of 50,000 octets</a:t>
            </a:r>
          </a:p>
          <a:p>
            <a:pPr lvl="1" algn="just"/>
            <a:r>
              <a:rPr lang="en-US" sz="2800" dirty="0"/>
              <a:t>PGP will automatically subdivide any message too large into small enough segments to send via e-mail</a:t>
            </a:r>
          </a:p>
          <a:p>
            <a:pPr lvl="2" algn="just"/>
            <a:r>
              <a:rPr lang="en-US" sz="2400" dirty="0"/>
              <a:t>This is done after all other processing</a:t>
            </a:r>
          </a:p>
          <a:p>
            <a:pPr algn="just"/>
            <a:endParaRPr lang="en-US" sz="3200" dirty="0"/>
          </a:p>
        </p:txBody>
      </p:sp>
    </p:spTree>
    <p:extLst>
      <p:ext uri="{BB962C8B-B14F-4D97-AF65-F5344CB8AC3E}">
        <p14:creationId xmlns:p14="http://schemas.microsoft.com/office/powerpoint/2010/main" val="59164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Keys</a:t>
            </a:r>
          </a:p>
        </p:txBody>
      </p:sp>
      <p:sp>
        <p:nvSpPr>
          <p:cNvPr id="3" name="Content Placeholder 2"/>
          <p:cNvSpPr>
            <a:spLocks noGrp="1"/>
          </p:cNvSpPr>
          <p:nvPr>
            <p:ph idx="1"/>
          </p:nvPr>
        </p:nvSpPr>
        <p:spPr/>
        <p:txBody>
          <a:bodyPr>
            <a:normAutofit/>
          </a:bodyPr>
          <a:lstStyle/>
          <a:p>
            <a:pPr algn="just"/>
            <a:r>
              <a:rPr lang="en-US" sz="2800" dirty="0"/>
              <a:t>PGP uses four types of keys</a:t>
            </a:r>
          </a:p>
          <a:p>
            <a:pPr lvl="1" algn="just"/>
            <a:r>
              <a:rPr lang="en-US" sz="2400" dirty="0"/>
              <a:t>Session keys</a:t>
            </a:r>
          </a:p>
          <a:p>
            <a:pPr lvl="1" algn="just"/>
            <a:r>
              <a:rPr lang="en-US" sz="2400" dirty="0"/>
              <a:t>Public keys</a:t>
            </a:r>
          </a:p>
          <a:p>
            <a:pPr lvl="1" algn="just"/>
            <a:r>
              <a:rPr lang="en-US" sz="2400" dirty="0"/>
              <a:t>Private Keys</a:t>
            </a:r>
          </a:p>
          <a:p>
            <a:pPr lvl="1" algn="just"/>
            <a:r>
              <a:rPr lang="en-US" sz="2400" dirty="0"/>
              <a:t>Passphrase keys</a:t>
            </a:r>
          </a:p>
          <a:p>
            <a:pPr algn="just"/>
            <a:endParaRPr lang="en-US" sz="2800" dirty="0"/>
          </a:p>
        </p:txBody>
      </p:sp>
    </p:spTree>
    <p:extLst>
      <p:ext uri="{BB962C8B-B14F-4D97-AF65-F5344CB8AC3E}">
        <p14:creationId xmlns:p14="http://schemas.microsoft.com/office/powerpoint/2010/main" val="3316109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Keys</a:t>
            </a:r>
          </a:p>
        </p:txBody>
      </p:sp>
      <p:sp>
        <p:nvSpPr>
          <p:cNvPr id="3" name="Content Placeholder 2"/>
          <p:cNvSpPr>
            <a:spLocks noGrp="1"/>
          </p:cNvSpPr>
          <p:nvPr>
            <p:ph idx="1"/>
          </p:nvPr>
        </p:nvSpPr>
        <p:spPr/>
        <p:txBody>
          <a:bodyPr>
            <a:normAutofit/>
          </a:bodyPr>
          <a:lstStyle/>
          <a:p>
            <a:r>
              <a:rPr lang="en-US" sz="2800" dirty="0"/>
              <a:t>Three requirements for the keys</a:t>
            </a:r>
          </a:p>
          <a:p>
            <a:pPr lvl="1"/>
            <a:r>
              <a:rPr lang="en-US" sz="2400" dirty="0"/>
              <a:t>Needs a mean of generating unpredictable session keys</a:t>
            </a:r>
          </a:p>
          <a:p>
            <a:pPr lvl="1"/>
            <a:r>
              <a:rPr lang="en-US" sz="2400" dirty="0"/>
              <a:t>Would like a way to allow each user to have multiple public/private key pairs</a:t>
            </a:r>
          </a:p>
          <a:p>
            <a:pPr lvl="1"/>
            <a:r>
              <a:rPr lang="en-US" sz="2400" dirty="0"/>
              <a:t>Maintain a file of the public/private key pairs</a:t>
            </a:r>
          </a:p>
          <a:p>
            <a:endParaRPr lang="en-US" sz="2800" dirty="0"/>
          </a:p>
        </p:txBody>
      </p:sp>
    </p:spTree>
    <p:extLst>
      <p:ext uri="{BB962C8B-B14F-4D97-AF65-F5344CB8AC3E}">
        <p14:creationId xmlns:p14="http://schemas.microsoft.com/office/powerpoint/2010/main" val="268103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Key Generation</a:t>
            </a:r>
          </a:p>
        </p:txBody>
      </p:sp>
      <p:sp>
        <p:nvSpPr>
          <p:cNvPr id="3" name="Content Placeholder 2"/>
          <p:cNvSpPr>
            <a:spLocks noGrp="1"/>
          </p:cNvSpPr>
          <p:nvPr>
            <p:ph idx="1"/>
          </p:nvPr>
        </p:nvSpPr>
        <p:spPr/>
        <p:txBody>
          <a:bodyPr>
            <a:normAutofit/>
          </a:bodyPr>
          <a:lstStyle/>
          <a:p>
            <a:r>
              <a:rPr lang="en-US" sz="2800" dirty="0"/>
              <a:t>Random 128-bit numbers are generated using CAST-128</a:t>
            </a:r>
          </a:p>
          <a:p>
            <a:r>
              <a:rPr lang="en-US" sz="2800" dirty="0"/>
              <a:t>Input to the number generator takes in is a 128-bit key and two 64-bit blocks of plaintext.</a:t>
            </a:r>
          </a:p>
          <a:p>
            <a:pPr lvl="1"/>
            <a:r>
              <a:rPr lang="en-US" sz="2400" dirty="0"/>
              <a:t>Input is determined by keystrokes and the times the keystrokes are made</a:t>
            </a:r>
          </a:p>
          <a:p>
            <a:pPr lvl="1"/>
            <a:r>
              <a:rPr lang="en-US" sz="2400" dirty="0"/>
              <a:t>Input is also effected by previous key outputs</a:t>
            </a:r>
          </a:p>
          <a:p>
            <a:endParaRPr lang="en-US" sz="2800" dirty="0"/>
          </a:p>
        </p:txBody>
      </p:sp>
    </p:spTree>
    <p:extLst>
      <p:ext uri="{BB962C8B-B14F-4D97-AF65-F5344CB8AC3E}">
        <p14:creationId xmlns:p14="http://schemas.microsoft.com/office/powerpoint/2010/main" val="234772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identifiers</a:t>
            </a:r>
          </a:p>
        </p:txBody>
      </p:sp>
      <p:sp>
        <p:nvSpPr>
          <p:cNvPr id="3" name="Content Placeholder 2"/>
          <p:cNvSpPr>
            <a:spLocks noGrp="1"/>
          </p:cNvSpPr>
          <p:nvPr>
            <p:ph idx="1"/>
          </p:nvPr>
        </p:nvSpPr>
        <p:spPr/>
        <p:txBody>
          <a:bodyPr>
            <a:normAutofit/>
          </a:bodyPr>
          <a:lstStyle/>
          <a:p>
            <a:r>
              <a:rPr lang="en-US" sz="2800" dirty="0"/>
              <a:t>With multiple private/public key pairs, there needs to be a way for the receiver to know which to use</a:t>
            </a:r>
          </a:p>
          <a:p>
            <a:pPr lvl="1"/>
            <a:r>
              <a:rPr lang="en-US" sz="2400" dirty="0"/>
              <a:t>How this is done is through the combination of a 64 bit key ID, which is unique to a user ID.</a:t>
            </a:r>
          </a:p>
          <a:p>
            <a:pPr lvl="2"/>
            <a:r>
              <a:rPr lang="en-US" sz="2000" dirty="0"/>
              <a:t>With this key ID, the receiver can retrieve the correct public key of the sender to decrypt the message.</a:t>
            </a:r>
          </a:p>
          <a:p>
            <a:pPr lvl="2"/>
            <a:r>
              <a:rPr lang="en-US" sz="2000" dirty="0"/>
              <a:t>A list of these key ID’s are placed in what is called a key ring.</a:t>
            </a:r>
          </a:p>
          <a:p>
            <a:endParaRPr lang="en-US" sz="2800" dirty="0"/>
          </a:p>
        </p:txBody>
      </p:sp>
    </p:spTree>
    <p:extLst>
      <p:ext uri="{BB962C8B-B14F-4D97-AF65-F5344CB8AC3E}">
        <p14:creationId xmlns:p14="http://schemas.microsoft.com/office/powerpoint/2010/main" val="325217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Rings</a:t>
            </a:r>
          </a:p>
        </p:txBody>
      </p:sp>
      <p:sp>
        <p:nvSpPr>
          <p:cNvPr id="3" name="Content Placeholder 2"/>
          <p:cNvSpPr>
            <a:spLocks noGrp="1"/>
          </p:cNvSpPr>
          <p:nvPr>
            <p:ph idx="1"/>
          </p:nvPr>
        </p:nvSpPr>
        <p:spPr>
          <a:xfrm>
            <a:off x="827700" y="2052925"/>
            <a:ext cx="7401900" cy="4195481"/>
          </a:xfrm>
        </p:spPr>
        <p:txBody>
          <a:bodyPr>
            <a:noAutofit/>
          </a:bodyPr>
          <a:lstStyle/>
          <a:p>
            <a:pPr algn="just"/>
            <a:r>
              <a:rPr lang="en-US" sz="2800" dirty="0"/>
              <a:t>There are both public and private key rings</a:t>
            </a:r>
          </a:p>
          <a:p>
            <a:pPr lvl="1" algn="just"/>
            <a:r>
              <a:rPr lang="en-US" sz="2400" dirty="0"/>
              <a:t>A user needs a passphrase key in order to retrieve a private key, or to encrypt with a private key</a:t>
            </a:r>
          </a:p>
          <a:p>
            <a:pPr lvl="1" algn="just"/>
            <a:r>
              <a:rPr lang="en-US" sz="2400" dirty="0"/>
              <a:t>When creating a private key</a:t>
            </a:r>
          </a:p>
          <a:p>
            <a:pPr lvl="2" algn="just"/>
            <a:r>
              <a:rPr lang="en-US" sz="2000" dirty="0"/>
              <a:t>The user selects the passphrase to be used</a:t>
            </a:r>
          </a:p>
          <a:p>
            <a:pPr lvl="2" algn="just"/>
            <a:r>
              <a:rPr lang="en-US" sz="2000" dirty="0"/>
              <a:t>The system generates a new public/private key pair using RSA, and using SHA-1 a 160-bit hash code is generated from the passphrase</a:t>
            </a:r>
          </a:p>
          <a:p>
            <a:pPr lvl="2" algn="just"/>
            <a:r>
              <a:rPr lang="en-US" sz="2000" dirty="0"/>
              <a:t>The system encrypts the private key using CAST-128 with the 128 bits of the hash code of the key and then the hash code is discarded</a:t>
            </a:r>
          </a:p>
          <a:p>
            <a:pPr algn="just"/>
            <a:endParaRPr lang="en-US" sz="2800" dirty="0"/>
          </a:p>
        </p:txBody>
      </p:sp>
    </p:spTree>
    <p:extLst>
      <p:ext uri="{BB962C8B-B14F-4D97-AF65-F5344CB8AC3E}">
        <p14:creationId xmlns:p14="http://schemas.microsoft.com/office/powerpoint/2010/main" val="250022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Ring – Signing the message</a:t>
            </a:r>
          </a:p>
        </p:txBody>
      </p:sp>
      <p:sp>
        <p:nvSpPr>
          <p:cNvPr id="3" name="Content Placeholder 2"/>
          <p:cNvSpPr>
            <a:spLocks noGrp="1"/>
          </p:cNvSpPr>
          <p:nvPr>
            <p:ph idx="1"/>
          </p:nvPr>
        </p:nvSpPr>
        <p:spPr/>
        <p:txBody>
          <a:bodyPr>
            <a:normAutofit/>
          </a:bodyPr>
          <a:lstStyle/>
          <a:p>
            <a:pPr algn="just"/>
            <a:r>
              <a:rPr lang="en-US" sz="2400" dirty="0"/>
              <a:t>PGP retrieves sender’s private key using user-id as an index.</a:t>
            </a:r>
          </a:p>
          <a:p>
            <a:pPr algn="just"/>
            <a:r>
              <a:rPr lang="en-US" sz="2400" dirty="0"/>
              <a:t>PGP prompts the user for the passphrase to recover unencrypted private key</a:t>
            </a:r>
          </a:p>
          <a:p>
            <a:pPr algn="just"/>
            <a:r>
              <a:rPr lang="en-US" sz="2400" dirty="0"/>
              <a:t>Constructs signature component of the message</a:t>
            </a:r>
          </a:p>
          <a:p>
            <a:pPr algn="just"/>
            <a:endParaRPr lang="en-US" sz="2400" dirty="0"/>
          </a:p>
        </p:txBody>
      </p:sp>
    </p:spTree>
    <p:extLst>
      <p:ext uri="{BB962C8B-B14F-4D97-AF65-F5344CB8AC3E}">
        <p14:creationId xmlns:p14="http://schemas.microsoft.com/office/powerpoint/2010/main" val="186747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Key Ring – Encrypting the Message</a:t>
            </a:r>
            <a:endParaRPr lang="en-US" dirty="0"/>
          </a:p>
        </p:txBody>
      </p:sp>
      <p:sp>
        <p:nvSpPr>
          <p:cNvPr id="3" name="Content Placeholder 2"/>
          <p:cNvSpPr>
            <a:spLocks noGrp="1"/>
          </p:cNvSpPr>
          <p:nvPr>
            <p:ph idx="1"/>
          </p:nvPr>
        </p:nvSpPr>
        <p:spPr/>
        <p:txBody>
          <a:bodyPr>
            <a:normAutofit/>
          </a:bodyPr>
          <a:lstStyle/>
          <a:p>
            <a:r>
              <a:rPr lang="en-US" sz="2400" dirty="0"/>
              <a:t>PGP generates session key and uses it to encrypt the message</a:t>
            </a:r>
          </a:p>
          <a:p>
            <a:r>
              <a:rPr lang="en-US" sz="2400" dirty="0"/>
              <a:t>PGP retrieves the recipient’s public key from it’s public-key ring using their user ID as an index</a:t>
            </a:r>
          </a:p>
          <a:p>
            <a:r>
              <a:rPr lang="en-US" sz="2400" dirty="0"/>
              <a:t>The session key of the message is constructed</a:t>
            </a:r>
          </a:p>
          <a:p>
            <a:endParaRPr lang="en-US" sz="2400" dirty="0"/>
          </a:p>
        </p:txBody>
      </p:sp>
    </p:spTree>
    <p:extLst>
      <p:ext uri="{BB962C8B-B14F-4D97-AF65-F5344CB8AC3E}">
        <p14:creationId xmlns:p14="http://schemas.microsoft.com/office/powerpoint/2010/main" val="362303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609600"/>
            <a:ext cx="7772400" cy="11430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solidFill>
                  <a:schemeClr val="tx1"/>
                </a:solidFill>
              </a:rPr>
              <a:t>INTRODUCTION</a:t>
            </a:r>
            <a:endParaRPr lang="en-US" sz="3600" b="0" dirty="0">
              <a:solidFill>
                <a:schemeClr val="tx1"/>
              </a:solidFill>
            </a:endParaRPr>
          </a:p>
        </p:txBody>
      </p:sp>
      <p:sp>
        <p:nvSpPr>
          <p:cNvPr id="3" name="Rectangle 3"/>
          <p:cNvSpPr txBox="1">
            <a:spLocks noChangeArrowheads="1"/>
          </p:cNvSpPr>
          <p:nvPr/>
        </p:nvSpPr>
        <p:spPr>
          <a:xfrm>
            <a:off x="609600" y="1600200"/>
            <a:ext cx="7772400" cy="41148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spcBef>
                <a:spcPts val="500"/>
              </a:spcBef>
              <a:spcAft>
                <a:spcPts val="500"/>
              </a:spcAft>
            </a:pPr>
            <a:r>
              <a:rPr lang="en-US" sz="2400" dirty="0" smtClean="0"/>
              <a:t>In 1992, a new standard was defined by an Internet Engineering Task Force Working Group  - called MIME.</a:t>
            </a:r>
          </a:p>
          <a:p>
            <a:pPr algn="just">
              <a:spcBef>
                <a:spcPts val="500"/>
              </a:spcBef>
              <a:spcAft>
                <a:spcPts val="500"/>
              </a:spcAft>
            </a:pPr>
            <a:r>
              <a:rPr lang="en-US" sz="2400" dirty="0" smtClean="0"/>
              <a:t>MIME is a specification for enhancing the capabilities of standard Internet electronic mail.</a:t>
            </a:r>
          </a:p>
          <a:p>
            <a:pPr algn="just">
              <a:spcBef>
                <a:spcPts val="500"/>
              </a:spcBef>
              <a:spcAft>
                <a:spcPts val="500"/>
              </a:spcAft>
            </a:pPr>
            <a:r>
              <a:rPr lang="en-US" sz="2400" dirty="0"/>
              <a:t> </a:t>
            </a:r>
            <a:r>
              <a:rPr lang="en-US" sz="2400" dirty="0" smtClean="0"/>
              <a:t>MIME stand for </a:t>
            </a:r>
            <a:r>
              <a:rPr lang="en-US" sz="2400" dirty="0"/>
              <a:t>Multipurpose Internet Mail Extensions </a:t>
            </a:r>
            <a:r>
              <a:rPr lang="en-US" sz="2400" dirty="0" smtClean="0"/>
              <a:t>.</a:t>
            </a:r>
            <a:endParaRPr lang="en-US" sz="2400" dirty="0"/>
          </a:p>
        </p:txBody>
      </p:sp>
    </p:spTree>
    <p:extLst>
      <p:ext uri="{BB962C8B-B14F-4D97-AF65-F5344CB8AC3E}">
        <p14:creationId xmlns:p14="http://schemas.microsoft.com/office/powerpoint/2010/main" val="2173641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7200"/>
            <a:ext cx="7055380" cy="1400530"/>
          </a:xfrm>
        </p:spPr>
        <p:txBody>
          <a:bodyPr/>
          <a:lstStyle/>
          <a:p>
            <a:r>
              <a:rPr lang="en-US" sz="4400" dirty="0"/>
              <a:t>Key Ring – Decrypting the Message</a:t>
            </a:r>
            <a:endParaRPr lang="en-US" dirty="0"/>
          </a:p>
        </p:txBody>
      </p:sp>
      <p:sp>
        <p:nvSpPr>
          <p:cNvPr id="3" name="Content Placeholder 2"/>
          <p:cNvSpPr>
            <a:spLocks noGrp="1"/>
          </p:cNvSpPr>
          <p:nvPr>
            <p:ph idx="1"/>
          </p:nvPr>
        </p:nvSpPr>
        <p:spPr/>
        <p:txBody>
          <a:bodyPr>
            <a:normAutofit/>
          </a:bodyPr>
          <a:lstStyle/>
          <a:p>
            <a:r>
              <a:rPr lang="en-US" sz="2400" dirty="0"/>
              <a:t>PGP retrieves the receiver’s private key from the private-key ring using the key ID in the session key component of the message as an index</a:t>
            </a:r>
          </a:p>
          <a:p>
            <a:r>
              <a:rPr lang="en-US" sz="2400" dirty="0"/>
              <a:t>PGP prompts the user for the passphrase to recover the unencrypted private key</a:t>
            </a:r>
          </a:p>
          <a:p>
            <a:r>
              <a:rPr lang="en-US" sz="2400" dirty="0"/>
              <a:t>PGP recovers the session key and decrypts the message.</a:t>
            </a:r>
          </a:p>
          <a:p>
            <a:endParaRPr lang="en-US" sz="2400" dirty="0"/>
          </a:p>
        </p:txBody>
      </p:sp>
    </p:spTree>
    <p:extLst>
      <p:ext uri="{BB962C8B-B14F-4D97-AF65-F5344CB8AC3E}">
        <p14:creationId xmlns:p14="http://schemas.microsoft.com/office/powerpoint/2010/main" val="313137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Key Ring – Authenticating the Message</a:t>
            </a:r>
            <a:endParaRPr lang="en-US" dirty="0"/>
          </a:p>
        </p:txBody>
      </p:sp>
      <p:sp>
        <p:nvSpPr>
          <p:cNvPr id="3" name="Content Placeholder 2"/>
          <p:cNvSpPr>
            <a:spLocks noGrp="1"/>
          </p:cNvSpPr>
          <p:nvPr>
            <p:ph idx="1"/>
          </p:nvPr>
        </p:nvSpPr>
        <p:spPr/>
        <p:txBody>
          <a:bodyPr>
            <a:normAutofit/>
          </a:bodyPr>
          <a:lstStyle/>
          <a:p>
            <a:r>
              <a:rPr lang="en-US" sz="2400" dirty="0"/>
              <a:t>PGP retrieves the sender’s public key from the public-key ring using the key ID from the signature portion of the message as an index.</a:t>
            </a:r>
          </a:p>
          <a:p>
            <a:r>
              <a:rPr lang="en-US" sz="2400" dirty="0"/>
              <a:t>PGP recovers the transmitted message digest</a:t>
            </a:r>
          </a:p>
          <a:p>
            <a:r>
              <a:rPr lang="en-US" sz="2400" dirty="0"/>
              <a:t>PGP computers the message digest for the received message</a:t>
            </a:r>
          </a:p>
          <a:p>
            <a:endParaRPr lang="en-US" sz="2400" dirty="0"/>
          </a:p>
        </p:txBody>
      </p:sp>
    </p:spTree>
    <p:extLst>
      <p:ext uri="{BB962C8B-B14F-4D97-AF65-F5344CB8AC3E}">
        <p14:creationId xmlns:p14="http://schemas.microsoft.com/office/powerpoint/2010/main" val="508046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a:t>
            </a:r>
            <a:r>
              <a:rPr lang="en-US" dirty="0" smtClean="0"/>
              <a:t>Trust	</a:t>
            </a:r>
            <a:endParaRPr lang="en-US" dirty="0"/>
          </a:p>
        </p:txBody>
      </p:sp>
      <p:sp>
        <p:nvSpPr>
          <p:cNvPr id="3" name="Content Placeholder 2"/>
          <p:cNvSpPr>
            <a:spLocks noGrp="1"/>
          </p:cNvSpPr>
          <p:nvPr>
            <p:ph idx="1"/>
          </p:nvPr>
        </p:nvSpPr>
        <p:spPr/>
        <p:txBody>
          <a:bodyPr>
            <a:normAutofit/>
          </a:bodyPr>
          <a:lstStyle/>
          <a:p>
            <a:pPr algn="just"/>
            <a:r>
              <a:rPr lang="en-US" sz="2800" dirty="0"/>
              <a:t>Each public-key ring has a signature and a signature trust entry for each public key</a:t>
            </a:r>
          </a:p>
          <a:p>
            <a:pPr lvl="1" algn="just"/>
            <a:r>
              <a:rPr lang="en-US" sz="2400" dirty="0"/>
              <a:t>This entry indicates the degree the PGP user trusts the signer to certify public keys.</a:t>
            </a:r>
          </a:p>
          <a:p>
            <a:pPr algn="just"/>
            <a:r>
              <a:rPr lang="en-US" sz="2800" dirty="0"/>
              <a:t>Each public-key ring has a owner trust field</a:t>
            </a:r>
          </a:p>
          <a:p>
            <a:pPr lvl="1" algn="just"/>
            <a:r>
              <a:rPr lang="en-US" sz="2400" dirty="0"/>
              <a:t>This entry indicates the degree to which the public key is trusted to sign other public key certificates.</a:t>
            </a:r>
          </a:p>
        </p:txBody>
      </p:sp>
    </p:spTree>
    <p:extLst>
      <p:ext uri="{BB962C8B-B14F-4D97-AF65-F5344CB8AC3E}">
        <p14:creationId xmlns:p14="http://schemas.microsoft.com/office/powerpoint/2010/main" val="3056094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a:t>
            </a:r>
          </a:p>
        </p:txBody>
      </p:sp>
      <p:sp>
        <p:nvSpPr>
          <p:cNvPr id="3" name="Content Placeholder 2"/>
          <p:cNvSpPr>
            <a:spLocks noGrp="1"/>
          </p:cNvSpPr>
          <p:nvPr>
            <p:ph idx="1"/>
          </p:nvPr>
        </p:nvSpPr>
        <p:spPr/>
        <p:txBody>
          <a:bodyPr>
            <a:normAutofit/>
          </a:bodyPr>
          <a:lstStyle/>
          <a:p>
            <a:r>
              <a:rPr lang="en-US" sz="2400" dirty="0"/>
              <a:t>Stands for Secure/Multipurpose Internet Mail Extension</a:t>
            </a:r>
          </a:p>
          <a:p>
            <a:r>
              <a:rPr lang="en-US" sz="2400" dirty="0"/>
              <a:t>Security enhancement to the MIME internet e-mail format</a:t>
            </a:r>
          </a:p>
          <a:p>
            <a:endParaRPr lang="en-US" sz="2400" dirty="0"/>
          </a:p>
        </p:txBody>
      </p:sp>
    </p:spTree>
    <p:extLst>
      <p:ext uri="{BB962C8B-B14F-4D97-AF65-F5344CB8AC3E}">
        <p14:creationId xmlns:p14="http://schemas.microsoft.com/office/powerpoint/2010/main" val="687652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 </a:t>
            </a:r>
            <a:r>
              <a:rPr lang="en-US" dirty="0" smtClean="0"/>
              <a:t>Functionality		</a:t>
            </a:r>
            <a:endParaRPr lang="en-US" dirty="0"/>
          </a:p>
        </p:txBody>
      </p:sp>
      <p:sp>
        <p:nvSpPr>
          <p:cNvPr id="3" name="Content Placeholder 2"/>
          <p:cNvSpPr>
            <a:spLocks noGrp="1"/>
          </p:cNvSpPr>
          <p:nvPr>
            <p:ph idx="1"/>
          </p:nvPr>
        </p:nvSpPr>
        <p:spPr/>
        <p:txBody>
          <a:bodyPr>
            <a:noAutofit/>
          </a:bodyPr>
          <a:lstStyle/>
          <a:p>
            <a:pPr algn="just">
              <a:lnSpc>
                <a:spcPct val="90000"/>
              </a:lnSpc>
            </a:pPr>
            <a:r>
              <a:rPr lang="en-US" sz="2800" dirty="0"/>
              <a:t>S/MIME provides the following functions</a:t>
            </a:r>
          </a:p>
          <a:p>
            <a:pPr lvl="1" algn="just">
              <a:lnSpc>
                <a:spcPct val="90000"/>
              </a:lnSpc>
            </a:pPr>
            <a:r>
              <a:rPr lang="en-US" sz="2400" dirty="0"/>
              <a:t>Enveloped Data</a:t>
            </a:r>
          </a:p>
          <a:p>
            <a:pPr lvl="2" algn="just">
              <a:lnSpc>
                <a:spcPct val="90000"/>
              </a:lnSpc>
            </a:pPr>
            <a:r>
              <a:rPr lang="en-US" sz="2000" dirty="0"/>
              <a:t>Consists of encrypted content of any type of encrypted content encryption keys</a:t>
            </a:r>
          </a:p>
          <a:p>
            <a:pPr lvl="1" algn="just">
              <a:lnSpc>
                <a:spcPct val="90000"/>
              </a:lnSpc>
            </a:pPr>
            <a:r>
              <a:rPr lang="en-US" sz="2400" dirty="0"/>
              <a:t>Signed Data</a:t>
            </a:r>
          </a:p>
          <a:p>
            <a:pPr lvl="2" algn="just">
              <a:lnSpc>
                <a:spcPct val="90000"/>
              </a:lnSpc>
            </a:pPr>
            <a:r>
              <a:rPr lang="en-US" sz="2000" dirty="0"/>
              <a:t>Contains a digital signature</a:t>
            </a:r>
          </a:p>
          <a:p>
            <a:pPr lvl="1" algn="just">
              <a:lnSpc>
                <a:spcPct val="90000"/>
              </a:lnSpc>
            </a:pPr>
            <a:r>
              <a:rPr lang="en-US" sz="2400" dirty="0"/>
              <a:t>Clear-signed data</a:t>
            </a:r>
          </a:p>
          <a:p>
            <a:pPr lvl="2" algn="just">
              <a:lnSpc>
                <a:spcPct val="90000"/>
              </a:lnSpc>
            </a:pPr>
            <a:r>
              <a:rPr lang="en-US" sz="2000" dirty="0"/>
              <a:t>Encoded digital signature</a:t>
            </a:r>
          </a:p>
          <a:p>
            <a:pPr lvl="1" algn="just">
              <a:lnSpc>
                <a:spcPct val="90000"/>
              </a:lnSpc>
            </a:pPr>
            <a:r>
              <a:rPr lang="en-US" sz="2400" dirty="0"/>
              <a:t>Signed and enveloped data</a:t>
            </a:r>
          </a:p>
          <a:p>
            <a:pPr lvl="2" algn="just">
              <a:lnSpc>
                <a:spcPct val="90000"/>
              </a:lnSpc>
            </a:pPr>
            <a:r>
              <a:rPr lang="en-US" sz="2000" dirty="0"/>
              <a:t>Encrypted and Signed data</a:t>
            </a:r>
          </a:p>
          <a:p>
            <a:pPr algn="just"/>
            <a:endParaRPr lang="en-US" sz="2800" dirty="0"/>
          </a:p>
        </p:txBody>
      </p:sp>
    </p:spTree>
    <p:extLst>
      <p:ext uri="{BB962C8B-B14F-4D97-AF65-F5344CB8AC3E}">
        <p14:creationId xmlns:p14="http://schemas.microsoft.com/office/powerpoint/2010/main" val="119680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S/MIME – Cryptographic Algorithms</a:t>
            </a:r>
            <a:endParaRPr lang="en-US" dirty="0"/>
          </a:p>
        </p:txBody>
      </p:sp>
      <p:sp>
        <p:nvSpPr>
          <p:cNvPr id="3" name="Content Placeholder 2"/>
          <p:cNvSpPr>
            <a:spLocks noGrp="1"/>
          </p:cNvSpPr>
          <p:nvPr>
            <p:ph idx="1"/>
          </p:nvPr>
        </p:nvSpPr>
        <p:spPr/>
        <p:txBody>
          <a:bodyPr>
            <a:normAutofit/>
          </a:bodyPr>
          <a:lstStyle/>
          <a:p>
            <a:pPr algn="just"/>
            <a:r>
              <a:rPr lang="en-US" sz="2800" dirty="0"/>
              <a:t>Create message digest to form digital signature</a:t>
            </a:r>
          </a:p>
          <a:p>
            <a:pPr lvl="1" algn="just"/>
            <a:r>
              <a:rPr lang="en-US" sz="2400" dirty="0"/>
              <a:t>Must use SHA-1, Should support MD5</a:t>
            </a:r>
          </a:p>
          <a:p>
            <a:pPr algn="just"/>
            <a:r>
              <a:rPr lang="en-US" sz="2800" dirty="0"/>
              <a:t>Encrypt message digest to form signature</a:t>
            </a:r>
          </a:p>
          <a:p>
            <a:pPr lvl="1" algn="just"/>
            <a:r>
              <a:rPr lang="en-US" sz="2400" dirty="0"/>
              <a:t>Must support DSS, Should support RSA</a:t>
            </a:r>
          </a:p>
          <a:p>
            <a:pPr algn="just"/>
            <a:r>
              <a:rPr lang="en-US" sz="2800" dirty="0"/>
              <a:t>Encrypt session key for transmission</a:t>
            </a:r>
          </a:p>
          <a:p>
            <a:pPr lvl="1" algn="just"/>
            <a:r>
              <a:rPr lang="en-US" sz="2400" dirty="0"/>
              <a:t>Should support </a:t>
            </a:r>
            <a:r>
              <a:rPr lang="en-US" sz="2400" dirty="0" err="1"/>
              <a:t>Diffie</a:t>
            </a:r>
            <a:r>
              <a:rPr lang="en-US" sz="2400" dirty="0"/>
              <a:t>-Hellman, Must support RSA</a:t>
            </a:r>
          </a:p>
          <a:p>
            <a:pPr algn="just"/>
            <a:endParaRPr lang="en-US" sz="2800" dirty="0"/>
          </a:p>
        </p:txBody>
      </p:sp>
    </p:spTree>
    <p:extLst>
      <p:ext uri="{BB962C8B-B14F-4D97-AF65-F5344CB8AC3E}">
        <p14:creationId xmlns:p14="http://schemas.microsoft.com/office/powerpoint/2010/main" val="1749282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S/MIME – Cryptographic Algorithms</a:t>
            </a:r>
            <a:endParaRPr lang="en-US" dirty="0"/>
          </a:p>
        </p:txBody>
      </p:sp>
      <p:sp>
        <p:nvSpPr>
          <p:cNvPr id="3" name="Content Placeholder 2"/>
          <p:cNvSpPr>
            <a:spLocks noGrp="1"/>
          </p:cNvSpPr>
          <p:nvPr>
            <p:ph idx="1"/>
          </p:nvPr>
        </p:nvSpPr>
        <p:spPr/>
        <p:txBody>
          <a:bodyPr>
            <a:normAutofit/>
          </a:bodyPr>
          <a:lstStyle/>
          <a:p>
            <a:pPr algn="just"/>
            <a:r>
              <a:rPr lang="en-US" sz="2800" dirty="0"/>
              <a:t>Encrypt message for transmission with one-time session key</a:t>
            </a:r>
          </a:p>
          <a:p>
            <a:pPr lvl="1" algn="just"/>
            <a:r>
              <a:rPr lang="en-US" sz="2400" dirty="0"/>
              <a:t>Must support triple DES, Should support AES, Should support RC2/40</a:t>
            </a:r>
          </a:p>
          <a:p>
            <a:pPr algn="just"/>
            <a:r>
              <a:rPr lang="en-US" sz="2800" dirty="0"/>
              <a:t>Create a message authentication code</a:t>
            </a:r>
          </a:p>
          <a:p>
            <a:pPr lvl="1" algn="just"/>
            <a:r>
              <a:rPr lang="en-US" sz="2400" dirty="0"/>
              <a:t>Must support HMAC with SHA-1, Should support HMAC with SHA-1</a:t>
            </a:r>
          </a:p>
          <a:p>
            <a:pPr algn="just"/>
            <a:endParaRPr lang="en-US" sz="2800" dirty="0"/>
          </a:p>
        </p:txBody>
      </p:sp>
    </p:spTree>
    <p:extLst>
      <p:ext uri="{BB962C8B-B14F-4D97-AF65-F5344CB8AC3E}">
        <p14:creationId xmlns:p14="http://schemas.microsoft.com/office/powerpoint/2010/main" val="112101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S/MIME – User Agent Role</a:t>
            </a:r>
          </a:p>
        </p:txBody>
      </p:sp>
      <p:sp>
        <p:nvSpPr>
          <p:cNvPr id="3" name="Content Placeholder 2"/>
          <p:cNvSpPr>
            <a:spLocks noGrp="1"/>
          </p:cNvSpPr>
          <p:nvPr>
            <p:ph idx="1"/>
          </p:nvPr>
        </p:nvSpPr>
        <p:spPr/>
        <p:txBody>
          <a:bodyPr>
            <a:noAutofit/>
          </a:bodyPr>
          <a:lstStyle/>
          <a:p>
            <a:pPr algn="just"/>
            <a:r>
              <a:rPr lang="en-US" sz="2800" dirty="0"/>
              <a:t>Key generation</a:t>
            </a:r>
          </a:p>
          <a:p>
            <a:pPr lvl="1" algn="just"/>
            <a:r>
              <a:rPr lang="en-US" sz="2400" dirty="0"/>
              <a:t>Generating key with RSA</a:t>
            </a:r>
          </a:p>
          <a:p>
            <a:pPr algn="just"/>
            <a:r>
              <a:rPr lang="en-US" sz="2800" dirty="0"/>
              <a:t>Registration</a:t>
            </a:r>
          </a:p>
          <a:p>
            <a:pPr lvl="1" algn="just"/>
            <a:r>
              <a:rPr lang="en-US" sz="2400" dirty="0"/>
              <a:t>Register a user’s public key must be registered with a certification authority</a:t>
            </a:r>
          </a:p>
          <a:p>
            <a:pPr algn="just"/>
            <a:r>
              <a:rPr lang="en-US" sz="2800" dirty="0"/>
              <a:t>Certificate storage and retrieval</a:t>
            </a:r>
          </a:p>
          <a:p>
            <a:pPr lvl="1" algn="just"/>
            <a:r>
              <a:rPr lang="en-US" sz="2400" dirty="0"/>
              <a:t>Access to a local list of certificates in order to verify incoming signatures and encrypt outgoing </a:t>
            </a:r>
          </a:p>
          <a:p>
            <a:pPr algn="just"/>
            <a:endParaRPr lang="en-US" sz="2800" dirty="0"/>
          </a:p>
        </p:txBody>
      </p:sp>
    </p:spTree>
    <p:extLst>
      <p:ext uri="{BB962C8B-B14F-4D97-AF65-F5344CB8AC3E}">
        <p14:creationId xmlns:p14="http://schemas.microsoft.com/office/powerpoint/2010/main" val="3738644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S/MIME – Enhanced Security Services</a:t>
            </a:r>
            <a:endParaRPr lang="en-US" dirty="0"/>
          </a:p>
        </p:txBody>
      </p:sp>
      <p:sp>
        <p:nvSpPr>
          <p:cNvPr id="3" name="Content Placeholder 2"/>
          <p:cNvSpPr>
            <a:spLocks noGrp="1"/>
          </p:cNvSpPr>
          <p:nvPr>
            <p:ph idx="1"/>
          </p:nvPr>
        </p:nvSpPr>
        <p:spPr/>
        <p:txBody>
          <a:bodyPr>
            <a:noAutofit/>
          </a:bodyPr>
          <a:lstStyle/>
          <a:p>
            <a:pPr algn="just"/>
            <a:r>
              <a:rPr lang="en-US" sz="2800" dirty="0"/>
              <a:t>Signed receipts</a:t>
            </a:r>
          </a:p>
          <a:p>
            <a:pPr lvl="1" algn="just"/>
            <a:r>
              <a:rPr lang="en-US" sz="2400" dirty="0"/>
              <a:t>The receiver returns a signed receipt back to the sender to verify the message arrived</a:t>
            </a:r>
          </a:p>
          <a:p>
            <a:pPr algn="just"/>
            <a:r>
              <a:rPr lang="en-US" sz="2800" dirty="0"/>
              <a:t>Security labels</a:t>
            </a:r>
          </a:p>
          <a:p>
            <a:pPr lvl="1" algn="just"/>
            <a:r>
              <a:rPr lang="en-US" sz="2400" dirty="0"/>
              <a:t>Permission, priority or role of message being sent</a:t>
            </a:r>
          </a:p>
          <a:p>
            <a:pPr algn="just"/>
            <a:r>
              <a:rPr lang="en-US" sz="2800" dirty="0"/>
              <a:t>Secure mailing lists</a:t>
            </a:r>
          </a:p>
          <a:p>
            <a:pPr lvl="1" algn="just"/>
            <a:r>
              <a:rPr lang="en-US" sz="2400" dirty="0"/>
              <a:t>Sending to multiple recipients at once securely by using a public key for the whole mailing list</a:t>
            </a:r>
          </a:p>
          <a:p>
            <a:pPr algn="just"/>
            <a:endParaRPr lang="en-US" sz="2800" dirty="0"/>
          </a:p>
        </p:txBody>
      </p:sp>
    </p:spTree>
    <p:extLst>
      <p:ext uri="{BB962C8B-B14F-4D97-AF65-F5344CB8AC3E}">
        <p14:creationId xmlns:p14="http://schemas.microsoft.com/office/powerpoint/2010/main" val="780451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84175"/>
            <a:ext cx="8229600" cy="1139825"/>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dirty="0" smtClean="0"/>
              <a:t>Conclusions</a:t>
            </a:r>
            <a:endParaRPr lang="en-US" sz="3600" dirty="0"/>
          </a:p>
        </p:txBody>
      </p:sp>
      <p:sp>
        <p:nvSpPr>
          <p:cNvPr id="3" name="Rectangle 3"/>
          <p:cNvSpPr txBox="1">
            <a:spLocks noChangeArrowheads="1"/>
          </p:cNvSpPr>
          <p:nvPr/>
        </p:nvSpPr>
        <p:spPr>
          <a:xfrm>
            <a:off x="304800" y="1600200"/>
            <a:ext cx="8534400" cy="4530725"/>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1" algn="just">
              <a:lnSpc>
                <a:spcPct val="90000"/>
              </a:lnSpc>
              <a:buFont typeface="Wingdings" pitchFamily="2" charset="2"/>
              <a:buChar char="§"/>
            </a:pPr>
            <a:r>
              <a:rPr lang="en-US" sz="2400" dirty="0" smtClean="0">
                <a:latin typeface="Tahoma" pitchFamily="34" charset="0"/>
                <a:cs typeface="Times New Roman" charset="0"/>
              </a:rPr>
              <a:t>MIME is a necessity in today</a:t>
            </a:r>
            <a:r>
              <a:rPr lang="en-US" sz="2400" dirty="0" smtClean="0">
                <a:latin typeface="Arial"/>
                <a:cs typeface="Times New Roman" charset="0"/>
              </a:rPr>
              <a:t>’</a:t>
            </a:r>
            <a:r>
              <a:rPr lang="en-US" sz="2400" dirty="0" smtClean="0">
                <a:latin typeface="Tahoma" pitchFamily="34" charset="0"/>
                <a:cs typeface="Times New Roman" charset="0"/>
              </a:rPr>
              <a:t>s Internet and e-mail traffic requirements</a:t>
            </a:r>
            <a:r>
              <a:rPr lang="en-US" sz="2800" dirty="0" smtClean="0">
                <a:latin typeface="Tahoma" pitchFamily="34" charset="0"/>
                <a:cs typeface="Tahoma" pitchFamily="34" charset="0"/>
              </a:rPr>
              <a:t>.</a:t>
            </a:r>
          </a:p>
          <a:p>
            <a:pPr lvl="1" algn="just">
              <a:lnSpc>
                <a:spcPct val="90000"/>
              </a:lnSpc>
              <a:buFont typeface="Wingdings" pitchFamily="2" charset="2"/>
              <a:buNone/>
            </a:pPr>
            <a:endParaRPr lang="en-US" sz="2800" dirty="0" smtClean="0">
              <a:latin typeface="Tahoma" pitchFamily="34" charset="0"/>
              <a:cs typeface="Tahoma" pitchFamily="34" charset="0"/>
            </a:endParaRPr>
          </a:p>
          <a:p>
            <a:pPr lvl="1" algn="just">
              <a:lnSpc>
                <a:spcPct val="90000"/>
              </a:lnSpc>
              <a:buFont typeface="Wingdings" pitchFamily="2" charset="2"/>
              <a:buChar char="§"/>
            </a:pPr>
            <a:r>
              <a:rPr lang="en-US" sz="2400" dirty="0" smtClean="0">
                <a:latin typeface="Tahoma" pitchFamily="34" charset="0"/>
                <a:cs typeface="Times New Roman" charset="0"/>
              </a:rPr>
              <a:t>The </a:t>
            </a:r>
            <a:r>
              <a:rPr lang="en-US" sz="2400" dirty="0" smtClean="0">
                <a:latin typeface="Arial"/>
                <a:cs typeface="Times New Roman" charset="0"/>
              </a:rPr>
              <a:t>“</a:t>
            </a:r>
            <a:r>
              <a:rPr lang="en-US" sz="2400" dirty="0" smtClean="0">
                <a:latin typeface="Tahoma" pitchFamily="34" charset="0"/>
                <a:cs typeface="Times New Roman" charset="0"/>
              </a:rPr>
              <a:t>Object Oriented</a:t>
            </a:r>
            <a:r>
              <a:rPr lang="en-US" sz="2400" dirty="0" smtClean="0">
                <a:latin typeface="Arial"/>
                <a:cs typeface="Times New Roman" charset="0"/>
              </a:rPr>
              <a:t>”</a:t>
            </a:r>
            <a:r>
              <a:rPr lang="en-US" sz="2400" dirty="0" smtClean="0">
                <a:latin typeface="Tahoma" pitchFamily="34" charset="0"/>
                <a:cs typeface="Times New Roman" charset="0"/>
              </a:rPr>
              <a:t> structure of the MIME message enhances its capability to serve as multipurpose standard.</a:t>
            </a:r>
          </a:p>
          <a:p>
            <a:pPr lvl="1" algn="just">
              <a:lnSpc>
                <a:spcPct val="90000"/>
              </a:lnSpc>
              <a:buFont typeface="Wingdings" pitchFamily="2" charset="2"/>
              <a:buNone/>
            </a:pPr>
            <a:endParaRPr lang="en-US" sz="2400" dirty="0" smtClean="0">
              <a:latin typeface="Tahoma" pitchFamily="34" charset="0"/>
              <a:cs typeface="Times New Roman" charset="0"/>
            </a:endParaRPr>
          </a:p>
          <a:p>
            <a:pPr lvl="1" algn="just">
              <a:lnSpc>
                <a:spcPct val="90000"/>
              </a:lnSpc>
              <a:buFont typeface="Wingdings" pitchFamily="2" charset="2"/>
              <a:buChar char="§"/>
            </a:pPr>
            <a:r>
              <a:rPr lang="en-US" sz="2400" dirty="0" smtClean="0">
                <a:latin typeface="Tahoma" pitchFamily="34" charset="0"/>
                <a:cs typeface="Times New Roman" charset="0"/>
              </a:rPr>
              <a:t>The MIME is capable of transferring data between two distinct systems which uses different formats </a:t>
            </a:r>
            <a:r>
              <a:rPr lang="en-US" sz="2400" dirty="0" smtClean="0">
                <a:latin typeface="Tahoma" pitchFamily="34" charset="0"/>
                <a:cs typeface="Tahoma" pitchFamily="34" charset="0"/>
              </a:rPr>
              <a:t> </a:t>
            </a:r>
          </a:p>
          <a:p>
            <a:pPr algn="just">
              <a:lnSpc>
                <a:spcPct val="90000"/>
              </a:lnSpc>
              <a:buFont typeface="Webdings" pitchFamily="18" charset="2"/>
              <a:buNone/>
            </a:pPr>
            <a:endParaRPr lang="en-US" sz="2800" dirty="0">
              <a:latin typeface="Tahoma" pitchFamily="34" charset="0"/>
              <a:cs typeface="Tahoma" pitchFamily="34" charset="0"/>
            </a:endParaRPr>
          </a:p>
        </p:txBody>
      </p:sp>
    </p:spTree>
    <p:extLst>
      <p:ext uri="{BB962C8B-B14F-4D97-AF65-F5344CB8AC3E}">
        <p14:creationId xmlns:p14="http://schemas.microsoft.com/office/powerpoint/2010/main" val="411382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304800"/>
            <a:ext cx="7772400" cy="11430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solidFill>
                  <a:schemeClr val="tx1"/>
                </a:solidFill>
              </a:rPr>
              <a:t>When using the MIME standard, messages can contain the following types:</a:t>
            </a:r>
            <a:r>
              <a:rPr lang="en-US" sz="4000" b="0" dirty="0" smtClean="0">
                <a:solidFill>
                  <a:schemeClr val="tx1"/>
                </a:solidFill>
              </a:rPr>
              <a:t> </a:t>
            </a:r>
            <a:endParaRPr lang="en-US" sz="4000" b="0" dirty="0">
              <a:solidFill>
                <a:schemeClr val="tx1"/>
              </a:solidFill>
            </a:endParaRPr>
          </a:p>
        </p:txBody>
      </p:sp>
      <p:sp>
        <p:nvSpPr>
          <p:cNvPr id="3" name="Rectangle 3"/>
          <p:cNvSpPr txBox="1">
            <a:spLocks noChangeArrowheads="1"/>
          </p:cNvSpPr>
          <p:nvPr/>
        </p:nvSpPr>
        <p:spPr>
          <a:xfrm>
            <a:off x="361950" y="1981200"/>
            <a:ext cx="7772400" cy="41148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spcBef>
                <a:spcPts val="500"/>
              </a:spcBef>
              <a:spcAft>
                <a:spcPts val="500"/>
              </a:spcAft>
              <a:buNone/>
            </a:pPr>
            <a:r>
              <a:rPr lang="en-US" sz="2400" dirty="0" smtClean="0"/>
              <a:t> </a:t>
            </a:r>
          </a:p>
          <a:p>
            <a:pPr>
              <a:spcBef>
                <a:spcPts val="500"/>
              </a:spcBef>
              <a:spcAft>
                <a:spcPts val="500"/>
              </a:spcAft>
              <a:buFont typeface="Symbol" pitchFamily="18" charset="2"/>
              <a:buChar char="·"/>
            </a:pPr>
            <a:r>
              <a:rPr lang="en-US" sz="2400" dirty="0" smtClean="0"/>
              <a:t>Character sets other than US-ASCII. </a:t>
            </a:r>
          </a:p>
          <a:p>
            <a:pPr>
              <a:spcBef>
                <a:spcPts val="500"/>
              </a:spcBef>
              <a:spcAft>
                <a:spcPts val="500"/>
              </a:spcAft>
              <a:buFont typeface="Symbol" pitchFamily="18" charset="2"/>
              <a:buChar char="·"/>
            </a:pPr>
            <a:r>
              <a:rPr lang="en-US" sz="2400" dirty="0" smtClean="0"/>
              <a:t>Multi-media: Image, Audio, and Video messages. </a:t>
            </a:r>
          </a:p>
          <a:p>
            <a:pPr>
              <a:spcBef>
                <a:spcPts val="500"/>
              </a:spcBef>
              <a:spcAft>
                <a:spcPts val="500"/>
              </a:spcAft>
              <a:buFont typeface="Symbol" pitchFamily="18" charset="2"/>
              <a:buChar char="·"/>
            </a:pPr>
            <a:r>
              <a:rPr lang="en-US" sz="2400" dirty="0" smtClean="0"/>
              <a:t>Multiple objects in a single message. </a:t>
            </a:r>
          </a:p>
          <a:p>
            <a:pPr>
              <a:spcBef>
                <a:spcPts val="500"/>
              </a:spcBef>
              <a:spcAft>
                <a:spcPts val="500"/>
              </a:spcAft>
              <a:buFont typeface="Symbol" pitchFamily="18" charset="2"/>
              <a:buChar char="·"/>
            </a:pPr>
            <a:r>
              <a:rPr lang="en-US" sz="2400" dirty="0" smtClean="0"/>
              <a:t>Multi-font messages. </a:t>
            </a:r>
          </a:p>
          <a:p>
            <a:pPr>
              <a:spcBef>
                <a:spcPts val="500"/>
              </a:spcBef>
              <a:spcAft>
                <a:spcPts val="500"/>
              </a:spcAft>
              <a:buFont typeface="Symbol" pitchFamily="18" charset="2"/>
              <a:buChar char="·"/>
            </a:pPr>
            <a:r>
              <a:rPr lang="en-US" sz="2400" dirty="0" smtClean="0"/>
              <a:t>Messages of unlimited length. </a:t>
            </a:r>
          </a:p>
          <a:p>
            <a:pPr>
              <a:spcBef>
                <a:spcPts val="500"/>
              </a:spcBef>
              <a:spcAft>
                <a:spcPts val="500"/>
              </a:spcAft>
              <a:buFont typeface="Symbol" pitchFamily="18" charset="2"/>
              <a:buChar char="·"/>
            </a:pPr>
            <a:r>
              <a:rPr lang="en-US" sz="2400" dirty="0" smtClean="0"/>
              <a:t>Binary files. </a:t>
            </a:r>
            <a:endParaRPr lang="en-US" sz="2400" dirty="0"/>
          </a:p>
        </p:txBody>
      </p:sp>
    </p:spTree>
    <p:extLst>
      <p:ext uri="{BB962C8B-B14F-4D97-AF65-F5344CB8AC3E}">
        <p14:creationId xmlns:p14="http://schemas.microsoft.com/office/powerpoint/2010/main" val="581971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133600"/>
            <a:ext cx="5867400" cy="1015663"/>
          </a:xfrm>
          <a:prstGeom prst="rect">
            <a:avLst/>
          </a:prstGeom>
          <a:noFill/>
        </p:spPr>
        <p:txBody>
          <a:bodyPr wrap="square" rtlCol="0">
            <a:spAutoFit/>
          </a:bodyPr>
          <a:lstStyle/>
          <a:p>
            <a:pPr algn="ctr"/>
            <a:r>
              <a:rPr lang="en-US" sz="6000" i="1" dirty="0" smtClean="0">
                <a:latin typeface="Arial Rounded MT Bold" panose="020F0704030504030204" pitchFamily="34" charset="0"/>
              </a:rPr>
              <a:t>THANK YOU</a:t>
            </a:r>
            <a:endParaRPr lang="en-US" sz="6000" i="1" dirty="0">
              <a:latin typeface="Arial Rounded MT Bold" panose="020F0704030504030204" pitchFamily="34" charset="0"/>
            </a:endParaRPr>
          </a:p>
        </p:txBody>
      </p:sp>
    </p:spTree>
    <p:extLst>
      <p:ext uri="{BB962C8B-B14F-4D97-AF65-F5344CB8AC3E}">
        <p14:creationId xmlns:p14="http://schemas.microsoft.com/office/powerpoint/2010/main" val="421142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609600" y="1295400"/>
            <a:ext cx="7772400" cy="48768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r>
              <a:rPr lang="en-US" sz="2400" dirty="0" smtClean="0"/>
              <a:t>MIME is defined to be completely backwards compatible, yet flexible and open to extensions. Therefore, it builds on the older standard by defining additional fields for the mail message header, that describes new content types, and a distinct organization of the message body.</a:t>
            </a:r>
            <a:endParaRPr lang="en-US" sz="1800" dirty="0"/>
          </a:p>
        </p:txBody>
      </p:sp>
    </p:spTree>
    <p:extLst>
      <p:ext uri="{BB962C8B-B14F-4D97-AF65-F5344CB8AC3E}">
        <p14:creationId xmlns:p14="http://schemas.microsoft.com/office/powerpoint/2010/main" val="1388692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457200"/>
            <a:ext cx="7772400" cy="11430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000" b="0" dirty="0" smtClean="0">
                <a:solidFill>
                  <a:schemeClr val="tx1"/>
                </a:solidFill>
              </a:rPr>
              <a:t>Background</a:t>
            </a:r>
            <a:endParaRPr lang="en-US" sz="4000" b="0" dirty="0">
              <a:solidFill>
                <a:schemeClr val="tx1"/>
              </a:solidFill>
            </a:endParaRPr>
          </a:p>
        </p:txBody>
      </p:sp>
      <p:sp>
        <p:nvSpPr>
          <p:cNvPr id="3" name="Rectangle 3"/>
          <p:cNvSpPr txBox="1">
            <a:spLocks noChangeArrowheads="1"/>
          </p:cNvSpPr>
          <p:nvPr/>
        </p:nvSpPr>
        <p:spPr>
          <a:xfrm>
            <a:off x="476250" y="1828800"/>
            <a:ext cx="7772400" cy="45720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spcBef>
                <a:spcPts val="500"/>
              </a:spcBef>
              <a:spcAft>
                <a:spcPts val="500"/>
              </a:spcAft>
            </a:pPr>
            <a:r>
              <a:rPr lang="en-US" sz="2400" dirty="0" smtClean="0"/>
              <a:t>SMPT ( Simple Mail Transfer Protocol ) is  widely used around the world, it is the standard protocol for transferring mail between hosts in the TCP/IP suite.</a:t>
            </a:r>
          </a:p>
          <a:p>
            <a:pPr algn="just"/>
            <a:r>
              <a:rPr lang="en-US" sz="2400" dirty="0"/>
              <a:t>However, SMPT has </a:t>
            </a:r>
            <a:r>
              <a:rPr lang="en-US" sz="2400" dirty="0" smtClean="0"/>
              <a:t>been limited</a:t>
            </a:r>
            <a:r>
              <a:rPr lang="en-US" sz="2400" dirty="0" smtClean="0">
                <a:solidFill>
                  <a:schemeClr val="accent1"/>
                </a:solidFill>
              </a:rPr>
              <a:t> </a:t>
            </a:r>
            <a:r>
              <a:rPr lang="en-US" sz="2400" dirty="0"/>
              <a:t>to the delivery of simple text messages which does not meet the rising demand for capability of delivery mail containing various types of data, including voice, images and video clips.</a:t>
            </a:r>
          </a:p>
          <a:p>
            <a:pPr algn="just"/>
            <a:r>
              <a:rPr lang="en-US" sz="2400" dirty="0"/>
              <a:t>To satisfy this requirement, a new electronic </a:t>
            </a:r>
            <a:r>
              <a:rPr lang="en-US" sz="2400" dirty="0" smtClean="0"/>
              <a:t>mail standard</a:t>
            </a:r>
            <a:r>
              <a:rPr lang="en-US" sz="2400" dirty="0"/>
              <a:t>, which builds on SMPT, has been defined</a:t>
            </a:r>
            <a:r>
              <a:rPr lang="en-US" sz="3600" dirty="0"/>
              <a:t>.</a:t>
            </a:r>
            <a:endParaRPr lang="en-US" sz="2400" dirty="0"/>
          </a:p>
        </p:txBody>
      </p:sp>
    </p:spTree>
    <p:extLst>
      <p:ext uri="{BB962C8B-B14F-4D97-AF65-F5344CB8AC3E}">
        <p14:creationId xmlns:p14="http://schemas.microsoft.com/office/powerpoint/2010/main" val="7339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457200"/>
            <a:ext cx="7772400" cy="11430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t>Limitations of the SMPT scheme </a:t>
            </a:r>
            <a:endParaRPr lang="en-US" b="0" dirty="0"/>
          </a:p>
        </p:txBody>
      </p:sp>
      <p:sp>
        <p:nvSpPr>
          <p:cNvPr id="3" name="Rectangle 3"/>
          <p:cNvSpPr txBox="1">
            <a:spLocks noChangeArrowheads="1"/>
          </p:cNvSpPr>
          <p:nvPr/>
        </p:nvSpPr>
        <p:spPr>
          <a:xfrm>
            <a:off x="609600" y="1828800"/>
            <a:ext cx="7772400" cy="41148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228600" lvl="1" algn="just">
              <a:spcBef>
                <a:spcPts val="500"/>
              </a:spcBef>
              <a:spcAft>
                <a:spcPts val="500"/>
              </a:spcAft>
              <a:buFont typeface="Symbol" pitchFamily="18" charset="2"/>
              <a:buChar char="·"/>
            </a:pPr>
            <a:r>
              <a:rPr lang="en-US" sz="2000" dirty="0" smtClean="0"/>
              <a:t>The message may contain </a:t>
            </a:r>
            <a:r>
              <a:rPr lang="en-US" sz="2000" dirty="0" smtClean="0"/>
              <a:t>only US-ASCII </a:t>
            </a:r>
            <a:r>
              <a:rPr lang="en-US" sz="2000" dirty="0" smtClean="0"/>
              <a:t>characters </a:t>
            </a:r>
          </a:p>
          <a:p>
            <a:pPr marL="228600" lvl="1" algn="just">
              <a:spcBef>
                <a:spcPts val="500"/>
              </a:spcBef>
              <a:spcAft>
                <a:spcPts val="500"/>
              </a:spcAft>
              <a:buFont typeface="Symbol" pitchFamily="18" charset="2"/>
              <a:buChar char="·"/>
            </a:pPr>
            <a:r>
              <a:rPr lang="en-US" sz="2000" dirty="0" smtClean="0"/>
              <a:t>The maximum line length allowed is 1000 characters </a:t>
            </a:r>
          </a:p>
          <a:p>
            <a:pPr marL="228600" lvl="1" algn="just">
              <a:spcBef>
                <a:spcPts val="500"/>
              </a:spcBef>
              <a:spcAft>
                <a:spcPts val="500"/>
              </a:spcAft>
              <a:buFont typeface="Symbol" pitchFamily="18" charset="2"/>
              <a:buChar char="·"/>
            </a:pPr>
            <a:r>
              <a:rPr lang="en-US" sz="2000" dirty="0" smtClean="0"/>
              <a:t>The message must not be longer than a predefined maximum size </a:t>
            </a:r>
          </a:p>
          <a:p>
            <a:pPr marL="228600" lvl="1" algn="just">
              <a:spcBef>
                <a:spcPts val="500"/>
              </a:spcBef>
              <a:spcAft>
                <a:spcPts val="500"/>
              </a:spcAft>
              <a:buFont typeface="Symbol" pitchFamily="18" charset="2"/>
              <a:buChar char="·"/>
            </a:pPr>
            <a:r>
              <a:rPr lang="en-US" sz="2000" dirty="0" smtClean="0"/>
              <a:t>Cannot transmit executable files or other binary objects.</a:t>
            </a:r>
          </a:p>
          <a:p>
            <a:pPr marL="228600" lvl="1" algn="just">
              <a:spcBef>
                <a:spcPts val="500"/>
              </a:spcBef>
              <a:spcAft>
                <a:spcPts val="500"/>
              </a:spcAft>
              <a:buFont typeface="Symbol" pitchFamily="18" charset="2"/>
              <a:buChar char="·"/>
            </a:pPr>
            <a:r>
              <a:rPr lang="en-US" sz="2000" dirty="0" smtClean="0"/>
              <a:t>It </a:t>
            </a:r>
            <a:r>
              <a:rPr lang="en-US" sz="2000" dirty="0"/>
              <a:t>cannot transmit text data that includes national language characters ( 8-bit codes) because it is limited to 7-bit </a:t>
            </a:r>
            <a:r>
              <a:rPr lang="en-US" sz="2000" dirty="0" smtClean="0"/>
              <a:t>ASCII.</a:t>
            </a:r>
          </a:p>
          <a:p>
            <a:pPr marL="228600" lvl="1" algn="just">
              <a:spcBef>
                <a:spcPts val="500"/>
              </a:spcBef>
              <a:spcAft>
                <a:spcPts val="500"/>
              </a:spcAft>
              <a:buFont typeface="Symbol" pitchFamily="18" charset="2"/>
              <a:buChar char="·"/>
            </a:pPr>
            <a:r>
              <a:rPr lang="en-US" sz="2000" dirty="0" smtClean="0"/>
              <a:t>SMPT </a:t>
            </a:r>
            <a:r>
              <a:rPr lang="en-US" sz="2000" dirty="0"/>
              <a:t>servers may reject mail message over a certain </a:t>
            </a:r>
            <a:r>
              <a:rPr lang="en-US" sz="2000" dirty="0" smtClean="0"/>
              <a:t>size.</a:t>
            </a:r>
          </a:p>
          <a:p>
            <a:pPr marL="228600" lvl="1" algn="just">
              <a:spcBef>
                <a:spcPts val="500"/>
              </a:spcBef>
              <a:spcAft>
                <a:spcPts val="500"/>
              </a:spcAft>
              <a:buFont typeface="Symbol" pitchFamily="18" charset="2"/>
              <a:buChar char="·"/>
            </a:pPr>
            <a:r>
              <a:rPr lang="en-US" sz="2000" dirty="0" smtClean="0"/>
              <a:t>SMPT </a:t>
            </a:r>
            <a:r>
              <a:rPr lang="en-US" sz="2000" dirty="0"/>
              <a:t>gateways that translate between ASCII and the Character code EBCDIC do not use a consistent set of mappings, resulting in translation problems.</a:t>
            </a:r>
          </a:p>
          <a:p>
            <a:pPr marL="228600" lvl="1" algn="just"/>
            <a:endParaRPr lang="en-US" sz="2000" dirty="0"/>
          </a:p>
        </p:txBody>
      </p:sp>
    </p:spTree>
    <p:extLst>
      <p:ext uri="{BB962C8B-B14F-4D97-AF65-F5344CB8AC3E}">
        <p14:creationId xmlns:p14="http://schemas.microsoft.com/office/powerpoint/2010/main" val="1394706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442913"/>
            <a:ext cx="8562975" cy="700087"/>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000" b="0" dirty="0" smtClean="0"/>
              <a:t>Solution: SMTP extensions</a:t>
            </a:r>
            <a:endParaRPr lang="en-US" sz="4000" b="0" dirty="0"/>
          </a:p>
        </p:txBody>
      </p:sp>
      <p:sp>
        <p:nvSpPr>
          <p:cNvPr id="3" name="Rectangle 3"/>
          <p:cNvSpPr txBox="1">
            <a:spLocks noChangeArrowheads="1"/>
          </p:cNvSpPr>
          <p:nvPr/>
        </p:nvSpPr>
        <p:spPr>
          <a:xfrm>
            <a:off x="533400" y="1371600"/>
            <a:ext cx="8153400" cy="41148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228600" indent="-228600"/>
            <a:r>
              <a:rPr lang="en-US" sz="2800" dirty="0" smtClean="0"/>
              <a:t>MIME – Multipurpose Internet Mail Extensions</a:t>
            </a:r>
          </a:p>
          <a:p>
            <a:pPr marL="228600" lvl="1"/>
            <a:r>
              <a:rPr lang="en-US" sz="2000" dirty="0" smtClean="0"/>
              <a:t>Transforms non-ASCII data to NVT (Network Virtual Terminal) ASCII data</a:t>
            </a:r>
          </a:p>
          <a:p>
            <a:pPr marL="512064" lvl="3"/>
            <a:r>
              <a:rPr lang="en-US" sz="1600" dirty="0" smtClean="0"/>
              <a:t>Text 			</a:t>
            </a:r>
          </a:p>
          <a:p>
            <a:pPr marL="512064" lvl="3"/>
            <a:r>
              <a:rPr lang="en-US" sz="1600" dirty="0" smtClean="0"/>
              <a:t>Application		</a:t>
            </a:r>
          </a:p>
          <a:p>
            <a:pPr marL="512064" lvl="3"/>
            <a:r>
              <a:rPr lang="en-US" sz="1600" dirty="0" smtClean="0"/>
              <a:t>Image		</a:t>
            </a:r>
          </a:p>
          <a:p>
            <a:pPr marL="512064" lvl="3"/>
            <a:r>
              <a:rPr lang="en-US" sz="1600" dirty="0" smtClean="0"/>
              <a:t>Audio</a:t>
            </a:r>
          </a:p>
          <a:p>
            <a:pPr marL="512064" lvl="3"/>
            <a:r>
              <a:rPr lang="en-US" sz="1600" dirty="0" smtClean="0"/>
              <a:t>Video</a:t>
            </a:r>
          </a:p>
          <a:p>
            <a:pPr lvl="2"/>
            <a:endParaRPr lang="en-US" sz="1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71800" y="2637765"/>
            <a:ext cx="5297488" cy="3305835"/>
          </a:xfrm>
          <a:prstGeom prst="rect">
            <a:avLst/>
          </a:prstGeom>
          <a:noFill/>
          <a:ln/>
        </p:spPr>
      </p:pic>
    </p:spTree>
    <p:extLst>
      <p:ext uri="{BB962C8B-B14F-4D97-AF65-F5344CB8AC3E}">
        <p14:creationId xmlns:p14="http://schemas.microsoft.com/office/powerpoint/2010/main" val="2661358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442912"/>
            <a:ext cx="7793038" cy="700088"/>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b="0" dirty="0" smtClean="0"/>
              <a:t>MIME Headers</a:t>
            </a:r>
            <a:endParaRPr lang="en-US" sz="3600" b="0" dirty="0"/>
          </a:p>
        </p:txBody>
      </p:sp>
      <p:sp>
        <p:nvSpPr>
          <p:cNvPr id="3" name="Rectangle 3"/>
          <p:cNvSpPr txBox="1">
            <a:spLocks noChangeArrowheads="1"/>
          </p:cNvSpPr>
          <p:nvPr/>
        </p:nvSpPr>
        <p:spPr>
          <a:xfrm>
            <a:off x="381000" y="1435100"/>
            <a:ext cx="7848600" cy="5499100"/>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r>
              <a:rPr lang="en-US" sz="2800" dirty="0" smtClean="0"/>
              <a:t>Located between the Email Header and Body</a:t>
            </a:r>
          </a:p>
          <a:p>
            <a:pPr lvl="1" algn="just"/>
            <a:r>
              <a:rPr lang="en-US" sz="2400" dirty="0" smtClean="0"/>
              <a:t>MIME-Version: 1.1</a:t>
            </a:r>
          </a:p>
          <a:p>
            <a:pPr lvl="1" algn="just"/>
            <a:r>
              <a:rPr lang="en-US" sz="2400" dirty="0" smtClean="0"/>
              <a:t>Content-Type: type/subtype</a:t>
            </a:r>
          </a:p>
          <a:p>
            <a:pPr lvl="1" algn="just"/>
            <a:r>
              <a:rPr lang="en-US" sz="2400" dirty="0" smtClean="0"/>
              <a:t>Content-Transfer-Encoding: encoding type</a:t>
            </a:r>
          </a:p>
          <a:p>
            <a:pPr lvl="1" algn="just"/>
            <a:r>
              <a:rPr lang="en-US" sz="2400" dirty="0" smtClean="0"/>
              <a:t>Content-Id: message id</a:t>
            </a:r>
          </a:p>
          <a:p>
            <a:pPr lvl="1" algn="just"/>
            <a:r>
              <a:rPr lang="en-US" sz="2400" dirty="0" smtClean="0"/>
              <a:t>Content-Description: textual explanation of      non-textual contents</a:t>
            </a:r>
          </a:p>
          <a:p>
            <a:pPr>
              <a:buFont typeface="Wingdings" pitchFamily="2" charset="2"/>
              <a:buNone/>
            </a:pPr>
            <a:endParaRPr lang="en-US" sz="2400" dirty="0"/>
          </a:p>
        </p:txBody>
      </p:sp>
    </p:spTree>
    <p:extLst>
      <p:ext uri="{BB962C8B-B14F-4D97-AF65-F5344CB8AC3E}">
        <p14:creationId xmlns:p14="http://schemas.microsoft.com/office/powerpoint/2010/main" val="3099690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90</TotalTime>
  <Words>1923</Words>
  <Application>Microsoft Office PowerPoint</Application>
  <PresentationFormat>On-screen Show (4:3)</PresentationFormat>
  <Paragraphs>285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Ion</vt:lpstr>
      <vt:lpstr>EMAIL MESSAGE FORMAT (MIME)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electronic mail security</vt:lpstr>
      <vt:lpstr>Pretty Good Privacy</vt:lpstr>
      <vt:lpstr>Authentication</vt:lpstr>
      <vt:lpstr>Confidentiality</vt:lpstr>
      <vt:lpstr>Confidentiality and Authentication</vt:lpstr>
      <vt:lpstr>Compression</vt:lpstr>
      <vt:lpstr>Compatibility</vt:lpstr>
      <vt:lpstr>Segmentation and Reassembly</vt:lpstr>
      <vt:lpstr>Cryptographic Keys</vt:lpstr>
      <vt:lpstr>Cryptographic Keys</vt:lpstr>
      <vt:lpstr>Session Key Generation</vt:lpstr>
      <vt:lpstr>Key identifiers</vt:lpstr>
      <vt:lpstr>Key Rings</vt:lpstr>
      <vt:lpstr>Key Ring – Signing the message</vt:lpstr>
      <vt:lpstr>Key Ring – Encrypting the Message</vt:lpstr>
      <vt:lpstr>Key Ring – Decrypting the Message</vt:lpstr>
      <vt:lpstr>Key Ring – Authenticating the Message</vt:lpstr>
      <vt:lpstr>The Use of Trust </vt:lpstr>
      <vt:lpstr>S/MIME</vt:lpstr>
      <vt:lpstr>S/MIME Functionality  </vt:lpstr>
      <vt:lpstr>S/MIME – Cryptographic Algorithms</vt:lpstr>
      <vt:lpstr>S/MIME – Cryptographic Algorithms</vt:lpstr>
      <vt:lpstr>S/MIME – User Agent Role</vt:lpstr>
      <vt:lpstr>S/MIME – Enhanced Security Services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nangw15</cp:lastModifiedBy>
  <cp:revision>29</cp:revision>
  <dcterms:created xsi:type="dcterms:W3CDTF">2017-06-10T14:10:51Z</dcterms:created>
  <dcterms:modified xsi:type="dcterms:W3CDTF">2017-06-14T04:34:21Z</dcterms:modified>
</cp:coreProperties>
</file>