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59E552-7F78-4164-9F7E-0E1ED583B256}" type="datetimeFigureOut">
              <a:rPr lang="en-US" smtClean="0"/>
              <a:t>6/12/2017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4278E0-B7E3-4820-A745-D4FB51AC30D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664278E0-B7E3-4820-A745-D4FB51AC30D3}" type="slidenum">
              <a:rPr lang="en-IN" smtClean="0"/>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EB6F19A-4A5B-4BAE-A900-E4A6342221B0}" type="datetimeFigureOut">
              <a:rPr lang="en-US" smtClean="0"/>
              <a:t>6/11/2017</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A43D7B7-0FC2-49AB-92AB-D07532CCC405}" type="slidenum">
              <a:rPr lang="en-IN" smtClean="0"/>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B6F19A-4A5B-4BAE-A900-E4A6342221B0}" type="datetimeFigureOut">
              <a:rPr lang="en-US" smtClean="0"/>
              <a:t>6/11/2017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43D7B7-0FC2-49AB-92AB-D07532CCC40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B6F19A-4A5B-4BAE-A900-E4A6342221B0}" type="datetimeFigureOut">
              <a:rPr lang="en-US" smtClean="0"/>
              <a:t>6/11/2017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43D7B7-0FC2-49AB-92AB-D07532CCC40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EB6F19A-4A5B-4BAE-A900-E4A6342221B0}" type="datetimeFigureOut">
              <a:rPr lang="en-US" smtClean="0"/>
              <a:t>6/11/2017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43D7B7-0FC2-49AB-92AB-D07532CCC405}" type="slidenum">
              <a:rPr lang="en-IN" smtClean="0"/>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EB6F19A-4A5B-4BAE-A900-E4A6342221B0}" type="datetimeFigureOut">
              <a:rPr lang="en-US" smtClean="0"/>
              <a:t>6/11/2017</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A43D7B7-0FC2-49AB-92AB-D07532CCC40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EB6F19A-4A5B-4BAE-A900-E4A6342221B0}" type="datetimeFigureOut">
              <a:rPr lang="en-US" smtClean="0"/>
              <a:t>6/11/2017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43D7B7-0FC2-49AB-92AB-D07532CCC405}" type="slidenum">
              <a:rPr lang="en-IN" smtClean="0"/>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EB6F19A-4A5B-4BAE-A900-E4A6342221B0}" type="datetimeFigureOut">
              <a:rPr lang="en-US" smtClean="0"/>
              <a:t>6/11/2017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43D7B7-0FC2-49AB-92AB-D07532CCC405}" type="slidenum">
              <a:rPr lang="en-IN" smtClean="0"/>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EB6F19A-4A5B-4BAE-A900-E4A6342221B0}" type="datetimeFigureOut">
              <a:rPr lang="en-US" smtClean="0"/>
              <a:t>6/11/2017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43D7B7-0FC2-49AB-92AB-D07532CCC40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B6F19A-4A5B-4BAE-A900-E4A6342221B0}" type="datetimeFigureOut">
              <a:rPr lang="en-US" smtClean="0"/>
              <a:t>6/11/2017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43D7B7-0FC2-49AB-92AB-D07532CCC40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EB6F19A-4A5B-4BAE-A900-E4A6342221B0}" type="datetimeFigureOut">
              <a:rPr lang="en-US" smtClean="0"/>
              <a:t>6/11/2017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43D7B7-0FC2-49AB-92AB-D07532CCC405}" type="slidenum">
              <a:rPr lang="en-IN" smtClean="0"/>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EB6F19A-4A5B-4BAE-A900-E4A6342221B0}" type="datetimeFigureOut">
              <a:rPr lang="en-US" smtClean="0"/>
              <a:t>6/11/2017</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DA43D7B7-0FC2-49AB-92AB-D07532CCC405}" type="slidenum">
              <a:rPr lang="en-IN" smtClean="0"/>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EB6F19A-4A5B-4BAE-A900-E4A6342221B0}" type="datetimeFigureOut">
              <a:rPr lang="en-US" smtClean="0"/>
              <a:t>6/11/2017</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A43D7B7-0FC2-49AB-92AB-D07532CCC40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r"/>
            <a:r>
              <a:rPr lang="en-US" dirty="0" smtClean="0"/>
              <a:t>Submitted By: </a:t>
            </a:r>
            <a:r>
              <a:rPr lang="en-US" dirty="0" err="1" smtClean="0"/>
              <a:t>Ginalford</a:t>
            </a:r>
            <a:r>
              <a:rPr lang="en-US" dirty="0" smtClean="0"/>
              <a:t> </a:t>
            </a:r>
            <a:r>
              <a:rPr lang="en-US" dirty="0" err="1" smtClean="0"/>
              <a:t>Marwein</a:t>
            </a:r>
            <a:r>
              <a:rPr lang="en-US" dirty="0" smtClean="0"/>
              <a:t> @ </a:t>
            </a:r>
            <a:r>
              <a:rPr lang="en-US" dirty="0" err="1" smtClean="0"/>
              <a:t>Apki</a:t>
            </a:r>
            <a:r>
              <a:rPr lang="en-US" dirty="0" smtClean="0"/>
              <a:t> </a:t>
            </a:r>
            <a:r>
              <a:rPr lang="en-US" dirty="0" err="1" smtClean="0"/>
              <a:t>Lyngdoh</a:t>
            </a:r>
            <a:endParaRPr lang="en-US" dirty="0" smtClean="0"/>
          </a:p>
          <a:p>
            <a:pPr algn="r"/>
            <a:r>
              <a:rPr lang="en-US" dirty="0" smtClean="0"/>
              <a:t>MCA 4</a:t>
            </a:r>
            <a:r>
              <a:rPr lang="en-US" baseline="30000" dirty="0" smtClean="0"/>
              <a:t>th</a:t>
            </a:r>
            <a:r>
              <a:rPr lang="en-US" dirty="0" smtClean="0"/>
              <a:t> Semester</a:t>
            </a:r>
          </a:p>
          <a:p>
            <a:pPr algn="r"/>
            <a:r>
              <a:rPr lang="en-US" dirty="0" smtClean="0"/>
              <a:t>St. Anthony’s College, </a:t>
            </a:r>
            <a:r>
              <a:rPr lang="en-US" dirty="0" err="1" smtClean="0"/>
              <a:t>Shillong</a:t>
            </a:r>
            <a:r>
              <a:rPr lang="en-US" dirty="0" smtClean="0"/>
              <a:t>.</a:t>
            </a:r>
            <a:endParaRPr lang="en-IN" dirty="0"/>
          </a:p>
        </p:txBody>
      </p:sp>
      <p:sp>
        <p:nvSpPr>
          <p:cNvPr id="2" name="Title 1"/>
          <p:cNvSpPr>
            <a:spLocks noGrp="1"/>
          </p:cNvSpPr>
          <p:nvPr>
            <p:ph type="ctrTitle"/>
          </p:nvPr>
        </p:nvSpPr>
        <p:spPr/>
        <p:txBody>
          <a:bodyPr/>
          <a:lstStyle/>
          <a:p>
            <a:r>
              <a:rPr smtClean="0"/>
              <a:t>WIRELESS SECURITY 802.11</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lvl="1"/>
            <a:r>
              <a:rPr lang="en-IN" dirty="0" smtClean="0"/>
              <a:t>The steps for encrypting messages are also the same steps for decrypting a WEP-protected data packet.</a:t>
            </a:r>
          </a:p>
          <a:p>
            <a:pPr lvl="1"/>
            <a:r>
              <a:rPr lang="en-IN" dirty="0"/>
              <a:t>When the recipient decrypts a WEP-protected </a:t>
            </a:r>
            <a:r>
              <a:rPr lang="en-IN" dirty="0" smtClean="0"/>
              <a:t>data packet</a:t>
            </a:r>
            <a:r>
              <a:rPr lang="en-IN" dirty="0"/>
              <a:t>, it first reads the IV value and then follows the same steps of </a:t>
            </a:r>
            <a:r>
              <a:rPr lang="en-IN" dirty="0" smtClean="0"/>
              <a:t>the encryption </a:t>
            </a:r>
            <a:r>
              <a:rPr lang="en-IN" dirty="0"/>
              <a:t>process</a:t>
            </a:r>
            <a:r>
              <a:rPr lang="en-IN" dirty="0" smtClean="0"/>
              <a:t>.</a:t>
            </a:r>
          </a:p>
          <a:p>
            <a:pPr lvl="1"/>
            <a:r>
              <a:rPr lang="en-IN" dirty="0" smtClean="0"/>
              <a:t>Finally, the data is decrypted by performing a second logical XOR operation between the encrypted data packet with pseudo-random string, </a:t>
            </a:r>
            <a:r>
              <a:rPr lang="en-IN" dirty="0" err="1" smtClean="0"/>
              <a:t>canceling</a:t>
            </a:r>
            <a:r>
              <a:rPr lang="en-IN" dirty="0" smtClean="0"/>
              <a:t> the effect of the first logical XOR operation.</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Cambria" pitchFamily="18" charset="0"/>
              </a:rPr>
              <a:t>Fig: WEP Encryption/Decryption Process </a:t>
            </a:r>
            <a:endParaRPr lang="en-IN" sz="2400" dirty="0">
              <a:latin typeface="Cambria" pitchFamily="18" charset="0"/>
            </a:endParaRPr>
          </a:p>
        </p:txBody>
      </p:sp>
      <p:pic>
        <p:nvPicPr>
          <p:cNvPr id="1026" name="Picture 2"/>
          <p:cNvPicPr>
            <a:picLocks noGrp="1" noChangeAspect="1" noChangeArrowheads="1"/>
          </p:cNvPicPr>
          <p:nvPr>
            <p:ph sz="quarter" idx="1"/>
          </p:nvPr>
        </p:nvPicPr>
        <p:blipFill>
          <a:blip r:embed="rId2"/>
          <a:stretch>
            <a:fillRect/>
          </a:stretch>
        </p:blipFill>
        <p:spPr bwMode="auto">
          <a:xfrm>
            <a:off x="914400" y="2043077"/>
            <a:ext cx="7772400" cy="338144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WEP Key recovery</a:t>
            </a:r>
          </a:p>
        </p:txBody>
      </p:sp>
      <p:sp>
        <p:nvSpPr>
          <p:cNvPr id="3" name="Content Placeholder 2"/>
          <p:cNvSpPr>
            <a:spLocks noGrp="1"/>
          </p:cNvSpPr>
          <p:nvPr>
            <p:ph sz="quarter" idx="1"/>
          </p:nvPr>
        </p:nvSpPr>
        <p:spPr/>
        <p:txBody>
          <a:bodyPr>
            <a:normAutofit fontScale="77500" lnSpcReduction="20000"/>
          </a:bodyPr>
          <a:lstStyle/>
          <a:p>
            <a:r>
              <a:rPr lang="en-IN" dirty="0" smtClean="0"/>
              <a:t>The WEP protocol contains a critical cryptographic weakness that allows an attacker to possible recover the shared secret key.</a:t>
            </a:r>
          </a:p>
          <a:p>
            <a:r>
              <a:rPr lang="en-IN" dirty="0"/>
              <a:t>This weakness consists </a:t>
            </a:r>
            <a:r>
              <a:rPr lang="en-IN" dirty="0" smtClean="0"/>
              <a:t>of exploiting </a:t>
            </a:r>
            <a:r>
              <a:rPr lang="en-IN" dirty="0"/>
              <a:t>the fact that certain IV value produces weak WEP </a:t>
            </a:r>
            <a:r>
              <a:rPr lang="en-IN" dirty="0" smtClean="0"/>
              <a:t>keys.</a:t>
            </a:r>
          </a:p>
          <a:p>
            <a:r>
              <a:rPr lang="en-IN" dirty="0"/>
              <a:t>When a </a:t>
            </a:r>
            <a:r>
              <a:rPr lang="en-IN" dirty="0" smtClean="0"/>
              <a:t>weak WEP </a:t>
            </a:r>
            <a:r>
              <a:rPr lang="en-IN" dirty="0"/>
              <a:t>key is used to encrypt, the first bytes of the pseudo-random string </a:t>
            </a:r>
            <a:r>
              <a:rPr lang="en-IN" dirty="0" smtClean="0"/>
              <a:t>may contain </a:t>
            </a:r>
            <a:r>
              <a:rPr lang="en-IN" dirty="0"/>
              <a:t>some correlation with the WEP key</a:t>
            </a:r>
            <a:r>
              <a:rPr lang="en-IN" dirty="0" smtClean="0"/>
              <a:t>.</a:t>
            </a:r>
          </a:p>
          <a:p>
            <a:r>
              <a:rPr lang="en-IN" dirty="0" smtClean="0"/>
              <a:t>This weakness was publish by </a:t>
            </a:r>
            <a:r>
              <a:rPr lang="en-IN" dirty="0" err="1" smtClean="0"/>
              <a:t>Fluhrer</a:t>
            </a:r>
            <a:r>
              <a:rPr lang="en-IN" dirty="0" smtClean="0"/>
              <a:t>, </a:t>
            </a:r>
            <a:r>
              <a:rPr lang="en-IN" dirty="0" err="1" smtClean="0"/>
              <a:t>Mantin,and</a:t>
            </a:r>
            <a:r>
              <a:rPr lang="en-IN" dirty="0" smtClean="0"/>
              <a:t> Shamir, in “Weaknesses in the Key Scheduling Algorithm in RC4”.</a:t>
            </a:r>
          </a:p>
          <a:p>
            <a:r>
              <a:rPr lang="en-IN" dirty="0" smtClean="0"/>
              <a:t>Some of the first tools that exploit the FMS weakness are Airsnort8 and Wepcrack9.</a:t>
            </a:r>
          </a:p>
          <a:p>
            <a:r>
              <a:rPr lang="en-IN" dirty="0" smtClean="0"/>
              <a:t>There are also others tools that have more capabilities, including optimizations for requiring less weak WEP-protected data packets and brute-force attacks.</a:t>
            </a:r>
          </a:p>
          <a:p>
            <a:r>
              <a:rPr lang="en-IN" dirty="0" smtClean="0"/>
              <a:t>Such tools are: </a:t>
            </a:r>
            <a:r>
              <a:rPr lang="en-IN" dirty="0" err="1" smtClean="0"/>
              <a:t>Airjack</a:t>
            </a:r>
            <a:r>
              <a:rPr lang="en-IN" dirty="0" smtClean="0"/>
              <a:t>, </a:t>
            </a:r>
            <a:r>
              <a:rPr lang="en-IN" dirty="0" err="1" smtClean="0"/>
              <a:t>dwepcrack</a:t>
            </a:r>
            <a:r>
              <a:rPr lang="en-IN" dirty="0" smtClean="0"/>
              <a:t>, </a:t>
            </a:r>
            <a:r>
              <a:rPr lang="en-IN" dirty="0" err="1" smtClean="0"/>
              <a:t>Aircrack</a:t>
            </a:r>
            <a:r>
              <a:rPr lang="en-IN" dirty="0" smtClean="0"/>
              <a:t>. Generally, this tools works on a UNIX/Linux platform, but some tools are already ported to Windows OS.</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IV collision</a:t>
            </a:r>
            <a:endParaRPr lang="en-IN" u="sng" dirty="0"/>
          </a:p>
        </p:txBody>
      </p:sp>
      <p:sp>
        <p:nvSpPr>
          <p:cNvPr id="3" name="Content Placeholder 2"/>
          <p:cNvSpPr>
            <a:spLocks noGrp="1"/>
          </p:cNvSpPr>
          <p:nvPr>
            <p:ph sz="quarter" idx="1"/>
          </p:nvPr>
        </p:nvSpPr>
        <p:spPr/>
        <p:txBody>
          <a:bodyPr>
            <a:normAutofit fontScale="92500" lnSpcReduction="20000"/>
          </a:bodyPr>
          <a:lstStyle/>
          <a:p>
            <a:r>
              <a:rPr lang="en-IN" dirty="0" smtClean="0"/>
              <a:t>Another way for an attacker to break into a wireless network without knowing the shared secret key is by also capturing passively a large amount of data packets, but this time is looking for IV collision.</a:t>
            </a:r>
          </a:p>
          <a:p>
            <a:r>
              <a:rPr lang="en-IN" dirty="0" smtClean="0"/>
              <a:t>An IV collision occurs when two or more data packets are encrypted with the same IV value, therefore the same WEP key.</a:t>
            </a:r>
          </a:p>
          <a:p>
            <a:r>
              <a:rPr lang="en-IN" dirty="0"/>
              <a:t>When an IV collision is detected, the attacker can perform a logic XOR with </a:t>
            </a:r>
            <a:r>
              <a:rPr lang="en-IN" dirty="0" smtClean="0"/>
              <a:t>the two </a:t>
            </a:r>
            <a:r>
              <a:rPr lang="en-IN" dirty="0"/>
              <a:t>encrypted data packet to take off the encryption. The result is the XOR </a:t>
            </a:r>
            <a:r>
              <a:rPr lang="en-IN" dirty="0" smtClean="0"/>
              <a:t>of the </a:t>
            </a:r>
            <a:r>
              <a:rPr lang="en-IN" dirty="0"/>
              <a:t>two data packets</a:t>
            </a:r>
            <a:r>
              <a:rPr lang="en-IN" dirty="0" smtClean="0"/>
              <a:t>.</a:t>
            </a:r>
          </a:p>
          <a:p>
            <a:r>
              <a:rPr lang="en-IN" dirty="0" smtClean="0"/>
              <a:t>The data packet contents recovery effort and time required decreases when more packets encrypted with exactly the same WEP key are captured and used for the recovery.</a:t>
            </a:r>
          </a:p>
          <a:p>
            <a:r>
              <a:rPr lang="en-IN" dirty="0"/>
              <a:t>Avoiding some IVs reduces the number of </a:t>
            </a:r>
            <a:r>
              <a:rPr lang="en-IN" dirty="0" smtClean="0"/>
              <a:t>WEP keys </a:t>
            </a:r>
            <a:r>
              <a:rPr lang="en-IN" dirty="0"/>
              <a:t>making the IV collision weakness worse.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Dynamic WEP</a:t>
            </a:r>
            <a:endParaRPr lang="en-IN" u="sng" dirty="0"/>
          </a:p>
        </p:txBody>
      </p:sp>
      <p:sp>
        <p:nvSpPr>
          <p:cNvPr id="3" name="Content Placeholder 2"/>
          <p:cNvSpPr>
            <a:spLocks noGrp="1"/>
          </p:cNvSpPr>
          <p:nvPr>
            <p:ph sz="quarter" idx="1"/>
          </p:nvPr>
        </p:nvSpPr>
        <p:spPr/>
        <p:txBody>
          <a:bodyPr>
            <a:normAutofit fontScale="85000" lnSpcReduction="20000"/>
          </a:bodyPr>
          <a:lstStyle/>
          <a:p>
            <a:r>
              <a:rPr lang="en-IN" dirty="0"/>
              <a:t>Before an attacker can actually access to a WEP protected network, he needs </a:t>
            </a:r>
            <a:r>
              <a:rPr lang="en-IN" dirty="0" smtClean="0"/>
              <a:t>to capture </a:t>
            </a:r>
            <a:r>
              <a:rPr lang="en-IN" dirty="0"/>
              <a:t>a large quantity of data packets to crack the shared secret key</a:t>
            </a:r>
            <a:r>
              <a:rPr lang="en-IN" dirty="0" smtClean="0"/>
              <a:t>.</a:t>
            </a:r>
          </a:p>
          <a:p>
            <a:r>
              <a:rPr lang="en-IN" dirty="0" smtClean="0"/>
              <a:t>If the wireless network could change the shared secret key every time before the attacker could get enough data packets to crack the secret key, it will make it much harder to crack the secret key.</a:t>
            </a:r>
          </a:p>
          <a:p>
            <a:r>
              <a:rPr lang="en-IN" dirty="0" smtClean="0"/>
              <a:t>Therefore, a way to prevent a possible secret key recovery without making any other vulnerability worse is by changing the shared secret key frequently.</a:t>
            </a:r>
          </a:p>
          <a:p>
            <a:r>
              <a:rPr lang="en-IN" dirty="0" smtClean="0"/>
              <a:t>A solution to achieve this goal is using the 802.1x protocol to provide automatic key delivery and periodic rekeying.</a:t>
            </a:r>
          </a:p>
          <a:p>
            <a:r>
              <a:rPr lang="en-IN" dirty="0"/>
              <a:t>The 802.1x protocol handles the </a:t>
            </a:r>
            <a:r>
              <a:rPr lang="en-IN" dirty="0" smtClean="0"/>
              <a:t>user authentication and authorization process.</a:t>
            </a:r>
          </a:p>
          <a:p>
            <a:r>
              <a:rPr lang="en-IN" dirty="0" smtClean="0"/>
              <a:t>The authentication server generates the WEP key when a user is authenticated and authorized.</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u="sng" dirty="0" smtClean="0"/>
              <a:t>WPA </a:t>
            </a:r>
            <a:r>
              <a:rPr lang="en-IN" i="1" u="sng" dirty="0"/>
              <a:t>(Wi-Fi Protected Access)</a:t>
            </a:r>
            <a:endParaRPr lang="en-IN" u="sng" dirty="0"/>
          </a:p>
        </p:txBody>
      </p:sp>
      <p:sp>
        <p:nvSpPr>
          <p:cNvPr id="3" name="Content Placeholder 2"/>
          <p:cNvSpPr>
            <a:spLocks noGrp="1"/>
          </p:cNvSpPr>
          <p:nvPr>
            <p:ph sz="quarter" idx="1"/>
          </p:nvPr>
        </p:nvSpPr>
        <p:spPr/>
        <p:txBody>
          <a:bodyPr>
            <a:normAutofit fontScale="92500"/>
          </a:bodyPr>
          <a:lstStyle/>
          <a:p>
            <a:r>
              <a:rPr lang="en-IN" dirty="0"/>
              <a:t>WPA is a solution released by the </a:t>
            </a:r>
            <a:r>
              <a:rPr lang="en-IN" dirty="0" err="1"/>
              <a:t>Wi</a:t>
            </a:r>
            <a:r>
              <a:rPr lang="en-IN" dirty="0"/>
              <a:t> </a:t>
            </a:r>
            <a:r>
              <a:rPr lang="en-IN" dirty="0" err="1"/>
              <a:t>Fi</a:t>
            </a:r>
            <a:r>
              <a:rPr lang="en-IN" dirty="0"/>
              <a:t> Alliance while a definitive </a:t>
            </a:r>
            <a:r>
              <a:rPr lang="en-IN" dirty="0" smtClean="0"/>
              <a:t>security protocol </a:t>
            </a:r>
            <a:r>
              <a:rPr lang="en-IN" dirty="0"/>
              <a:t>is standardized</a:t>
            </a:r>
            <a:r>
              <a:rPr lang="en-IN" dirty="0" smtClean="0"/>
              <a:t>.</a:t>
            </a:r>
          </a:p>
          <a:p>
            <a:r>
              <a:rPr lang="en-IN" dirty="0"/>
              <a:t>This security protocol is based on 802.11i, the </a:t>
            </a:r>
            <a:r>
              <a:rPr lang="en-IN" dirty="0" smtClean="0"/>
              <a:t>next 802.11 </a:t>
            </a:r>
            <a:r>
              <a:rPr lang="en-IN" dirty="0"/>
              <a:t>wireless network security protocol standard. WPA consists of three </a:t>
            </a:r>
            <a:r>
              <a:rPr lang="en-IN" dirty="0" smtClean="0"/>
              <a:t>main components</a:t>
            </a:r>
            <a:r>
              <a:rPr lang="en-IN" dirty="0"/>
              <a:t>: TKIP, 802.1x, and MIC</a:t>
            </a:r>
            <a:r>
              <a:rPr lang="en-IN" dirty="0" smtClean="0"/>
              <a:t>.</a:t>
            </a:r>
          </a:p>
          <a:p>
            <a:r>
              <a:rPr lang="en-IN" dirty="0"/>
              <a:t>Each component was designed </a:t>
            </a:r>
            <a:r>
              <a:rPr lang="en-IN" dirty="0" smtClean="0"/>
              <a:t>and implemented </a:t>
            </a:r>
            <a:r>
              <a:rPr lang="en-IN" dirty="0"/>
              <a:t>to address specifics 802.11 weakness</a:t>
            </a:r>
            <a:r>
              <a:rPr lang="en-IN" dirty="0" smtClean="0"/>
              <a:t>.</a:t>
            </a:r>
          </a:p>
          <a:p>
            <a:r>
              <a:rPr lang="en-IN" dirty="0" smtClean="0"/>
              <a:t>Important security improvements were implemented, such as key hierarchy. </a:t>
            </a:r>
            <a:r>
              <a:rPr lang="en-IN" dirty="0"/>
              <a:t>Using </a:t>
            </a:r>
            <a:r>
              <a:rPr lang="en-IN" dirty="0" smtClean="0"/>
              <a:t>key hierarchy </a:t>
            </a:r>
            <a:r>
              <a:rPr lang="en-IN" dirty="0"/>
              <a:t>means that WPA does not directly use the main key to encrypt, </a:t>
            </a:r>
            <a:r>
              <a:rPr lang="en-IN" dirty="0" smtClean="0"/>
              <a:t>instead the </a:t>
            </a:r>
            <a:r>
              <a:rPr lang="en-IN" dirty="0"/>
              <a:t>main key </a:t>
            </a:r>
            <a:r>
              <a:rPr lang="en-IN" dirty="0" smtClean="0"/>
              <a:t>is </a:t>
            </a:r>
            <a:r>
              <a:rPr lang="en-IN" dirty="0"/>
              <a:t>used to generate other temporal keys </a:t>
            </a:r>
            <a:r>
              <a:rPr lang="en-IN" dirty="0" smtClean="0"/>
              <a:t>such as </a:t>
            </a:r>
            <a:r>
              <a:rPr lang="en-IN" dirty="0"/>
              <a:t>session keys, group keys, etc</a:t>
            </a:r>
            <a:r>
              <a:rPr lang="en-IN" dirty="0" smtClean="0"/>
              <a:t> </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u="sng" dirty="0" smtClean="0"/>
              <a:t>TKIP(Temporal Key Integrity Protocol) </a:t>
            </a:r>
            <a:endParaRPr lang="en-IN" u="sng" dirty="0"/>
          </a:p>
        </p:txBody>
      </p:sp>
      <p:sp>
        <p:nvSpPr>
          <p:cNvPr id="3" name="Content Placeholder 2"/>
          <p:cNvSpPr>
            <a:spLocks noGrp="1"/>
          </p:cNvSpPr>
          <p:nvPr>
            <p:ph sz="quarter" idx="1"/>
          </p:nvPr>
        </p:nvSpPr>
        <p:spPr/>
        <p:txBody>
          <a:bodyPr>
            <a:normAutofit/>
          </a:bodyPr>
          <a:lstStyle/>
          <a:p>
            <a:r>
              <a:rPr lang="en-IN" dirty="0" smtClean="0"/>
              <a:t>This protocol is the direct replacement of WEP and it addresses most critical vulnerability.</a:t>
            </a:r>
          </a:p>
          <a:p>
            <a:r>
              <a:rPr lang="en-IN" dirty="0" smtClean="0"/>
              <a:t>its designed goal was to maintain compatibility with existing 802.11 hardware so they could be upgraded via software.</a:t>
            </a:r>
          </a:p>
          <a:p>
            <a:r>
              <a:rPr lang="en-IN" dirty="0"/>
              <a:t>One of the </a:t>
            </a:r>
            <a:r>
              <a:rPr lang="en-IN" dirty="0" smtClean="0"/>
              <a:t>most important </a:t>
            </a:r>
            <a:r>
              <a:rPr lang="en-IN" dirty="0"/>
              <a:t>enhancement from WEP is that each packet is guaranteed to use </a:t>
            </a:r>
            <a:r>
              <a:rPr lang="en-IN" dirty="0" smtClean="0"/>
              <a:t>a completely </a:t>
            </a:r>
            <a:r>
              <a:rPr lang="en-IN" dirty="0"/>
              <a:t>different </a:t>
            </a:r>
            <a:r>
              <a:rPr lang="en-IN" dirty="0" smtClean="0"/>
              <a:t>key </a:t>
            </a:r>
            <a:r>
              <a:rPr lang="en-IN" dirty="0"/>
              <a:t>by generating it by a per-packet key mixing </a:t>
            </a:r>
            <a:r>
              <a:rPr lang="en-IN" dirty="0" smtClean="0"/>
              <a:t>function instead </a:t>
            </a:r>
            <a:r>
              <a:rPr lang="en-IN" dirty="0"/>
              <a:t>of a concatenation of the IV and the shared secret key</a:t>
            </a:r>
            <a:r>
              <a:rPr lang="en-IN" dirty="0" smtClean="0"/>
              <a:t>.</a:t>
            </a:r>
          </a:p>
          <a:p>
            <a:pPr>
              <a:buNone/>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How does TKIP work? (Contd..)</a:t>
            </a:r>
            <a:endParaRPr lang="en-IN" u="sng" dirty="0"/>
          </a:p>
        </p:txBody>
      </p:sp>
      <p:sp>
        <p:nvSpPr>
          <p:cNvPr id="3" name="Content Placeholder 2"/>
          <p:cNvSpPr>
            <a:spLocks noGrp="1"/>
          </p:cNvSpPr>
          <p:nvPr>
            <p:ph sz="quarter" idx="1"/>
          </p:nvPr>
        </p:nvSpPr>
        <p:spPr/>
        <p:txBody>
          <a:bodyPr>
            <a:normAutofit fontScale="92500" lnSpcReduction="20000"/>
          </a:bodyPr>
          <a:lstStyle/>
          <a:p>
            <a:r>
              <a:rPr lang="en-IN" dirty="0" smtClean="0"/>
              <a:t>Each packet’s key is generated by a per-packet key mixing function. </a:t>
            </a:r>
          </a:p>
          <a:p>
            <a:r>
              <a:rPr lang="en-IN" dirty="0" smtClean="0"/>
              <a:t>The per-packet key is generated by hashing the senders MAC address, the IV, and the session key.</a:t>
            </a:r>
          </a:p>
          <a:p>
            <a:r>
              <a:rPr lang="en-IN" i="1" dirty="0"/>
              <a:t>the per-packet key mixing function is divided in two phases</a:t>
            </a:r>
            <a:r>
              <a:rPr lang="en-IN" i="1" dirty="0" smtClean="0"/>
              <a:t>:</a:t>
            </a:r>
          </a:p>
          <a:p>
            <a:pPr lvl="1"/>
            <a:r>
              <a:rPr lang="en-IN" i="1" dirty="0" smtClean="0"/>
              <a:t>Phase 1: The senders MAC address, temporal session key, and the highest 32 bits of the initialization vector are hashed together. The result from this phase remains intact until a session key change occur or each time the IV upper 32 bits change.</a:t>
            </a:r>
          </a:p>
          <a:p>
            <a:pPr lvl="1"/>
            <a:r>
              <a:rPr lang="en-IN" i="1" dirty="0" smtClean="0"/>
              <a:t>Phase 2: This phase is calculated for each packet received. The lowest 16 bits and the result of the phase 1 are hashed together. The result of this phase is the 104 bits per-packet key.</a:t>
            </a:r>
          </a:p>
          <a:p>
            <a:endParaRPr lang="en-IN" i="1" dirty="0" smtClean="0"/>
          </a:p>
          <a:p>
            <a:r>
              <a:rPr lang="en-IN" dirty="0" smtClean="0"/>
              <a:t>Using TKIP, it effectively improving the wireless network security.</a:t>
            </a:r>
          </a:p>
          <a:p>
            <a:pPr lvl="1"/>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MIC(Message </a:t>
            </a:r>
            <a:r>
              <a:rPr lang="en-IN" u="sng" dirty="0"/>
              <a:t>Integrity </a:t>
            </a:r>
            <a:r>
              <a:rPr lang="en-IN" u="sng" dirty="0" smtClean="0"/>
              <a:t>Code)</a:t>
            </a:r>
            <a:endParaRPr lang="en-IN" u="sng" dirty="0"/>
          </a:p>
        </p:txBody>
      </p:sp>
      <p:sp>
        <p:nvSpPr>
          <p:cNvPr id="3" name="Content Placeholder 2"/>
          <p:cNvSpPr>
            <a:spLocks noGrp="1"/>
          </p:cNvSpPr>
          <p:nvPr>
            <p:ph sz="quarter" idx="1"/>
          </p:nvPr>
        </p:nvSpPr>
        <p:spPr/>
        <p:txBody>
          <a:bodyPr>
            <a:normAutofit fontScale="85000" lnSpcReduction="10000"/>
          </a:bodyPr>
          <a:lstStyle/>
          <a:p>
            <a:r>
              <a:rPr lang="en-IN" dirty="0"/>
              <a:t>MIC is a keyed hashing function that protects the data packet integrity</a:t>
            </a:r>
            <a:r>
              <a:rPr lang="en-IN" dirty="0" smtClean="0"/>
              <a:t>.</a:t>
            </a:r>
          </a:p>
          <a:p>
            <a:r>
              <a:rPr lang="en-IN" dirty="0" smtClean="0"/>
              <a:t>This is an 8-byte value, which is calculated across the entire unencrypted raw data packet before being encrypted and transmitted.</a:t>
            </a:r>
          </a:p>
          <a:p>
            <a:r>
              <a:rPr lang="en-IN" dirty="0" smtClean="0"/>
              <a:t>The main purpose is to detect any kind of bad intentioned packet modification.</a:t>
            </a:r>
          </a:p>
          <a:p>
            <a:r>
              <a:rPr lang="en-IN" dirty="0"/>
              <a:t>The hashing function used by MIC is a new hashing function specially </a:t>
            </a:r>
            <a:r>
              <a:rPr lang="en-IN" dirty="0" smtClean="0"/>
              <a:t>designed for </a:t>
            </a:r>
            <a:r>
              <a:rPr lang="en-IN" dirty="0"/>
              <a:t>low processing power devices, such as the hardware in the wireless </a:t>
            </a:r>
            <a:r>
              <a:rPr lang="en-IN" dirty="0" smtClean="0"/>
              <a:t>network interface.</a:t>
            </a:r>
          </a:p>
          <a:p>
            <a:r>
              <a:rPr lang="en-IN" dirty="0" smtClean="0"/>
              <a:t>When the wireless network detects an altered data packet, it will trigger the countermeasures, which are the following:</a:t>
            </a:r>
          </a:p>
          <a:p>
            <a:pPr lvl="1"/>
            <a:r>
              <a:rPr lang="en-IN" dirty="0"/>
              <a:t>The wireless link of the compromised devices are disabled for 60 </a:t>
            </a:r>
            <a:r>
              <a:rPr lang="en-IN" dirty="0" smtClean="0"/>
              <a:t>seconds, and</a:t>
            </a:r>
            <a:endParaRPr lang="en-IN" dirty="0"/>
          </a:p>
          <a:p>
            <a:pPr lvl="1"/>
            <a:r>
              <a:rPr lang="en-IN" dirty="0" smtClean="0"/>
              <a:t>Every </a:t>
            </a:r>
            <a:r>
              <a:rPr lang="en-IN" dirty="0"/>
              <a:t>compromised device is forced to request new session keys</a:t>
            </a:r>
            <a:r>
              <a:rPr lang="en-IN" dirty="0" smtClean="0"/>
              <a:t>.</a:t>
            </a:r>
          </a:p>
          <a:p>
            <a:pPr lvl="1">
              <a:buNone/>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WPA-PSK (WPA Pre-Shared Key)</a:t>
            </a:r>
            <a:endParaRPr lang="en-IN" u="sng" dirty="0"/>
          </a:p>
        </p:txBody>
      </p:sp>
      <p:sp>
        <p:nvSpPr>
          <p:cNvPr id="3" name="Content Placeholder 2"/>
          <p:cNvSpPr>
            <a:spLocks noGrp="1"/>
          </p:cNvSpPr>
          <p:nvPr>
            <p:ph sz="quarter" idx="1"/>
          </p:nvPr>
        </p:nvSpPr>
        <p:spPr/>
        <p:txBody>
          <a:bodyPr>
            <a:normAutofit fontScale="92500" lnSpcReduction="10000"/>
          </a:bodyPr>
          <a:lstStyle/>
          <a:p>
            <a:r>
              <a:rPr lang="en-IN" dirty="0" smtClean="0"/>
              <a:t>WPA offers a special mode where there is no 802.1x authentication infrastructure, permitting the use of a pass phrase as a pre-shared key.</a:t>
            </a:r>
            <a:endParaRPr lang="en-IN" dirty="0"/>
          </a:p>
          <a:p>
            <a:r>
              <a:rPr lang="en-IN" dirty="0" smtClean="0"/>
              <a:t>Every station may have its own pre-shared key tied to its MAC address, but most of the manufacturers implement only one pre-shared key for the whole wireless network.</a:t>
            </a:r>
          </a:p>
          <a:p>
            <a:r>
              <a:rPr lang="en-IN" dirty="0"/>
              <a:t>A weakness has already been found on this WPA operation mode. If the </a:t>
            </a:r>
            <a:r>
              <a:rPr lang="en-IN" dirty="0" smtClean="0"/>
              <a:t>pre-shared key </a:t>
            </a:r>
            <a:r>
              <a:rPr lang="en-IN" dirty="0"/>
              <a:t>is configured with a weak pass phrase, an attacker can capture </a:t>
            </a:r>
            <a:r>
              <a:rPr lang="en-IN" dirty="0" smtClean="0"/>
              <a:t>the authentication </a:t>
            </a:r>
            <a:r>
              <a:rPr lang="en-IN" dirty="0"/>
              <a:t>messages and then made an offline recovery of the passphrase.</a:t>
            </a:r>
          </a:p>
          <a:p>
            <a:r>
              <a:rPr lang="en-IN" dirty="0"/>
              <a:t>Users using WPA-PSK are encouraged to use complex and long passphrase </a:t>
            </a:r>
            <a:r>
              <a:rPr lang="en-IN" dirty="0" smtClean="0"/>
              <a:t>to prevent </a:t>
            </a:r>
            <a:r>
              <a:rPr lang="en-IN" dirty="0"/>
              <a:t>the passphrase to be cracked.</a:t>
            </a:r>
            <a:endParaRPr lang="en-IN" dirty="0" smtClean="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lstStyle/>
          <a:p>
            <a:r>
              <a:rPr lang="en-US" dirty="0" smtClean="0"/>
              <a:t>Contents</a:t>
            </a:r>
            <a:endParaRPr lang="en-IN" dirty="0"/>
          </a:p>
        </p:txBody>
      </p:sp>
      <p:sp>
        <p:nvSpPr>
          <p:cNvPr id="3" name="Content Placeholder 2"/>
          <p:cNvSpPr>
            <a:spLocks noGrp="1"/>
          </p:cNvSpPr>
          <p:nvPr>
            <p:ph sz="quarter" idx="1"/>
          </p:nvPr>
        </p:nvSpPr>
        <p:spPr>
          <a:xfrm>
            <a:off x="428596" y="1214422"/>
            <a:ext cx="8229600" cy="4525963"/>
          </a:xfrm>
        </p:spPr>
        <p:txBody>
          <a:bodyPr>
            <a:noAutofit/>
          </a:bodyPr>
          <a:lstStyle/>
          <a:p>
            <a:r>
              <a:rPr lang="en-US" sz="1600" dirty="0" smtClean="0">
                <a:latin typeface="Cambria" pitchFamily="18" charset="0"/>
              </a:rPr>
              <a:t>Abstract</a:t>
            </a:r>
          </a:p>
          <a:p>
            <a:r>
              <a:rPr lang="en-US" sz="1600" dirty="0" smtClean="0">
                <a:latin typeface="Cambria" pitchFamily="18" charset="0"/>
              </a:rPr>
              <a:t>Basic Wireless LAN Concepts</a:t>
            </a:r>
          </a:p>
          <a:p>
            <a:r>
              <a:rPr lang="en-US" sz="1600" dirty="0" smtClean="0">
                <a:latin typeface="Cambria" pitchFamily="18" charset="0"/>
              </a:rPr>
              <a:t>IEEE 802.11 Security</a:t>
            </a:r>
          </a:p>
          <a:p>
            <a:pPr lvl="1"/>
            <a:r>
              <a:rPr lang="en-US" sz="1600" dirty="0" smtClean="0">
                <a:latin typeface="Cambria" pitchFamily="18" charset="0"/>
              </a:rPr>
              <a:t>Access Control List</a:t>
            </a:r>
          </a:p>
          <a:p>
            <a:pPr lvl="1"/>
            <a:r>
              <a:rPr lang="en-US" sz="1600" dirty="0" smtClean="0">
                <a:latin typeface="Cambria" pitchFamily="18" charset="0"/>
              </a:rPr>
              <a:t>WEP</a:t>
            </a:r>
            <a:r>
              <a:rPr lang="en-US" sz="1600" i="1" dirty="0" smtClean="0">
                <a:latin typeface="Cambria" pitchFamily="18" charset="0"/>
              </a:rPr>
              <a:t>(Wired Equivalent Privacy</a:t>
            </a:r>
            <a:r>
              <a:rPr lang="en-US" sz="1600" dirty="0" smtClean="0">
                <a:latin typeface="Cambria" pitchFamily="18" charset="0"/>
              </a:rPr>
              <a:t>)</a:t>
            </a:r>
          </a:p>
          <a:p>
            <a:pPr lvl="2"/>
            <a:r>
              <a:rPr lang="en-US" sz="1600" dirty="0" smtClean="0">
                <a:latin typeface="Cambria" pitchFamily="18" charset="0"/>
              </a:rPr>
              <a:t>WEP Key Recovery</a:t>
            </a:r>
          </a:p>
          <a:p>
            <a:pPr lvl="2"/>
            <a:r>
              <a:rPr lang="en-US" sz="1600" dirty="0" err="1" smtClean="0">
                <a:latin typeface="Cambria" pitchFamily="18" charset="0"/>
              </a:rPr>
              <a:t>IVCollision</a:t>
            </a:r>
            <a:endParaRPr lang="en-US" sz="1600" dirty="0" smtClean="0">
              <a:latin typeface="Cambria" pitchFamily="18" charset="0"/>
            </a:endParaRPr>
          </a:p>
          <a:p>
            <a:pPr lvl="2"/>
            <a:r>
              <a:rPr lang="en-US" sz="1600" dirty="0" smtClean="0">
                <a:latin typeface="Cambria" pitchFamily="18" charset="0"/>
              </a:rPr>
              <a:t>Dynamic WEP</a:t>
            </a:r>
            <a:endParaRPr lang="en-US" sz="1600" dirty="0" smtClean="0">
              <a:latin typeface="Cambria" pitchFamily="18" charset="0"/>
            </a:endParaRPr>
          </a:p>
          <a:p>
            <a:pPr lvl="1"/>
            <a:r>
              <a:rPr lang="en-US" sz="1600" dirty="0" smtClean="0">
                <a:latin typeface="Cambria" pitchFamily="18" charset="0"/>
              </a:rPr>
              <a:t>WPA(WI-FI Protected Access)</a:t>
            </a:r>
          </a:p>
          <a:p>
            <a:pPr lvl="2"/>
            <a:r>
              <a:rPr lang="en-US" sz="1600" dirty="0" smtClean="0">
                <a:latin typeface="Cambria" pitchFamily="18" charset="0"/>
              </a:rPr>
              <a:t>TKIP(</a:t>
            </a:r>
            <a:r>
              <a:rPr lang="en-IN" sz="1600" i="1" dirty="0" smtClean="0">
                <a:latin typeface="Cambria" pitchFamily="18" charset="0"/>
              </a:rPr>
              <a:t>Temporal Key Integrity Protocol</a:t>
            </a:r>
            <a:r>
              <a:rPr lang="en-US" sz="1600" dirty="0" smtClean="0">
                <a:latin typeface="Cambria" pitchFamily="18" charset="0"/>
              </a:rPr>
              <a:t>)</a:t>
            </a:r>
          </a:p>
          <a:p>
            <a:pPr lvl="2"/>
            <a:r>
              <a:rPr lang="en-US" sz="1600" dirty="0" smtClean="0">
                <a:latin typeface="Cambria" pitchFamily="18" charset="0"/>
              </a:rPr>
              <a:t>MIC</a:t>
            </a:r>
            <a:r>
              <a:rPr lang="en-US" sz="1600" i="1" dirty="0" smtClean="0">
                <a:latin typeface="Cambria" pitchFamily="18" charset="0"/>
              </a:rPr>
              <a:t>(Message Integrity Code)</a:t>
            </a:r>
          </a:p>
          <a:p>
            <a:pPr lvl="2"/>
            <a:r>
              <a:rPr lang="en-IN" sz="1600" i="1" dirty="0" smtClean="0">
                <a:latin typeface="Cambria" pitchFamily="18" charset="0"/>
              </a:rPr>
              <a:t>WPA-PSK (WPA Pre-Shared Key)</a:t>
            </a:r>
            <a:endParaRPr lang="en-US" sz="1600" dirty="0" smtClean="0">
              <a:latin typeface="Cambria" pitchFamily="18" charset="0"/>
            </a:endParaRPr>
          </a:p>
          <a:p>
            <a:pPr lvl="1"/>
            <a:r>
              <a:rPr lang="en-US" sz="1600" dirty="0" smtClean="0">
                <a:latin typeface="Cambria" pitchFamily="18" charset="0"/>
              </a:rPr>
              <a:t>802.11i</a:t>
            </a:r>
          </a:p>
          <a:p>
            <a:pPr lvl="2"/>
            <a:r>
              <a:rPr lang="en-IN" sz="1600" dirty="0" smtClean="0">
                <a:latin typeface="Cambria" pitchFamily="18" charset="0"/>
              </a:rPr>
              <a:t>AES-CCMP </a:t>
            </a:r>
            <a:r>
              <a:rPr lang="en-IN" sz="1600" i="1" dirty="0" smtClean="0">
                <a:latin typeface="Cambria" pitchFamily="18" charset="0"/>
              </a:rPr>
              <a:t>(Advanced Encryption Standard – Counter mode CBC MAC Protocol)</a:t>
            </a:r>
            <a:endParaRPr lang="en-US" sz="1600" dirty="0" smtClean="0">
              <a:latin typeface="Cambria" pitchFamily="18" charset="0"/>
            </a:endParaRPr>
          </a:p>
          <a:p>
            <a:pPr lvl="1"/>
            <a:r>
              <a:rPr lang="en-US" sz="1600" dirty="0" smtClean="0">
                <a:latin typeface="Cambria" pitchFamily="18" charset="0"/>
              </a:rPr>
              <a:t>Wireless Networks Tools</a:t>
            </a:r>
          </a:p>
          <a:p>
            <a:pPr lvl="2"/>
            <a:r>
              <a:rPr lang="en-IN" sz="1600" dirty="0">
                <a:latin typeface="Cambria" pitchFamily="18" charset="0"/>
              </a:rPr>
              <a:t>MAC </a:t>
            </a:r>
            <a:r>
              <a:rPr lang="en-IN" sz="1600" dirty="0" smtClean="0">
                <a:latin typeface="Cambria" pitchFamily="18" charset="0"/>
              </a:rPr>
              <a:t>spoofing</a:t>
            </a:r>
          </a:p>
          <a:p>
            <a:pPr lvl="2"/>
            <a:r>
              <a:rPr lang="en-US" sz="1600" dirty="0" smtClean="0">
                <a:latin typeface="Cambria" pitchFamily="18" charset="0"/>
              </a:rPr>
              <a:t>Wireless  </a:t>
            </a:r>
            <a:r>
              <a:rPr lang="en-US" sz="1600" dirty="0" err="1" smtClean="0">
                <a:latin typeface="Cambria" pitchFamily="18" charset="0"/>
              </a:rPr>
              <a:t>Analysers</a:t>
            </a:r>
            <a:endParaRPr lang="en-US" sz="1600" dirty="0" smtClean="0">
              <a:latin typeface="Cambria" pitchFamily="18" charset="0"/>
            </a:endParaRPr>
          </a:p>
          <a:p>
            <a:pPr lvl="2"/>
            <a:r>
              <a:rPr lang="en-US" sz="1600" dirty="0" smtClean="0">
                <a:latin typeface="Cambria" pitchFamily="18" charset="0"/>
              </a:rPr>
              <a:t>WEP Cracking Tools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802.11i</a:t>
            </a:r>
            <a:endParaRPr lang="en-IN" u="sng" dirty="0"/>
          </a:p>
        </p:txBody>
      </p:sp>
      <p:sp>
        <p:nvSpPr>
          <p:cNvPr id="3" name="Content Placeholder 2"/>
          <p:cNvSpPr>
            <a:spLocks noGrp="1"/>
          </p:cNvSpPr>
          <p:nvPr>
            <p:ph sz="quarter" idx="1"/>
          </p:nvPr>
        </p:nvSpPr>
        <p:spPr/>
        <p:txBody>
          <a:bodyPr>
            <a:normAutofit lnSpcReduction="10000"/>
          </a:bodyPr>
          <a:lstStyle/>
          <a:p>
            <a:r>
              <a:rPr lang="en-IN" dirty="0"/>
              <a:t>WPA is a subset of the new security standard </a:t>
            </a:r>
            <a:r>
              <a:rPr lang="en-IN" dirty="0" smtClean="0"/>
              <a:t>802.11i (a.k.a</a:t>
            </a:r>
            <a:r>
              <a:rPr lang="en-IN" dirty="0"/>
              <a:t>. WPA2), meaning that 802.11i includes all WPA capabilities features </a:t>
            </a:r>
            <a:r>
              <a:rPr lang="en-IN" dirty="0" smtClean="0"/>
              <a:t>and more </a:t>
            </a:r>
            <a:r>
              <a:rPr lang="en-IN" dirty="0"/>
              <a:t>security features</a:t>
            </a:r>
            <a:r>
              <a:rPr lang="en-IN" dirty="0" smtClean="0"/>
              <a:t>.</a:t>
            </a:r>
          </a:p>
          <a:p>
            <a:r>
              <a:rPr lang="en-IN" dirty="0" smtClean="0"/>
              <a:t>The main difference between 802.11i and WPA is the ability of 802.11i to use state-of-the-art AES (Advanced Encryption Standard) to encrypt the data packets.</a:t>
            </a:r>
          </a:p>
          <a:p>
            <a:r>
              <a:rPr lang="en-IN" dirty="0"/>
              <a:t>The AES algorithm is the encryption standard used </a:t>
            </a:r>
            <a:r>
              <a:rPr lang="en-IN" dirty="0" smtClean="0"/>
              <a:t>by U.S </a:t>
            </a:r>
            <a:r>
              <a:rPr lang="en-IN" dirty="0"/>
              <a:t>government agency10</a:t>
            </a:r>
            <a:r>
              <a:rPr lang="en-IN" dirty="0" smtClean="0"/>
              <a:t>.</a:t>
            </a:r>
          </a:p>
          <a:p>
            <a:r>
              <a:rPr lang="en-IN" dirty="0" smtClean="0"/>
              <a:t>using AES encryption is that WEP only capable wireless network interface cannot be software upgraded to support AES.</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u="sng" dirty="0" smtClean="0"/>
              <a:t>AES-CCMP (Advanced Encryption Standard – Counter mode CBC MAC</a:t>
            </a:r>
            <a:br>
              <a:rPr lang="en-IN" u="sng" dirty="0" smtClean="0"/>
            </a:br>
            <a:r>
              <a:rPr lang="en-IN" u="sng" dirty="0" smtClean="0"/>
              <a:t>Protocol)</a:t>
            </a:r>
            <a:endParaRPr lang="en-IN" u="sng" dirty="0"/>
          </a:p>
        </p:txBody>
      </p:sp>
      <p:sp>
        <p:nvSpPr>
          <p:cNvPr id="3" name="Content Placeholder 2"/>
          <p:cNvSpPr>
            <a:spLocks noGrp="1"/>
          </p:cNvSpPr>
          <p:nvPr>
            <p:ph sz="quarter" idx="1"/>
          </p:nvPr>
        </p:nvSpPr>
        <p:spPr/>
        <p:txBody>
          <a:bodyPr>
            <a:normAutofit lnSpcReduction="10000"/>
          </a:bodyPr>
          <a:lstStyle/>
          <a:p>
            <a:r>
              <a:rPr lang="en-IN" dirty="0" smtClean="0"/>
              <a:t>The 802.11i standard can use the AES (Advanced Encryption Standard) block cipher to encrypt the data packets, which replaces the WEP’s RC4 stream cipher.</a:t>
            </a:r>
          </a:p>
          <a:p>
            <a:r>
              <a:rPr lang="en-IN" dirty="0" smtClean="0"/>
              <a:t>The AES encryption algorithm is a block cipher, which encrypts the data in blocks of fixed length. For 802.11i, the block size as well as the per-packet key size is 128-bit.</a:t>
            </a:r>
          </a:p>
          <a:p>
            <a:r>
              <a:rPr lang="en-IN" dirty="0"/>
              <a:t>Block ciphers have several mode of </a:t>
            </a:r>
            <a:r>
              <a:rPr lang="en-IN" dirty="0" smtClean="0"/>
              <a:t>operation</a:t>
            </a:r>
          </a:p>
          <a:p>
            <a:pPr lvl="1"/>
            <a:r>
              <a:rPr lang="en-IN" dirty="0"/>
              <a:t>The mode of operation selected </a:t>
            </a:r>
            <a:r>
              <a:rPr lang="en-IN" dirty="0" smtClean="0"/>
              <a:t>by 802.11i </a:t>
            </a:r>
            <a:r>
              <a:rPr lang="en-IN" dirty="0"/>
              <a:t>is CCMP (Counter mode with Cipher Block Chaining </a:t>
            </a:r>
            <a:r>
              <a:rPr lang="en-IN" dirty="0" smtClean="0"/>
              <a:t>Message Authentication </a:t>
            </a:r>
            <a:r>
              <a:rPr lang="en-IN" dirty="0"/>
              <a:t>Code). This mode of operation offers counter mode for </a:t>
            </a:r>
            <a:r>
              <a:rPr lang="en-IN" dirty="0" smtClean="0"/>
              <a:t>protecting privacy </a:t>
            </a:r>
            <a:r>
              <a:rPr lang="en-IN" dirty="0"/>
              <a:t>while Cipher </a:t>
            </a:r>
            <a:r>
              <a:rPr lang="en-IN" dirty="0" smtClean="0"/>
              <a:t>Block </a:t>
            </a:r>
            <a:r>
              <a:rPr lang="en-IN" dirty="0"/>
              <a:t>Chaining Message </a:t>
            </a:r>
            <a:r>
              <a:rPr lang="en-IN" dirty="0" smtClean="0"/>
              <a:t>Authentication </a:t>
            </a:r>
            <a:r>
              <a:rPr lang="en-IN" dirty="0"/>
              <a:t>Code is used </a:t>
            </a:r>
            <a:r>
              <a:rPr lang="en-IN" dirty="0" smtClean="0"/>
              <a:t>for protecting </a:t>
            </a:r>
            <a:r>
              <a:rPr lang="en-IN" dirty="0"/>
              <a:t>the data integrity</a:t>
            </a:r>
            <a:r>
              <a:rPr lang="en-IN" dirty="0" smtClean="0"/>
              <a:t>.</a:t>
            </a:r>
          </a:p>
          <a:p>
            <a:pPr lvl="1"/>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r>
              <a:rPr lang="en-IN" dirty="0" smtClean="0"/>
              <a:t>In counter mode, each fixed size data block is not encrypted directly instead, a arbitrary value is encrypted and then combined with a logical XOR with a data block.</a:t>
            </a:r>
          </a:p>
          <a:p>
            <a:r>
              <a:rPr lang="en-IN" dirty="0" smtClean="0"/>
              <a:t>The Cipher Block Chaining Message Authentication Code creates a MIC to protect the data integrity. </a:t>
            </a:r>
          </a:p>
          <a:p>
            <a:r>
              <a:rPr lang="en-IN" dirty="0" smtClean="0"/>
              <a:t>To generate the MIC each encrypted data block is performed a logical XOR with the result of the previous MIC. The result is then encrypted with AES.</a:t>
            </a:r>
          </a:p>
          <a:p>
            <a:r>
              <a:rPr lang="en-IN" dirty="0"/>
              <a:t>The process repeats until all </a:t>
            </a:r>
            <a:r>
              <a:rPr lang="en-IN" dirty="0" smtClean="0"/>
              <a:t>the blocks </a:t>
            </a:r>
            <a:r>
              <a:rPr lang="en-IN" dirty="0"/>
              <a:t>for a message are processed</a:t>
            </a:r>
            <a:r>
              <a:rPr lang="en-IN" dirty="0" smtClean="0"/>
              <a:t>. </a:t>
            </a:r>
            <a:r>
              <a:rPr lang="en-IN" dirty="0"/>
              <a:t>In this way, the data of all the blocks </a:t>
            </a:r>
            <a:r>
              <a:rPr lang="en-IN" dirty="0" smtClean="0"/>
              <a:t>are combined </a:t>
            </a:r>
            <a:r>
              <a:rPr lang="en-IN" dirty="0"/>
              <a:t>in a single 128-bit block.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Wireless Networks Tools</a:t>
            </a:r>
            <a:endParaRPr lang="en-IN" u="sng" dirty="0"/>
          </a:p>
        </p:txBody>
      </p:sp>
      <p:sp>
        <p:nvSpPr>
          <p:cNvPr id="3" name="Content Placeholder 2"/>
          <p:cNvSpPr>
            <a:spLocks noGrp="1"/>
          </p:cNvSpPr>
          <p:nvPr>
            <p:ph sz="quarter" idx="1"/>
          </p:nvPr>
        </p:nvSpPr>
        <p:spPr/>
        <p:txBody>
          <a:bodyPr>
            <a:normAutofit fontScale="92500" lnSpcReduction="10000"/>
          </a:bodyPr>
          <a:lstStyle/>
          <a:p>
            <a:r>
              <a:rPr lang="en-IN" i="1" dirty="0"/>
              <a:t>MAC </a:t>
            </a:r>
            <a:r>
              <a:rPr lang="en-IN" i="1" dirty="0" smtClean="0"/>
              <a:t>spoofing</a:t>
            </a:r>
          </a:p>
          <a:p>
            <a:pPr lvl="1"/>
            <a:r>
              <a:rPr lang="en-IN" dirty="0" smtClean="0"/>
              <a:t>SMAC</a:t>
            </a:r>
          </a:p>
          <a:p>
            <a:pPr lvl="1"/>
            <a:r>
              <a:rPr lang="en-IN" dirty="0" smtClean="0"/>
              <a:t>MAC Makeup</a:t>
            </a:r>
            <a:endParaRPr lang="en-IN" i="1" dirty="0" smtClean="0"/>
          </a:p>
          <a:p>
            <a:r>
              <a:rPr lang="en-IN" i="1" dirty="0" smtClean="0"/>
              <a:t>Wireless Analysers</a:t>
            </a:r>
          </a:p>
          <a:p>
            <a:pPr lvl="1"/>
            <a:r>
              <a:rPr lang="en-IN" dirty="0"/>
              <a:t>Kismet </a:t>
            </a:r>
            <a:r>
              <a:rPr lang="en-IN" dirty="0" smtClean="0"/>
              <a:t>Wireless</a:t>
            </a:r>
          </a:p>
          <a:p>
            <a:pPr lvl="1"/>
            <a:r>
              <a:rPr lang="en-IN" dirty="0" err="1" smtClean="0"/>
              <a:t>Airtraf</a:t>
            </a:r>
            <a:endParaRPr lang="en-IN" dirty="0" smtClean="0"/>
          </a:p>
          <a:p>
            <a:pPr lvl="1"/>
            <a:r>
              <a:rPr lang="en-IN" i="1" dirty="0" err="1" smtClean="0"/>
              <a:t>Netstumbler</a:t>
            </a:r>
            <a:endParaRPr lang="en-IN" i="1" dirty="0" smtClean="0"/>
          </a:p>
          <a:p>
            <a:r>
              <a:rPr lang="en-IN" i="1" dirty="0" smtClean="0"/>
              <a:t>WEP Cracking Tools</a:t>
            </a:r>
          </a:p>
          <a:p>
            <a:pPr lvl="1"/>
            <a:r>
              <a:rPr lang="en-IN" dirty="0" err="1" smtClean="0"/>
              <a:t>Airsnort</a:t>
            </a:r>
            <a:endParaRPr lang="en-IN" dirty="0" smtClean="0"/>
          </a:p>
          <a:p>
            <a:pPr lvl="1"/>
            <a:r>
              <a:rPr lang="en-IN" dirty="0" err="1" smtClean="0"/>
              <a:t>WEPAttack</a:t>
            </a:r>
            <a:endParaRPr lang="en-IN" dirty="0" smtClean="0"/>
          </a:p>
          <a:p>
            <a:pPr lvl="1"/>
            <a:r>
              <a:rPr lang="en-IN" i="1" dirty="0" err="1" smtClean="0"/>
              <a:t>WEPCrack</a:t>
            </a:r>
            <a:endParaRPr lang="en-IN" i="1" dirty="0" smtClean="0"/>
          </a:p>
          <a:p>
            <a:pPr lvl="1"/>
            <a:r>
              <a:rPr lang="en-IN" dirty="0" err="1"/>
              <a:t>dwepcrack</a:t>
            </a:r>
            <a:endParaRPr lang="en-IN" i="1" dirty="0" smtClean="0"/>
          </a:p>
          <a:p>
            <a:pPr lvl="1">
              <a:buNone/>
            </a:pP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References</a:t>
            </a:r>
            <a:endParaRPr lang="en-IN" u="sng" dirty="0"/>
          </a:p>
        </p:txBody>
      </p:sp>
      <p:sp>
        <p:nvSpPr>
          <p:cNvPr id="3" name="Content Placeholder 2"/>
          <p:cNvSpPr>
            <a:spLocks noGrp="1"/>
          </p:cNvSpPr>
          <p:nvPr>
            <p:ph sz="quarter" idx="1"/>
          </p:nvPr>
        </p:nvSpPr>
        <p:spPr/>
        <p:txBody>
          <a:bodyPr/>
          <a:lstStyle/>
          <a:p>
            <a:r>
              <a:rPr lang="en-US" dirty="0" smtClean="0"/>
              <a:t>http://overview_80211_wireless_network_security_standards_mechanisms_1530.htm</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t>Abstract</a:t>
            </a:r>
            <a:endParaRPr lang="en-IN" sz="3200" u="sng" dirty="0"/>
          </a:p>
        </p:txBody>
      </p:sp>
      <p:sp>
        <p:nvSpPr>
          <p:cNvPr id="3" name="Content Placeholder 2"/>
          <p:cNvSpPr>
            <a:spLocks noGrp="1"/>
          </p:cNvSpPr>
          <p:nvPr>
            <p:ph sz="quarter" idx="1"/>
          </p:nvPr>
        </p:nvSpPr>
        <p:spPr/>
        <p:txBody>
          <a:bodyPr>
            <a:normAutofit/>
          </a:bodyPr>
          <a:lstStyle/>
          <a:p>
            <a:r>
              <a:rPr lang="en-IN" sz="2000" dirty="0">
                <a:latin typeface="Cambria" pitchFamily="18" charset="0"/>
              </a:rPr>
              <a:t>The 802.11 wireless networks is one of the most attractive and fast growing </a:t>
            </a:r>
            <a:r>
              <a:rPr lang="en-IN" sz="2000" dirty="0" smtClean="0">
                <a:latin typeface="Cambria" pitchFamily="18" charset="0"/>
              </a:rPr>
              <a:t>networks. Because </a:t>
            </a:r>
            <a:r>
              <a:rPr lang="en-IN" sz="2000" dirty="0">
                <a:latin typeface="Cambria" pitchFamily="18" charset="0"/>
              </a:rPr>
              <a:t>of its easy </a:t>
            </a:r>
            <a:r>
              <a:rPr lang="en-IN" sz="2000" dirty="0" smtClean="0">
                <a:latin typeface="Cambria" pitchFamily="18" charset="0"/>
              </a:rPr>
              <a:t>and  fast </a:t>
            </a:r>
            <a:r>
              <a:rPr lang="en-IN" sz="2000" dirty="0">
                <a:latin typeface="Cambria" pitchFamily="18" charset="0"/>
              </a:rPr>
              <a:t>deployment and installation, there are more and more users considering using this type of network </a:t>
            </a:r>
            <a:r>
              <a:rPr lang="en-IN" sz="2000" dirty="0" smtClean="0">
                <a:latin typeface="Cambria" pitchFamily="18" charset="0"/>
              </a:rPr>
              <a:t>than the </a:t>
            </a:r>
            <a:r>
              <a:rPr lang="en-IN" sz="2000" dirty="0">
                <a:latin typeface="Cambria" pitchFamily="18" charset="0"/>
              </a:rPr>
              <a:t>wired version.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u="sng" dirty="0" smtClean="0"/>
              <a:t>How </a:t>
            </a:r>
            <a:r>
              <a:rPr lang="en-IN" u="sng" dirty="0"/>
              <a:t>to secure an 802.11 wireless network</a:t>
            </a:r>
          </a:p>
        </p:txBody>
      </p:sp>
      <p:sp>
        <p:nvSpPr>
          <p:cNvPr id="3" name="Content Placeholder 2"/>
          <p:cNvSpPr>
            <a:spLocks noGrp="1"/>
          </p:cNvSpPr>
          <p:nvPr>
            <p:ph sz="quarter" idx="1"/>
          </p:nvPr>
        </p:nvSpPr>
        <p:spPr/>
        <p:txBody>
          <a:bodyPr/>
          <a:lstStyle/>
          <a:p>
            <a:r>
              <a:rPr lang="en-IN" dirty="0" smtClean="0"/>
              <a:t>By understanding </a:t>
            </a:r>
            <a:r>
              <a:rPr lang="en-IN" dirty="0"/>
              <a:t>its security protocols and </a:t>
            </a:r>
            <a:r>
              <a:rPr lang="en-IN" dirty="0" smtClean="0"/>
              <a:t>mechanism.</a:t>
            </a:r>
          </a:p>
          <a:p>
            <a:r>
              <a:rPr lang="en-IN" dirty="0"/>
              <a:t>S</a:t>
            </a:r>
            <a:r>
              <a:rPr lang="en-IN" dirty="0" smtClean="0"/>
              <a:t>ecurity protocols </a:t>
            </a:r>
            <a:r>
              <a:rPr lang="en-IN" dirty="0"/>
              <a:t>such as WEP, WPA and 802.11i, and mechanisms such as </a:t>
            </a:r>
            <a:r>
              <a:rPr lang="en-IN" dirty="0" smtClean="0"/>
              <a:t>MAC access </a:t>
            </a:r>
            <a:r>
              <a:rPr lang="en-IN" dirty="0"/>
              <a:t>control </a:t>
            </a:r>
            <a:r>
              <a:rPr lang="en-IN" dirty="0" smtClean="0"/>
              <a:t>list;</a:t>
            </a:r>
            <a:r>
              <a:rPr lang="en-IN" dirty="0"/>
              <a:t> their vulnerabilities and tools available to exploit </a:t>
            </a:r>
            <a:r>
              <a:rPr lang="en-IN" dirty="0" smtClean="0"/>
              <a:t>these vulnerabilities.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Basic Wireless LAN Concepts</a:t>
            </a:r>
            <a:endParaRPr lang="en-IN" u="sng" dirty="0"/>
          </a:p>
        </p:txBody>
      </p:sp>
      <p:sp>
        <p:nvSpPr>
          <p:cNvPr id="3" name="Content Placeholder 2"/>
          <p:cNvSpPr>
            <a:spLocks noGrp="1"/>
          </p:cNvSpPr>
          <p:nvPr>
            <p:ph sz="quarter" idx="1"/>
          </p:nvPr>
        </p:nvSpPr>
        <p:spPr/>
        <p:txBody>
          <a:bodyPr>
            <a:noAutofit/>
          </a:bodyPr>
          <a:lstStyle/>
          <a:p>
            <a:r>
              <a:rPr lang="en-IN" sz="2400" dirty="0"/>
              <a:t>The IEEE 802.11 is a family of standards, each one defining and specifying </a:t>
            </a:r>
            <a:r>
              <a:rPr lang="en-IN" sz="2400" dirty="0" smtClean="0"/>
              <a:t>parts of </a:t>
            </a:r>
            <a:r>
              <a:rPr lang="en-IN" sz="2400" dirty="0"/>
              <a:t>the standard. Some of these standards </a:t>
            </a:r>
            <a:r>
              <a:rPr lang="en-IN" sz="2400" dirty="0" smtClean="0"/>
              <a:t>are:</a:t>
            </a:r>
          </a:p>
          <a:p>
            <a:pPr lvl="1"/>
            <a:r>
              <a:rPr lang="en-IN" dirty="0" smtClean="0"/>
              <a:t>Physical and </a:t>
            </a:r>
            <a:r>
              <a:rPr lang="en-IN" dirty="0"/>
              <a:t>Max data rate </a:t>
            </a:r>
            <a:r>
              <a:rPr lang="en-IN" dirty="0" smtClean="0"/>
              <a:t>specification</a:t>
            </a:r>
          </a:p>
          <a:p>
            <a:pPr lvl="2"/>
            <a:r>
              <a:rPr lang="en-IN" sz="2400" dirty="0" smtClean="0"/>
              <a:t>802.11b, using the 2.4 GHz radio spectrum and 11 Mbps max data rate.</a:t>
            </a:r>
          </a:p>
          <a:p>
            <a:pPr lvl="2"/>
            <a:r>
              <a:rPr lang="en-IN" sz="2400" dirty="0" smtClean="0"/>
              <a:t>802.11a, using the 5 GHz radio spectrum and 54 Mbps max data rate.</a:t>
            </a:r>
          </a:p>
          <a:p>
            <a:pPr lvl="2"/>
            <a:r>
              <a:rPr lang="en-IN" sz="2400" dirty="0" smtClean="0"/>
              <a:t>802.11g, using the 2.4 GHz radio spectrum and 54 Mbps max data rate.</a:t>
            </a:r>
            <a:endParaRPr lang="en-IN" sz="2400" dirty="0" smtClean="0"/>
          </a:p>
          <a:p>
            <a:pPr lvl="1"/>
            <a:r>
              <a:rPr lang="en-IN" dirty="0" smtClean="0"/>
              <a:t>Security</a:t>
            </a:r>
          </a:p>
          <a:p>
            <a:pPr lvl="2"/>
            <a:r>
              <a:rPr lang="en-IN" sz="2400" dirty="0" smtClean="0"/>
              <a:t>This standard defines the 802.11</a:t>
            </a:r>
          </a:p>
          <a:p>
            <a:pPr lvl="2"/>
            <a:r>
              <a:rPr lang="en-IN" sz="2400" dirty="0" smtClean="0"/>
              <a:t>wireless network security protocols.</a:t>
            </a:r>
          </a:p>
          <a:p>
            <a:pPr lvl="2">
              <a:buNone/>
            </a:pPr>
            <a:endParaRPr lang="en-IN" sz="24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Autofit/>
          </a:bodyPr>
          <a:lstStyle/>
          <a:p>
            <a:pPr lvl="1"/>
            <a:r>
              <a:rPr lang="en-IN" sz="2000" dirty="0" err="1" smtClean="0"/>
              <a:t>QoS</a:t>
            </a:r>
            <a:r>
              <a:rPr lang="en-IN" sz="2000" dirty="0" smtClean="0"/>
              <a:t> (Quality of Service)</a:t>
            </a:r>
          </a:p>
          <a:p>
            <a:pPr lvl="2"/>
            <a:r>
              <a:rPr lang="en-IN" dirty="0"/>
              <a:t>802.11e Quality of Service in 802.11 wireless </a:t>
            </a:r>
            <a:r>
              <a:rPr lang="en-IN" dirty="0" smtClean="0"/>
              <a:t>networks.</a:t>
            </a:r>
            <a:r>
              <a:rPr lang="en-IN" dirty="0" smtClean="0"/>
              <a:t> This standard defines the </a:t>
            </a:r>
            <a:r>
              <a:rPr lang="en-IN" dirty="0" err="1" smtClean="0"/>
              <a:t>QoS</a:t>
            </a:r>
            <a:r>
              <a:rPr lang="en-IN" dirty="0" smtClean="0"/>
              <a:t> for traffic prioritization to give delay sensitive application such as multimedia and voice communication priority.</a:t>
            </a:r>
          </a:p>
          <a:p>
            <a:pPr lvl="1"/>
            <a:r>
              <a:rPr lang="en-IN" sz="2000" dirty="0" smtClean="0"/>
              <a:t>The 802.11 wireless networks operate in two basic modes: infrastructure and ad-hoc</a:t>
            </a:r>
          </a:p>
          <a:p>
            <a:pPr lvl="2"/>
            <a:r>
              <a:rPr lang="en-US" i="1" dirty="0" smtClean="0"/>
              <a:t>Infrastructure: </a:t>
            </a:r>
            <a:r>
              <a:rPr lang="en-IN" dirty="0" smtClean="0"/>
              <a:t>each wireless client connects directly to a central device called Access Point; there is no direct connection between others wireless clients. An Access Point acts as a wireless hub that connects the wired network with the wireless clients and handles the connections between them.</a:t>
            </a:r>
          </a:p>
          <a:p>
            <a:pPr lvl="2"/>
            <a:r>
              <a:rPr lang="en-IN" i="1" dirty="0" smtClean="0"/>
              <a:t>Ad-hoc: </a:t>
            </a:r>
            <a:r>
              <a:rPr lang="en-IN" dirty="0" smtClean="0"/>
              <a:t>each wireless client connects directly with each other. There is no central device managing the connections, meaning that each wireless client talks to each other freely. The main advantage of this operation mode is that it permits a rapid deployment of a temporal network where no infrastructures exist</a:t>
            </a:r>
          </a:p>
          <a:p>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IEEE 802.11 Security</a:t>
            </a:r>
            <a:endParaRPr lang="en-IN" u="sng" dirty="0"/>
          </a:p>
        </p:txBody>
      </p:sp>
      <p:sp>
        <p:nvSpPr>
          <p:cNvPr id="3" name="Content Placeholder 2"/>
          <p:cNvSpPr>
            <a:spLocks noGrp="1"/>
          </p:cNvSpPr>
          <p:nvPr>
            <p:ph sz="quarter" idx="1"/>
          </p:nvPr>
        </p:nvSpPr>
        <p:spPr/>
        <p:txBody>
          <a:bodyPr>
            <a:normAutofit fontScale="92500" lnSpcReduction="10000"/>
          </a:bodyPr>
          <a:lstStyle/>
          <a:p>
            <a:r>
              <a:rPr lang="en-IN" b="1" i="1" dirty="0"/>
              <a:t>Access Control </a:t>
            </a:r>
            <a:r>
              <a:rPr lang="en-IN" b="1" i="1" dirty="0" smtClean="0"/>
              <a:t>List</a:t>
            </a:r>
          </a:p>
          <a:p>
            <a:pPr lvl="1"/>
            <a:r>
              <a:rPr lang="en-IN" dirty="0"/>
              <a:t>The access control list is the simplest security measure we can find in a </a:t>
            </a:r>
            <a:r>
              <a:rPr lang="en-IN" dirty="0" smtClean="0"/>
              <a:t>wireless network</a:t>
            </a:r>
            <a:r>
              <a:rPr lang="en-IN" dirty="0"/>
              <a:t>. </a:t>
            </a:r>
            <a:endParaRPr lang="en-IN" dirty="0" smtClean="0"/>
          </a:p>
          <a:p>
            <a:pPr lvl="1"/>
            <a:r>
              <a:rPr lang="en-IN" dirty="0"/>
              <a:t>The protection offered by this mechanism mainly consists of filtering </a:t>
            </a:r>
            <a:r>
              <a:rPr lang="en-IN" dirty="0" smtClean="0"/>
              <a:t>out unknown </a:t>
            </a:r>
            <a:r>
              <a:rPr lang="en-IN" dirty="0"/>
              <a:t>users and requires a list of authorized client’s MAC addresses to </a:t>
            </a:r>
            <a:r>
              <a:rPr lang="en-IN" dirty="0" smtClean="0"/>
              <a:t>be loaded </a:t>
            </a:r>
            <a:r>
              <a:rPr lang="en-IN" dirty="0"/>
              <a:t>in the Access Point</a:t>
            </a:r>
            <a:r>
              <a:rPr lang="en-IN" dirty="0" smtClean="0"/>
              <a:t>.</a:t>
            </a:r>
          </a:p>
          <a:p>
            <a:pPr lvl="1"/>
            <a:r>
              <a:rPr lang="en-IN" dirty="0"/>
              <a:t>Only those registered MAC addresses will be able </a:t>
            </a:r>
            <a:r>
              <a:rPr lang="en-IN" dirty="0" smtClean="0"/>
              <a:t>to communicate </a:t>
            </a:r>
            <a:r>
              <a:rPr lang="en-IN" dirty="0"/>
              <a:t>with the Access Point, and will drop any communication that </a:t>
            </a:r>
            <a:r>
              <a:rPr lang="en-IN" dirty="0" smtClean="0"/>
              <a:t>come from </a:t>
            </a:r>
            <a:r>
              <a:rPr lang="en-IN" dirty="0"/>
              <a:t>others not registered MAC </a:t>
            </a:r>
            <a:r>
              <a:rPr lang="en-IN" dirty="0" smtClean="0"/>
              <a:t>addresses.</a:t>
            </a:r>
          </a:p>
          <a:p>
            <a:pPr lvl="1"/>
            <a:r>
              <a:rPr lang="en-IN" dirty="0" smtClean="0"/>
              <a:t>As </a:t>
            </a:r>
            <a:r>
              <a:rPr lang="en-IN" dirty="0"/>
              <a:t>the name </a:t>
            </a:r>
            <a:r>
              <a:rPr lang="en-IN" dirty="0" smtClean="0"/>
              <a:t>implies</a:t>
            </a:r>
            <a:r>
              <a:rPr lang="en-IN" dirty="0"/>
              <a:t>, it just offers access control to </a:t>
            </a:r>
            <a:r>
              <a:rPr lang="en-IN" dirty="0" smtClean="0"/>
              <a:t>the network </a:t>
            </a:r>
            <a:r>
              <a:rPr lang="en-IN" dirty="0"/>
              <a:t>behind the access point, no any other protection are </a:t>
            </a:r>
            <a:r>
              <a:rPr lang="en-IN" dirty="0" smtClean="0"/>
              <a:t>offered. Therefore, any wireless network protected with only this mechanism is very vulnerable and open to any network attack.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r>
              <a:rPr lang="en-IN" b="1" dirty="0" smtClean="0"/>
              <a:t>WEP (Wired Equivalent Privacy)</a:t>
            </a:r>
          </a:p>
          <a:p>
            <a:pPr lvl="1"/>
            <a:r>
              <a:rPr lang="en-IN" dirty="0" smtClean="0"/>
              <a:t>WEP (Wired Equivalent Privacy) was the only link-level security option defined in the 802.11 standard.</a:t>
            </a:r>
          </a:p>
          <a:p>
            <a:pPr lvl="1"/>
            <a:r>
              <a:rPr lang="en-IN" dirty="0" smtClean="0"/>
              <a:t> Its main purpose was the protection of the confidentiality and integrity of the wireless network traffic. WEP was designed to provide comparable confidentiality to a traditional wired network.</a:t>
            </a:r>
          </a:p>
          <a:p>
            <a:pPr lvl="1"/>
            <a:r>
              <a:rPr lang="en-IN" dirty="0"/>
              <a:t>To meet the security proposed, WEP uses encryption to protect the </a:t>
            </a:r>
            <a:r>
              <a:rPr lang="en-IN" dirty="0" smtClean="0"/>
              <a:t>data. It uses a 64 or 128 bits key to encrypt the data.</a:t>
            </a:r>
          </a:p>
          <a:p>
            <a:pPr lvl="1"/>
            <a:r>
              <a:rPr lang="en-IN" dirty="0" smtClean="0"/>
              <a:t>WEP uses the RC4 stream cipher with a 64 or 128 bits key to provide data packet encryption.</a:t>
            </a:r>
          </a:p>
          <a:p>
            <a:pPr lvl="1"/>
            <a:r>
              <a:rPr lang="en-IN" dirty="0" smtClean="0"/>
              <a:t>In a WEP-protected wireless network, every member of this wireless network, the wireless clients, must share the same secret key with the Access Point.</a:t>
            </a:r>
          </a:p>
          <a:p>
            <a:pPr lvl="1"/>
            <a:r>
              <a:rPr lang="en-IN" dirty="0" smtClean="0"/>
              <a:t>This secret </a:t>
            </a:r>
            <a:r>
              <a:rPr lang="en-IN" dirty="0"/>
              <a:t>key can be a password or a character sequence generated by a </a:t>
            </a:r>
            <a:r>
              <a:rPr lang="en-IN" dirty="0" smtClean="0"/>
              <a:t>wireless configuration </a:t>
            </a:r>
            <a:r>
              <a:rPr lang="en-IN" dirty="0"/>
              <a:t>program using a passphrase.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r>
              <a:rPr lang="en-IN" dirty="0"/>
              <a:t>In a WEP-protected wireless network, a data packet that gets into the link-level </a:t>
            </a:r>
            <a:r>
              <a:rPr lang="en-IN" dirty="0" smtClean="0"/>
              <a:t>is encrypted </a:t>
            </a:r>
            <a:r>
              <a:rPr lang="en-IN" dirty="0"/>
              <a:t>before sending it off the air. The data packet encryption is </a:t>
            </a:r>
            <a:r>
              <a:rPr lang="en-IN" dirty="0" smtClean="0"/>
              <a:t>performed as </a:t>
            </a:r>
            <a:r>
              <a:rPr lang="en-IN" dirty="0"/>
              <a:t>follow</a:t>
            </a:r>
            <a:r>
              <a:rPr lang="en-IN" dirty="0" smtClean="0"/>
              <a:t>:</a:t>
            </a:r>
          </a:p>
          <a:p>
            <a:pPr lvl="1"/>
            <a:r>
              <a:rPr lang="en-IN" dirty="0" smtClean="0"/>
              <a:t>First, the wireless network interface randomly chooses an IV value and concatenated with the shared secret key to form the WEP Key (IV + secret key).</a:t>
            </a:r>
          </a:p>
          <a:p>
            <a:pPr lvl="1"/>
            <a:r>
              <a:rPr lang="en-IN" dirty="0"/>
              <a:t>When the WEP Key is ready, this key is passed to the RC4 stream cipher </a:t>
            </a:r>
            <a:r>
              <a:rPr lang="en-IN" dirty="0" smtClean="0"/>
              <a:t>to produce </a:t>
            </a:r>
            <a:r>
              <a:rPr lang="en-IN" dirty="0"/>
              <a:t>a pseudo-random string with the data packet length</a:t>
            </a:r>
            <a:r>
              <a:rPr lang="en-IN" dirty="0" smtClean="0"/>
              <a:t>.</a:t>
            </a:r>
          </a:p>
          <a:p>
            <a:pPr lvl="1"/>
            <a:r>
              <a:rPr lang="en-IN" dirty="0" smtClean="0"/>
              <a:t> it then performs </a:t>
            </a:r>
            <a:r>
              <a:rPr lang="en-IN" dirty="0"/>
              <a:t>a logical </a:t>
            </a:r>
            <a:r>
              <a:rPr lang="en-IN" dirty="0" smtClean="0"/>
              <a:t>XOR operation </a:t>
            </a:r>
            <a:r>
              <a:rPr lang="en-IN" dirty="0"/>
              <a:t>between the data package with the pseudo-random string</a:t>
            </a:r>
            <a:r>
              <a:rPr lang="en-IN" dirty="0" smtClean="0"/>
              <a:t>.</a:t>
            </a:r>
          </a:p>
          <a:p>
            <a:pPr lvl="1"/>
            <a:r>
              <a:rPr lang="en-IN" dirty="0"/>
              <a:t>To </a:t>
            </a:r>
            <a:r>
              <a:rPr lang="en-IN" dirty="0" smtClean="0"/>
              <a:t>complete the </a:t>
            </a:r>
            <a:r>
              <a:rPr lang="en-IN" dirty="0"/>
              <a:t>WEP-protected data packet, the link-level headers, IV value and </a:t>
            </a:r>
            <a:r>
              <a:rPr lang="en-IN" dirty="0" smtClean="0"/>
              <a:t>the encrypted </a:t>
            </a:r>
            <a:r>
              <a:rPr lang="en-IN" dirty="0"/>
              <a:t>data packet are packed together and then transmitted to the recipient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87</TotalTime>
  <Words>2284</Words>
  <Application>Microsoft Office PowerPoint</Application>
  <PresentationFormat>On-screen Show (4:3)</PresentationFormat>
  <Paragraphs>145</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Equity</vt:lpstr>
      <vt:lpstr>WIRELESS SECURITY 802.11</vt:lpstr>
      <vt:lpstr>Contents</vt:lpstr>
      <vt:lpstr>Abstract</vt:lpstr>
      <vt:lpstr>How to secure an 802.11 wireless network</vt:lpstr>
      <vt:lpstr>Basic Wireless LAN Concepts</vt:lpstr>
      <vt:lpstr>Slide 6</vt:lpstr>
      <vt:lpstr>IEEE 802.11 Security</vt:lpstr>
      <vt:lpstr>Slide 8</vt:lpstr>
      <vt:lpstr>Slide 9</vt:lpstr>
      <vt:lpstr>Slide 10</vt:lpstr>
      <vt:lpstr>Fig: WEP Encryption/Decryption Process </vt:lpstr>
      <vt:lpstr>WEP Key recovery</vt:lpstr>
      <vt:lpstr>IV collision</vt:lpstr>
      <vt:lpstr>Dynamic WEP</vt:lpstr>
      <vt:lpstr>WPA (Wi-Fi Protected Access)</vt:lpstr>
      <vt:lpstr>TKIP(Temporal Key Integrity Protocol) </vt:lpstr>
      <vt:lpstr>How does TKIP work? (Contd..)</vt:lpstr>
      <vt:lpstr>MIC(Message Integrity Code)</vt:lpstr>
      <vt:lpstr>WPA-PSK (WPA Pre-Shared Key)</vt:lpstr>
      <vt:lpstr>802.11i</vt:lpstr>
      <vt:lpstr>AES-CCMP (Advanced Encryption Standard – Counter mode CBC MAC Protocol)</vt:lpstr>
      <vt:lpstr>Slide 22</vt:lpstr>
      <vt:lpstr>Wireless Networks Tools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SECURITY 802.11</dc:title>
  <dc:creator>Acer</dc:creator>
  <cp:lastModifiedBy>Acer</cp:lastModifiedBy>
  <cp:revision>3</cp:revision>
  <dcterms:created xsi:type="dcterms:W3CDTF">2017-06-12T00:45:39Z</dcterms:created>
  <dcterms:modified xsi:type="dcterms:W3CDTF">2017-06-12T02:13:29Z</dcterms:modified>
</cp:coreProperties>
</file>