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72" r:id="rId3"/>
    <p:sldId id="257" r:id="rId4"/>
    <p:sldId id="258" r:id="rId5"/>
    <p:sldId id="261" r:id="rId6"/>
    <p:sldId id="259" r:id="rId7"/>
    <p:sldId id="260"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545F6-8191-465F-843F-918613668013}" type="datetimeFigureOut">
              <a:rPr lang="en-US" smtClean="0"/>
              <a:t>6/10/2017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E168A-CF64-4E94-BAF7-FAC96F5B4FE9}" type="slidenum">
              <a:rPr lang="en-US" smtClean="0"/>
              <a:t>‹#›</a:t>
            </a:fld>
            <a:endParaRPr lang="en-US"/>
          </a:p>
        </p:txBody>
      </p:sp>
    </p:spTree>
    <p:extLst>
      <p:ext uri="{BB962C8B-B14F-4D97-AF65-F5344CB8AC3E}">
        <p14:creationId xmlns:p14="http://schemas.microsoft.com/office/powerpoint/2010/main" val="24994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E168A-CF64-4E94-BAF7-FAC96F5B4FE9}" type="slidenum">
              <a:rPr lang="en-US" smtClean="0"/>
              <a:t>16</a:t>
            </a:fld>
            <a:endParaRPr lang="en-US"/>
          </a:p>
        </p:txBody>
      </p:sp>
    </p:spTree>
    <p:extLst>
      <p:ext uri="{BB962C8B-B14F-4D97-AF65-F5344CB8AC3E}">
        <p14:creationId xmlns:p14="http://schemas.microsoft.com/office/powerpoint/2010/main" val="120574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0A6EFB5-485F-462B-BE21-58C93E60E01C}" type="datetimeFigureOut">
              <a:rPr lang="en-US" smtClean="0"/>
              <a:t>6/10/2017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AA84DD4-E560-40CA-98A7-2F102616CB0F}"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A6EFB5-485F-462B-BE21-58C93E60E01C}"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84DD4-E560-40CA-98A7-2F102616CB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A6EFB5-485F-462B-BE21-58C93E60E01C}"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84DD4-E560-40CA-98A7-2F102616CB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0A6EFB5-485F-462B-BE21-58C93E60E01C}"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84DD4-E560-40CA-98A7-2F102616CB0F}"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A6EFB5-485F-462B-BE21-58C93E60E01C}" type="datetimeFigureOut">
              <a:rPr lang="en-US" smtClean="0"/>
              <a:t>6/10/2017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AA84DD4-E560-40CA-98A7-2F102616CB0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0A6EFB5-485F-462B-BE21-58C93E60E01C}"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84DD4-E560-40CA-98A7-2F102616CB0F}"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0A6EFB5-485F-462B-BE21-58C93E60E01C}" type="datetimeFigureOut">
              <a:rPr lang="en-US" smtClean="0"/>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A84DD4-E560-40CA-98A7-2F102616CB0F}"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0A6EFB5-485F-462B-BE21-58C93E60E01C}" type="datetimeFigureOut">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84DD4-E560-40CA-98A7-2F102616CB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6EFB5-485F-462B-BE21-58C93E60E01C}" type="datetimeFigureOut">
              <a:rPr lang="en-US" smtClean="0"/>
              <a:t>6/10/2017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A84DD4-E560-40CA-98A7-2F102616CB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A6EFB5-485F-462B-BE21-58C93E60E01C}"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84DD4-E560-40CA-98A7-2F102616CB0F}"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A6EFB5-485F-462B-BE21-58C93E60E01C}" type="datetimeFigureOut">
              <a:rPr lang="en-US" smtClean="0"/>
              <a:t>6/10/2017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AA84DD4-E560-40CA-98A7-2F102616CB0F}"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0A6EFB5-485F-462B-BE21-58C93E60E01C}" type="datetimeFigureOut">
              <a:rPr lang="en-US" smtClean="0"/>
              <a:t>6/10/2017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AA84DD4-E560-40CA-98A7-2F102616CB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09600"/>
            <a:ext cx="8610600" cy="7325082"/>
          </a:xfrm>
          <a:prstGeom prst="rect">
            <a:avLst/>
          </a:prstGeom>
          <a:noFill/>
        </p:spPr>
        <p:txBody>
          <a:bodyPr wrap="square" rtlCol="0">
            <a:spAutoFit/>
          </a:bodyPr>
          <a:lstStyle/>
          <a:p>
            <a:pPr algn="ctr"/>
            <a:r>
              <a:rPr lang="en-US" sz="8800" dirty="0" smtClean="0">
                <a:solidFill>
                  <a:schemeClr val="accent1"/>
                </a:solidFill>
              </a:rPr>
              <a:t>PRESENTATON</a:t>
            </a:r>
          </a:p>
          <a:p>
            <a:pPr algn="ctr"/>
            <a:r>
              <a:rPr lang="en-US" sz="8800" dirty="0" smtClean="0">
                <a:solidFill>
                  <a:schemeClr val="accent1"/>
                </a:solidFill>
              </a:rPr>
              <a:t>ON </a:t>
            </a:r>
          </a:p>
          <a:p>
            <a:pPr algn="ctr"/>
            <a:r>
              <a:rPr lang="en-US" sz="8800" dirty="0" smtClean="0">
                <a:solidFill>
                  <a:schemeClr val="accent1"/>
                </a:solidFill>
              </a:rPr>
              <a:t>SMTP</a:t>
            </a:r>
          </a:p>
          <a:p>
            <a:pPr algn="ctr"/>
            <a:r>
              <a:rPr lang="en-US" sz="5400" dirty="0" smtClean="0">
                <a:solidFill>
                  <a:schemeClr val="accent1"/>
                </a:solidFill>
              </a:rPr>
              <a:t>GROUP 4</a:t>
            </a:r>
          </a:p>
          <a:p>
            <a:pPr algn="r"/>
            <a:r>
              <a:rPr lang="en-US" sz="3200" dirty="0" smtClean="0">
                <a:solidFill>
                  <a:schemeClr val="accent1"/>
                </a:solidFill>
              </a:rPr>
              <a:t>ALMORA RAZIA KHARKAMNI</a:t>
            </a:r>
          </a:p>
          <a:p>
            <a:pPr algn="r"/>
            <a:r>
              <a:rPr lang="en-US" sz="3200" dirty="0" smtClean="0">
                <a:solidFill>
                  <a:schemeClr val="accent1"/>
                </a:solidFill>
              </a:rPr>
              <a:t>MELBOREEN WARBAH</a:t>
            </a:r>
          </a:p>
          <a:p>
            <a:pPr algn="ctr"/>
            <a:endParaRPr lang="en-US" sz="8800" dirty="0">
              <a:solidFill>
                <a:schemeClr val="accent1"/>
              </a:solidFill>
            </a:endParaRPr>
          </a:p>
        </p:txBody>
      </p:sp>
    </p:spTree>
    <p:extLst>
      <p:ext uri="{BB962C8B-B14F-4D97-AF65-F5344CB8AC3E}">
        <p14:creationId xmlns:p14="http://schemas.microsoft.com/office/powerpoint/2010/main" val="388993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457200" y="277813"/>
            <a:ext cx="8229600" cy="1139825"/>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dirty="0" smtClean="0">
                <a:solidFill>
                  <a:schemeClr val="accent1"/>
                </a:solidFill>
                <a:effectLst>
                  <a:outerShdw blurRad="38100" dist="38100" dir="2700000" algn="tl">
                    <a:srgbClr val="FFFFFF"/>
                  </a:outerShdw>
                </a:effectLst>
              </a:rPr>
              <a:t> Session Establishment and Termination</a:t>
            </a:r>
            <a:r>
              <a:rPr lang="en-US" sz="3800" dirty="0" smtClean="0">
                <a:solidFill>
                  <a:schemeClr val="accent1"/>
                </a:solidFill>
              </a:rPr>
              <a:t> </a:t>
            </a:r>
            <a:endParaRPr lang="en-US" sz="3800" dirty="0">
              <a:solidFill>
                <a:schemeClr val="accent1"/>
              </a:solidFill>
            </a:endParaRPr>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19200" y="1600200"/>
            <a:ext cx="6477000" cy="5029200"/>
          </a:xfrm>
          <a:prstGeom prst="rect">
            <a:avLst/>
          </a:prstGeom>
        </p:spPr>
      </p:pic>
    </p:spTree>
    <p:extLst>
      <p:ext uri="{BB962C8B-B14F-4D97-AF65-F5344CB8AC3E}">
        <p14:creationId xmlns:p14="http://schemas.microsoft.com/office/powerpoint/2010/main" val="186485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dirty="0" smtClean="0">
                <a:solidFill>
                  <a:schemeClr val="accent1"/>
                </a:solidFill>
                <a:effectLst>
                  <a:outerShdw blurRad="38100" dist="38100" dir="2700000" algn="tl">
                    <a:srgbClr val="FFFFFF"/>
                  </a:outerShdw>
                </a:effectLst>
              </a:rPr>
              <a:t>SMTP Mail Transaction Process</a:t>
            </a:r>
            <a:endParaRPr lang="en-US" sz="3200" dirty="0">
              <a:solidFill>
                <a:schemeClr val="accent1"/>
              </a:solidFill>
              <a:effectLst>
                <a:outerShdw blurRad="38100" dist="38100" dir="2700000" algn="tl">
                  <a:srgbClr val="FFFFFF"/>
                </a:outerShdw>
              </a:effectLst>
            </a:endParaRPr>
          </a:p>
        </p:txBody>
      </p:sp>
      <p:sp>
        <p:nvSpPr>
          <p:cNvPr id="3" name="Rectangle 3"/>
          <p:cNvSpPr txBox="1">
            <a:spLocks noChangeArrowheads="1"/>
          </p:cNvSpPr>
          <p:nvPr/>
        </p:nvSpPr>
        <p:spPr>
          <a:xfrm>
            <a:off x="457200" y="1600200"/>
            <a:ext cx="8229600" cy="4530725"/>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609600" indent="-609600">
              <a:lnSpc>
                <a:spcPct val="90000"/>
              </a:lnSpc>
              <a:buFont typeface="Wingdings" pitchFamily="2" charset="2"/>
              <a:buNone/>
            </a:pPr>
            <a:r>
              <a:rPr lang="en-US" sz="1600" b="1" smtClean="0">
                <a:solidFill>
                  <a:schemeClr val="accent1"/>
                </a:solidFill>
                <a:effectLst>
                  <a:outerShdw blurRad="38100" dist="38100" dir="2700000" algn="tl">
                    <a:srgbClr val="FFFFFF"/>
                  </a:outerShdw>
                </a:effectLst>
              </a:rPr>
              <a:t>1. </a:t>
            </a:r>
            <a:r>
              <a:rPr lang="en-US" sz="1800" b="1" smtClean="0">
                <a:solidFill>
                  <a:schemeClr val="accent1"/>
                </a:solidFill>
                <a:effectLst>
                  <a:outerShdw blurRad="38100" dist="38100" dir="2700000" algn="tl">
                    <a:srgbClr val="FFFFFF"/>
                  </a:outerShdw>
                </a:effectLst>
              </a:rPr>
              <a:t>Transaction Initiation and Sender Identification</a:t>
            </a:r>
          </a:p>
          <a:p>
            <a:pPr marL="609600" indent="-609600">
              <a:lnSpc>
                <a:spcPct val="90000"/>
              </a:lnSpc>
              <a:buFont typeface="Wingdings" pitchFamily="2" charset="2"/>
              <a:buNone/>
            </a:pPr>
            <a:r>
              <a:rPr lang="en-US" sz="1800" b="1" smtClean="0">
                <a:solidFill>
                  <a:schemeClr val="accent1"/>
                </a:solidFill>
                <a:effectLst>
                  <a:outerShdw blurRad="38100" dist="38100" dir="2700000" algn="tl">
                    <a:srgbClr val="FFFFFF"/>
                  </a:outerShdw>
                </a:effectLst>
              </a:rPr>
              <a:t>	</a:t>
            </a:r>
            <a:r>
              <a:rPr lang="en-US" sz="1800" b="1" smtClean="0">
                <a:solidFill>
                  <a:schemeClr val="accent1"/>
                </a:solidFill>
              </a:rPr>
              <a:t>S: HELO sjsu.edu</a:t>
            </a:r>
          </a:p>
          <a:p>
            <a:pPr marL="609600" indent="-609600">
              <a:lnSpc>
                <a:spcPct val="90000"/>
              </a:lnSpc>
              <a:buFont typeface="Wingdings" pitchFamily="2" charset="2"/>
              <a:buNone/>
            </a:pPr>
            <a:r>
              <a:rPr lang="en-US" sz="1800" b="1" smtClean="0">
                <a:solidFill>
                  <a:schemeClr val="accent1"/>
                </a:solidFill>
              </a:rPr>
              <a:t>	R: 250 Hello sjsu.edu</a:t>
            </a:r>
            <a:br>
              <a:rPr lang="en-US" sz="1800" b="1" smtClean="0">
                <a:solidFill>
                  <a:schemeClr val="accent1"/>
                </a:solidFill>
              </a:rPr>
            </a:br>
            <a:r>
              <a:rPr lang="en-US" sz="1800" b="1" smtClean="0">
                <a:solidFill>
                  <a:schemeClr val="accent1"/>
                </a:solidFill>
              </a:rPr>
              <a:t>S: MAIL FROM:&lt;cooldd10@yahoo.com&gt;</a:t>
            </a:r>
            <a:br>
              <a:rPr lang="en-US" sz="1800" b="1" smtClean="0">
                <a:solidFill>
                  <a:schemeClr val="accent1"/>
                </a:solidFill>
              </a:rPr>
            </a:br>
            <a:r>
              <a:rPr lang="en-US" sz="1800" b="1" smtClean="0">
                <a:solidFill>
                  <a:schemeClr val="accent1"/>
                </a:solidFill>
              </a:rPr>
              <a:t>R: 250 Ok</a:t>
            </a:r>
            <a:r>
              <a:rPr lang="en-US" sz="1800" smtClean="0">
                <a:solidFill>
                  <a:schemeClr val="accent1"/>
                </a:solidFill>
              </a:rPr>
              <a:t> </a:t>
            </a:r>
            <a:endParaRPr lang="en-US" sz="1800" b="1" smtClean="0">
              <a:solidFill>
                <a:schemeClr val="accent1"/>
              </a:solidFill>
            </a:endParaRPr>
          </a:p>
          <a:p>
            <a:pPr marL="609600" indent="-609600">
              <a:lnSpc>
                <a:spcPct val="90000"/>
              </a:lnSpc>
              <a:buClr>
                <a:schemeClr val="accent2"/>
              </a:buClr>
              <a:buFont typeface="Wingdings" pitchFamily="2" charset="2"/>
              <a:buNone/>
            </a:pPr>
            <a:r>
              <a:rPr lang="en-US" sz="1800" b="1" smtClean="0">
                <a:solidFill>
                  <a:schemeClr val="accent1"/>
                </a:solidFill>
                <a:effectLst>
                  <a:outerShdw blurRad="38100" dist="38100" dir="2700000" algn="tl">
                    <a:srgbClr val="FFFFFF"/>
                  </a:outerShdw>
                </a:effectLst>
              </a:rPr>
              <a:t>2. Recipient Identification</a:t>
            </a:r>
            <a:r>
              <a:rPr lang="en-US" sz="1800" smtClean="0">
                <a:solidFill>
                  <a:schemeClr val="accent1"/>
                </a:solidFill>
                <a:effectLst>
                  <a:outerShdw blurRad="38100" dist="38100" dir="2700000" algn="tl">
                    <a:srgbClr val="FFFFFF"/>
                  </a:outerShdw>
                </a:effectLst>
              </a:rPr>
              <a:t> </a:t>
            </a:r>
          </a:p>
          <a:p>
            <a:pPr marL="609600" indent="-609600">
              <a:lnSpc>
                <a:spcPct val="90000"/>
              </a:lnSpc>
              <a:buClr>
                <a:schemeClr val="accent2"/>
              </a:buClr>
              <a:buFont typeface="Wingdings" pitchFamily="2" charset="2"/>
              <a:buNone/>
            </a:pPr>
            <a:r>
              <a:rPr lang="en-US" sz="1800" smtClean="0">
                <a:solidFill>
                  <a:schemeClr val="accent1"/>
                </a:solidFill>
                <a:effectLst>
                  <a:outerShdw blurRad="38100" dist="38100" dir="2700000" algn="tl">
                    <a:srgbClr val="FFFFFF"/>
                  </a:outerShdw>
                </a:effectLst>
              </a:rPr>
              <a:t>	</a:t>
            </a:r>
            <a:r>
              <a:rPr lang="en-US" sz="1800" b="1" smtClean="0">
                <a:solidFill>
                  <a:schemeClr val="accent1"/>
                </a:solidFill>
              </a:rPr>
              <a:t>S: RCPT TO:&lt;jainip_1983@gmail.com&gt;</a:t>
            </a:r>
            <a:br>
              <a:rPr lang="en-US" sz="1800" b="1" smtClean="0">
                <a:solidFill>
                  <a:schemeClr val="accent1"/>
                </a:solidFill>
              </a:rPr>
            </a:br>
            <a:r>
              <a:rPr lang="en-US" sz="1800" b="1" smtClean="0">
                <a:solidFill>
                  <a:schemeClr val="accent1"/>
                </a:solidFill>
              </a:rPr>
              <a:t>R: 250 Ok </a:t>
            </a:r>
          </a:p>
          <a:p>
            <a:pPr marL="609600" indent="-609600">
              <a:lnSpc>
                <a:spcPct val="90000"/>
              </a:lnSpc>
              <a:buClr>
                <a:schemeClr val="accent2"/>
              </a:buClr>
              <a:buFont typeface="Wingdings" pitchFamily="2" charset="2"/>
              <a:buNone/>
            </a:pPr>
            <a:r>
              <a:rPr lang="en-US" sz="1800" b="1" smtClean="0">
                <a:solidFill>
                  <a:schemeClr val="accent1"/>
                </a:solidFill>
                <a:effectLst>
                  <a:outerShdw blurRad="38100" dist="38100" dir="2700000" algn="tl">
                    <a:srgbClr val="FFFFFF"/>
                  </a:outerShdw>
                </a:effectLst>
              </a:rPr>
              <a:t>3. Mail Transfer</a:t>
            </a:r>
            <a:r>
              <a:rPr lang="en-US" sz="1800" smtClean="0">
                <a:solidFill>
                  <a:schemeClr val="accent1"/>
                </a:solidFill>
                <a:effectLst>
                  <a:outerShdw blurRad="38100" dist="38100" dir="2700000" algn="tl">
                    <a:srgbClr val="FFFFFF"/>
                  </a:outerShdw>
                </a:effectLst>
              </a:rPr>
              <a:t> </a:t>
            </a:r>
          </a:p>
          <a:p>
            <a:pPr marL="609600" indent="-609600">
              <a:lnSpc>
                <a:spcPct val="90000"/>
              </a:lnSpc>
              <a:buClr>
                <a:schemeClr val="accent2"/>
              </a:buClr>
              <a:buFont typeface="Wingdings" pitchFamily="2" charset="2"/>
              <a:buNone/>
            </a:pPr>
            <a:r>
              <a:rPr lang="en-US" sz="1800" smtClean="0">
                <a:solidFill>
                  <a:schemeClr val="accent1"/>
                </a:solidFill>
                <a:effectLst>
                  <a:outerShdw blurRad="38100" dist="38100" dir="2700000" algn="tl">
                    <a:srgbClr val="FFFFFF"/>
                  </a:outerShdw>
                </a:effectLst>
              </a:rPr>
              <a:t>	</a:t>
            </a:r>
            <a:r>
              <a:rPr lang="en-US" sz="1800" b="1" smtClean="0">
                <a:solidFill>
                  <a:schemeClr val="accent1"/>
                </a:solidFill>
              </a:rPr>
              <a:t>S: DATA</a:t>
            </a:r>
            <a:br>
              <a:rPr lang="en-US" sz="1800" b="1" smtClean="0">
                <a:solidFill>
                  <a:schemeClr val="accent1"/>
                </a:solidFill>
              </a:rPr>
            </a:br>
            <a:r>
              <a:rPr lang="en-US" sz="1800" b="1" smtClean="0">
                <a:solidFill>
                  <a:schemeClr val="accent1"/>
                </a:solidFill>
              </a:rPr>
              <a:t>R: 354 End data with &lt;CR&gt;&lt;LF&gt;.&lt;CR&gt;&lt;LF&gt;</a:t>
            </a:r>
            <a:br>
              <a:rPr lang="en-US" sz="1800" b="1" smtClean="0">
                <a:solidFill>
                  <a:schemeClr val="accent1"/>
                </a:solidFill>
              </a:rPr>
            </a:br>
            <a:r>
              <a:rPr lang="en-US" sz="1800" b="1" smtClean="0">
                <a:solidFill>
                  <a:schemeClr val="accent1"/>
                </a:solidFill>
              </a:rPr>
              <a:t>S: &lt;The message data&gt;</a:t>
            </a:r>
          </a:p>
          <a:p>
            <a:pPr marL="609600" indent="-609600">
              <a:lnSpc>
                <a:spcPct val="90000"/>
              </a:lnSpc>
              <a:buClr>
                <a:schemeClr val="accent2"/>
              </a:buClr>
              <a:buFont typeface="Wingdings" pitchFamily="2" charset="2"/>
              <a:buNone/>
            </a:pPr>
            <a:r>
              <a:rPr lang="en-US" sz="1800" b="1" smtClean="0">
                <a:solidFill>
                  <a:schemeClr val="accent1"/>
                </a:solidFill>
              </a:rPr>
              <a:t>	S:.</a:t>
            </a:r>
            <a:br>
              <a:rPr lang="en-US" sz="1800" b="1" smtClean="0">
                <a:solidFill>
                  <a:schemeClr val="accent1"/>
                </a:solidFill>
              </a:rPr>
            </a:br>
            <a:r>
              <a:rPr lang="en-US" sz="1800" b="1" smtClean="0">
                <a:solidFill>
                  <a:schemeClr val="accent1"/>
                </a:solidFill>
              </a:rPr>
              <a:t>R: 250 Ok, message accepted for delivery: queued as 12345</a:t>
            </a:r>
            <a:br>
              <a:rPr lang="en-US" sz="1800" b="1" smtClean="0">
                <a:solidFill>
                  <a:schemeClr val="accent1"/>
                </a:solidFill>
              </a:rPr>
            </a:br>
            <a:r>
              <a:rPr lang="en-US" sz="1800" b="1" smtClean="0">
                <a:solidFill>
                  <a:schemeClr val="accent1"/>
                </a:solidFill>
              </a:rPr>
              <a:t>S: QUIT</a:t>
            </a:r>
            <a:br>
              <a:rPr lang="en-US" sz="1800" b="1" smtClean="0">
                <a:solidFill>
                  <a:schemeClr val="accent1"/>
                </a:solidFill>
              </a:rPr>
            </a:br>
            <a:r>
              <a:rPr lang="en-US" sz="1800" b="1" smtClean="0">
                <a:solidFill>
                  <a:schemeClr val="accent1"/>
                </a:solidFill>
              </a:rPr>
              <a:t>R: 221 Bye</a:t>
            </a:r>
            <a:r>
              <a:rPr lang="en-US" sz="1800" smtClean="0">
                <a:solidFill>
                  <a:schemeClr val="accent1"/>
                </a:solidFill>
              </a:rPr>
              <a:t> </a:t>
            </a:r>
            <a:endParaRPr lang="en-US" sz="1800">
              <a:solidFill>
                <a:schemeClr val="accent1"/>
              </a:solidFill>
            </a:endParaRPr>
          </a:p>
        </p:txBody>
      </p:sp>
    </p:spTree>
    <p:extLst>
      <p:ext uri="{BB962C8B-B14F-4D97-AF65-F5344CB8AC3E}">
        <p14:creationId xmlns:p14="http://schemas.microsoft.com/office/powerpoint/2010/main" val="300859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solidFill>
                  <a:schemeClr val="accent1"/>
                </a:solidFill>
                <a:effectLst>
                  <a:outerShdw blurRad="38100" dist="38100" dir="2700000" algn="tl">
                    <a:srgbClr val="FFFFFF"/>
                  </a:outerShdw>
                </a:effectLst>
              </a:rPr>
              <a:t>Status Codes</a:t>
            </a:r>
            <a:endParaRPr lang="en-US" dirty="0">
              <a:solidFill>
                <a:schemeClr val="accent1"/>
              </a:solidFill>
              <a:effectLst>
                <a:outerShdw blurRad="38100" dist="38100" dir="2700000" algn="tl">
                  <a:srgbClr val="FFFFFF"/>
                </a:outerShdw>
              </a:effectLst>
            </a:endParaRPr>
          </a:p>
        </p:txBody>
      </p:sp>
      <p:sp>
        <p:nvSpPr>
          <p:cNvPr id="3" name="Rectangle 3"/>
          <p:cNvSpPr txBox="1">
            <a:spLocks noChangeArrowheads="1"/>
          </p:cNvSpPr>
          <p:nvPr/>
        </p:nvSpPr>
        <p:spPr>
          <a:xfrm>
            <a:off x="457200" y="1600200"/>
            <a:ext cx="8229600" cy="4530725"/>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itchFamily="2" charset="2"/>
              <a:buNone/>
            </a:pPr>
            <a:r>
              <a:rPr lang="en-US" sz="1800" b="1" smtClean="0">
                <a:solidFill>
                  <a:schemeClr val="accent1"/>
                </a:solidFill>
                <a:effectLst>
                  <a:outerShdw blurRad="38100" dist="38100" dir="2700000" algn="tl">
                    <a:srgbClr val="FFFFFF"/>
                  </a:outerShdw>
                </a:effectLst>
              </a:rPr>
              <a:t>The Server responds with a three digit code that may be followed by </a:t>
            </a:r>
          </a:p>
          <a:p>
            <a:pPr>
              <a:buFont typeface="Wingdings" pitchFamily="2" charset="2"/>
              <a:buNone/>
            </a:pPr>
            <a:r>
              <a:rPr lang="en-US" sz="1800" b="1" smtClean="0">
                <a:solidFill>
                  <a:schemeClr val="accent1"/>
                </a:solidFill>
                <a:effectLst>
                  <a:outerShdw blurRad="38100" dist="38100" dir="2700000" algn="tl">
                    <a:srgbClr val="FFFFFF"/>
                  </a:outerShdw>
                </a:effectLst>
              </a:rPr>
              <a:t> the text info.</a:t>
            </a:r>
          </a:p>
          <a:p>
            <a:pPr>
              <a:buClr>
                <a:schemeClr val="accent2"/>
              </a:buClr>
            </a:pPr>
            <a:r>
              <a:rPr lang="en-US" sz="1800" b="1" smtClean="0">
                <a:solidFill>
                  <a:schemeClr val="accent1"/>
                </a:solidFill>
                <a:effectLst>
                  <a:outerShdw blurRad="38100" dist="38100" dir="2700000" algn="tl">
                    <a:srgbClr val="FFFFFF"/>
                  </a:outerShdw>
                </a:effectLst>
              </a:rPr>
              <a:t>2XX – The SMTP server has accepted the command and has completed the  request.</a:t>
            </a:r>
          </a:p>
          <a:p>
            <a:pPr>
              <a:buClr>
                <a:schemeClr val="accent2"/>
              </a:buClr>
              <a:buFont typeface="Wingdings" pitchFamily="2" charset="2"/>
              <a:buNone/>
            </a:pPr>
            <a:endParaRPr lang="en-US" sz="1800" b="1" smtClean="0">
              <a:solidFill>
                <a:schemeClr val="accent1"/>
              </a:solidFill>
              <a:effectLst>
                <a:outerShdw blurRad="38100" dist="38100" dir="2700000" algn="tl">
                  <a:srgbClr val="FFFFFF"/>
                </a:outerShdw>
              </a:effectLst>
            </a:endParaRPr>
          </a:p>
          <a:p>
            <a:pPr>
              <a:buClr>
                <a:schemeClr val="accent2"/>
              </a:buClr>
            </a:pPr>
            <a:r>
              <a:rPr lang="en-US" sz="1800" b="1" smtClean="0">
                <a:solidFill>
                  <a:schemeClr val="accent1"/>
                </a:solidFill>
                <a:effectLst>
                  <a:outerShdw blurRad="38100" dist="38100" dir="2700000" algn="tl">
                    <a:srgbClr val="FFFFFF"/>
                  </a:outerShdw>
                </a:effectLst>
              </a:rPr>
              <a:t>3XX - Command is accepted and more information follows.</a:t>
            </a:r>
          </a:p>
          <a:p>
            <a:pPr>
              <a:buFont typeface="Wingdings" pitchFamily="2" charset="2"/>
              <a:buNone/>
            </a:pPr>
            <a:endParaRPr lang="en-US" sz="1800" b="1" smtClean="0">
              <a:solidFill>
                <a:schemeClr val="accent1"/>
              </a:solidFill>
              <a:effectLst>
                <a:outerShdw blurRad="38100" dist="38100" dir="2700000" algn="tl">
                  <a:srgbClr val="FFFFFF"/>
                </a:outerShdw>
              </a:effectLst>
            </a:endParaRPr>
          </a:p>
          <a:p>
            <a:pPr>
              <a:buClr>
                <a:schemeClr val="accent2"/>
              </a:buClr>
            </a:pPr>
            <a:r>
              <a:rPr lang="en-US" sz="1800" b="1" smtClean="0">
                <a:solidFill>
                  <a:schemeClr val="accent1"/>
                </a:solidFill>
                <a:effectLst>
                  <a:outerShdw blurRad="38100" dist="38100" dir="2700000" algn="tl">
                    <a:srgbClr val="FFFFFF"/>
                  </a:outerShdw>
                </a:effectLst>
              </a:rPr>
              <a:t>4XX -  Try again later as there was a temporary failure with the command or the server.</a:t>
            </a:r>
          </a:p>
          <a:p>
            <a:pPr>
              <a:buClr>
                <a:schemeClr val="accent2"/>
              </a:buClr>
              <a:buFont typeface="Wingdings" pitchFamily="2" charset="2"/>
              <a:buNone/>
            </a:pPr>
            <a:endParaRPr lang="en-US" sz="1800" b="1" smtClean="0">
              <a:solidFill>
                <a:schemeClr val="accent1"/>
              </a:solidFill>
              <a:effectLst>
                <a:outerShdw blurRad="38100" dist="38100" dir="2700000" algn="tl">
                  <a:srgbClr val="FFFFFF"/>
                </a:outerShdw>
              </a:effectLst>
            </a:endParaRPr>
          </a:p>
          <a:p>
            <a:pPr>
              <a:buClr>
                <a:schemeClr val="accent2"/>
              </a:buClr>
            </a:pPr>
            <a:r>
              <a:rPr lang="en-US" sz="1800" b="1" smtClean="0">
                <a:solidFill>
                  <a:schemeClr val="accent1"/>
                </a:solidFill>
                <a:effectLst>
                  <a:outerShdw blurRad="38100" dist="38100" dir="2700000" algn="tl">
                    <a:srgbClr val="FFFFFF"/>
                  </a:outerShdw>
                </a:effectLst>
              </a:rPr>
              <a:t>5XX – The requested operation will never be completed due to permanent error.</a:t>
            </a:r>
          </a:p>
          <a:p>
            <a:pPr>
              <a:buClr>
                <a:schemeClr val="accent2"/>
              </a:buClr>
              <a:buFont typeface="Wingdings" pitchFamily="2" charset="2"/>
              <a:buNone/>
            </a:pPr>
            <a:endParaRPr lang="en-US" sz="1800" b="1" smtClean="0">
              <a:solidFill>
                <a:schemeClr val="accent1"/>
              </a:solidFill>
              <a:effectLst>
                <a:outerShdw blurRad="38100" dist="38100" dir="2700000" algn="tl">
                  <a:srgbClr val="FFFFFF"/>
                </a:outerShdw>
              </a:effectLst>
            </a:endParaRPr>
          </a:p>
          <a:p>
            <a:endParaRPr lang="en-US" sz="1800" b="1" smtClean="0">
              <a:solidFill>
                <a:schemeClr val="accent1"/>
              </a:solidFill>
            </a:endParaRPr>
          </a:p>
          <a:p>
            <a:endParaRPr lang="en-US" sz="1800" b="1" smtClean="0">
              <a:solidFill>
                <a:schemeClr val="accent1"/>
              </a:solidFill>
            </a:endParaRPr>
          </a:p>
          <a:p>
            <a:pPr>
              <a:buFont typeface="Wingdings" pitchFamily="2" charset="2"/>
              <a:buNone/>
            </a:pPr>
            <a:r>
              <a:rPr lang="en-US" sz="2000" smtClean="0">
                <a:solidFill>
                  <a:schemeClr val="accent1"/>
                </a:solidFill>
              </a:rPr>
              <a:t>                                               </a:t>
            </a:r>
          </a:p>
          <a:p>
            <a:pPr>
              <a:buFont typeface="Wingdings" pitchFamily="2" charset="2"/>
              <a:buNone/>
            </a:pPr>
            <a:r>
              <a:rPr lang="en-US" sz="2000" smtClean="0">
                <a:solidFill>
                  <a:schemeClr val="accent1"/>
                </a:solidFill>
              </a:rPr>
              <a:t>                                     </a:t>
            </a:r>
            <a:r>
              <a:rPr lang="en-US" sz="2000" smtClean="0">
                <a:solidFill>
                  <a:schemeClr val="accent1"/>
                </a:solidFill>
                <a:effectLst>
                  <a:outerShdw blurRad="38100" dist="38100" dir="2700000" algn="tl">
                    <a:srgbClr val="FFFFFF"/>
                  </a:outerShdw>
                </a:effectLst>
              </a:rPr>
              <a:t>                                      </a:t>
            </a:r>
            <a:endParaRPr lang="en-US" sz="2000" dirty="0">
              <a:solidFill>
                <a:schemeClr val="accent1"/>
              </a:solidFill>
              <a:effectLst>
                <a:outerShdw blurRad="38100" dist="38100" dir="2700000" algn="tl">
                  <a:srgbClr val="FFFFFF"/>
                </a:outerShdw>
              </a:effectLst>
            </a:endParaRPr>
          </a:p>
        </p:txBody>
      </p:sp>
    </p:spTree>
    <p:extLst>
      <p:ext uri="{BB962C8B-B14F-4D97-AF65-F5344CB8AC3E}">
        <p14:creationId xmlns:p14="http://schemas.microsoft.com/office/powerpoint/2010/main" val="2854718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smtClean="0">
                <a:solidFill>
                  <a:schemeClr val="accent1"/>
                </a:solidFill>
                <a:effectLst>
                  <a:outerShdw blurRad="38100" dist="38100" dir="2700000" algn="tl">
                    <a:srgbClr val="FFFFFF"/>
                  </a:outerShdw>
                </a:effectLst>
              </a:rPr>
              <a:t>Advantages</a:t>
            </a:r>
            <a:endParaRPr lang="en-US" sz="3200">
              <a:solidFill>
                <a:schemeClr val="accent1"/>
              </a:solidFill>
              <a:effectLst>
                <a:outerShdw blurRad="38100" dist="38100" dir="2700000" algn="tl">
                  <a:srgbClr val="FFFFFF"/>
                </a:outerShdw>
              </a:effectLst>
            </a:endParaRPr>
          </a:p>
        </p:txBody>
      </p:sp>
      <p:sp>
        <p:nvSpPr>
          <p:cNvPr id="3" name="Rectangle 3"/>
          <p:cNvSpPr txBox="1">
            <a:spLocks noChangeArrowheads="1"/>
          </p:cNvSpPr>
          <p:nvPr/>
        </p:nvSpPr>
        <p:spPr>
          <a:xfrm>
            <a:off x="457200" y="1219200"/>
            <a:ext cx="8229600" cy="4911725"/>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609600" indent="-609600">
              <a:lnSpc>
                <a:spcPct val="80000"/>
              </a:lnSpc>
              <a:buClr>
                <a:schemeClr val="accent2"/>
              </a:buClr>
              <a:buFont typeface="Wingdings" pitchFamily="2" charset="2"/>
              <a:buNone/>
            </a:pPr>
            <a:endParaRPr lang="en-US" sz="1800" b="1" smtClean="0">
              <a:solidFill>
                <a:schemeClr val="accent1"/>
              </a:solidFill>
              <a:effectLst>
                <a:outerShdw blurRad="38100" dist="38100" dir="2700000" algn="tl">
                  <a:srgbClr val="FFFFFF"/>
                </a:outerShdw>
              </a:effectLst>
            </a:endParaRPr>
          </a:p>
          <a:p>
            <a:pPr marL="609600" indent="-609600">
              <a:lnSpc>
                <a:spcPct val="80000"/>
              </a:lnSpc>
              <a:buClr>
                <a:schemeClr val="accent2"/>
              </a:buClr>
              <a:buFont typeface="Wingdings" pitchFamily="2" charset="2"/>
              <a:buNone/>
            </a:pPr>
            <a:endParaRPr lang="en-US" sz="1800" b="1" smtClean="0">
              <a:solidFill>
                <a:schemeClr val="accent1"/>
              </a:solidFill>
              <a:effectLst>
                <a:outerShdw blurRad="38100" dist="38100" dir="2700000" algn="tl">
                  <a:srgbClr val="FFFFFF"/>
                </a:outerShdw>
              </a:effectLst>
            </a:endParaRPr>
          </a:p>
          <a:p>
            <a:pPr marL="990600" lvl="1" indent="-533400">
              <a:lnSpc>
                <a:spcPct val="80000"/>
              </a:lnSpc>
              <a:buFontTx/>
              <a:buChar char="•"/>
            </a:pPr>
            <a:r>
              <a:rPr lang="en-US" sz="1800" b="1" smtClean="0">
                <a:solidFill>
                  <a:schemeClr val="accent1"/>
                </a:solidFill>
                <a:effectLst>
                  <a:outerShdw blurRad="38100" dist="38100" dir="2700000" algn="tl">
                    <a:srgbClr val="FFFFFF"/>
                  </a:outerShdw>
                </a:effectLst>
              </a:rPr>
              <a:t>Very Popular</a:t>
            </a:r>
          </a:p>
          <a:p>
            <a:pPr marL="990600" lvl="1" indent="-533400">
              <a:lnSpc>
                <a:spcPct val="80000"/>
              </a:lnSpc>
              <a:buFontTx/>
              <a:buChar char="•"/>
            </a:pPr>
            <a:endParaRPr lang="en-US" sz="1800" b="1" smtClean="0">
              <a:solidFill>
                <a:schemeClr val="accent1"/>
              </a:solidFill>
              <a:effectLst>
                <a:outerShdw blurRad="38100" dist="38100" dir="2700000" algn="tl">
                  <a:srgbClr val="FFFFFF"/>
                </a:outerShdw>
              </a:effectLst>
            </a:endParaRPr>
          </a:p>
          <a:p>
            <a:pPr marL="990600" lvl="1" indent="-533400">
              <a:lnSpc>
                <a:spcPct val="80000"/>
              </a:lnSpc>
              <a:buFontTx/>
              <a:buChar char="•"/>
            </a:pPr>
            <a:r>
              <a:rPr lang="en-US" sz="1800" b="1" smtClean="0">
                <a:solidFill>
                  <a:schemeClr val="accent1"/>
                </a:solidFill>
                <a:effectLst>
                  <a:outerShdw blurRad="38100" dist="38100" dir="2700000" algn="tl">
                    <a:srgbClr val="FFFFFF"/>
                  </a:outerShdw>
                </a:effectLst>
              </a:rPr>
              <a:t>Supported on many platforms</a:t>
            </a:r>
          </a:p>
          <a:p>
            <a:pPr marL="990600" lvl="1" indent="-533400">
              <a:lnSpc>
                <a:spcPct val="80000"/>
              </a:lnSpc>
              <a:buFontTx/>
              <a:buChar char="•"/>
            </a:pPr>
            <a:endParaRPr lang="en-US" sz="1800" b="1" smtClean="0">
              <a:solidFill>
                <a:schemeClr val="accent1"/>
              </a:solidFill>
              <a:effectLst>
                <a:outerShdw blurRad="38100" dist="38100" dir="2700000" algn="tl">
                  <a:srgbClr val="FFFFFF"/>
                </a:outerShdw>
              </a:effectLst>
            </a:endParaRPr>
          </a:p>
          <a:p>
            <a:pPr marL="990600" lvl="1" indent="-533400">
              <a:lnSpc>
                <a:spcPct val="80000"/>
              </a:lnSpc>
              <a:buFontTx/>
              <a:buChar char="•"/>
            </a:pPr>
            <a:r>
              <a:rPr lang="en-US" sz="1800" b="1" smtClean="0">
                <a:solidFill>
                  <a:schemeClr val="accent1"/>
                </a:solidFill>
                <a:effectLst>
                  <a:outerShdw blurRad="38100" dist="38100" dir="2700000" algn="tl">
                    <a:srgbClr val="FFFFFF"/>
                  </a:outerShdw>
                </a:effectLst>
              </a:rPr>
              <a:t>Low administration and implementation costs</a:t>
            </a:r>
          </a:p>
          <a:p>
            <a:pPr marL="990600" lvl="1" indent="-533400">
              <a:lnSpc>
                <a:spcPct val="80000"/>
              </a:lnSpc>
              <a:buFontTx/>
              <a:buChar char="•"/>
            </a:pPr>
            <a:endParaRPr lang="en-US" sz="1800" b="1" smtClean="0">
              <a:solidFill>
                <a:schemeClr val="accent1"/>
              </a:solidFill>
              <a:effectLst>
                <a:outerShdw blurRad="38100" dist="38100" dir="2700000" algn="tl">
                  <a:srgbClr val="FFFFFF"/>
                </a:outerShdw>
              </a:effectLst>
            </a:endParaRPr>
          </a:p>
          <a:p>
            <a:pPr marL="990600" lvl="1" indent="-533400">
              <a:lnSpc>
                <a:spcPct val="80000"/>
              </a:lnSpc>
              <a:buFontTx/>
              <a:buChar char="•"/>
            </a:pPr>
            <a:r>
              <a:rPr lang="en-US" sz="1800" b="1" smtClean="0">
                <a:solidFill>
                  <a:schemeClr val="accent1"/>
                </a:solidFill>
                <a:effectLst>
                  <a:outerShdw blurRad="38100" dist="38100" dir="2700000" algn="tl">
                    <a:srgbClr val="FFFFFF"/>
                  </a:outerShdw>
                </a:effectLst>
              </a:rPr>
              <a:t>Simple addressing scheme</a:t>
            </a:r>
          </a:p>
          <a:p>
            <a:pPr marL="609600" indent="-609600">
              <a:lnSpc>
                <a:spcPct val="80000"/>
              </a:lnSpc>
              <a:buClr>
                <a:schemeClr val="accent2"/>
              </a:buClr>
              <a:buFontTx/>
              <a:buChar char="•"/>
            </a:pPr>
            <a:endParaRPr lang="en-US" sz="1800" b="1" smtClean="0">
              <a:solidFill>
                <a:schemeClr val="accent1"/>
              </a:solidFill>
              <a:effectLst>
                <a:outerShdw blurRad="38100" dist="38100" dir="2700000" algn="tl">
                  <a:srgbClr val="FFFFFF"/>
                </a:outerShdw>
              </a:effectLst>
            </a:endParaRPr>
          </a:p>
          <a:p>
            <a:pPr marL="609600" indent="-609600">
              <a:lnSpc>
                <a:spcPct val="80000"/>
              </a:lnSpc>
              <a:buClr>
                <a:schemeClr val="accent2"/>
              </a:buClr>
              <a:buFontTx/>
              <a:buChar char="•"/>
            </a:pPr>
            <a:endParaRPr lang="en-US" sz="1800" b="1" smtClean="0">
              <a:solidFill>
                <a:schemeClr val="accent1"/>
              </a:solidFill>
              <a:effectLst>
                <a:outerShdw blurRad="38100" dist="38100" dir="2700000" algn="tl">
                  <a:srgbClr val="FFFFFF"/>
                </a:outerShdw>
              </a:effectLst>
            </a:endParaRPr>
          </a:p>
          <a:p>
            <a:pPr marL="609600" indent="-609600">
              <a:lnSpc>
                <a:spcPct val="80000"/>
              </a:lnSpc>
              <a:buFontTx/>
              <a:buChar char="•"/>
            </a:pPr>
            <a:endParaRPr lang="en-US" sz="1800" b="1" smtClean="0">
              <a:solidFill>
                <a:schemeClr val="accent1"/>
              </a:solidFill>
              <a:effectLst>
                <a:outerShdw blurRad="38100" dist="38100" dir="2700000" algn="tl">
                  <a:srgbClr val="FFFFFF"/>
                </a:outerShdw>
              </a:effectLst>
            </a:endParaRPr>
          </a:p>
          <a:p>
            <a:pPr marL="609600" indent="-609600">
              <a:lnSpc>
                <a:spcPct val="80000"/>
              </a:lnSpc>
              <a:buFont typeface="Wingdings" pitchFamily="2" charset="2"/>
              <a:buNone/>
            </a:pPr>
            <a:r>
              <a:rPr lang="en-US" sz="900" b="1" smtClean="0">
                <a:solidFill>
                  <a:schemeClr val="accent1"/>
                </a:solidFill>
                <a:effectLst>
                  <a:outerShdw blurRad="38100" dist="38100" dir="2700000" algn="tl">
                    <a:srgbClr val="FFFFFF"/>
                  </a:outerShdw>
                </a:effectLst>
              </a:rPr>
              <a:t>                                               </a:t>
            </a:r>
          </a:p>
          <a:p>
            <a:pPr marL="609600" indent="-609600">
              <a:lnSpc>
                <a:spcPct val="80000"/>
              </a:lnSpc>
              <a:buFont typeface="Wingdings" pitchFamily="2" charset="2"/>
              <a:buNone/>
            </a:pPr>
            <a:r>
              <a:rPr lang="en-US" sz="900" b="1" smtClean="0">
                <a:solidFill>
                  <a:schemeClr val="accent1"/>
                </a:solidFill>
                <a:effectLst>
                  <a:outerShdw blurRad="38100" dist="38100" dir="2700000" algn="tl">
                    <a:srgbClr val="FFFFFF"/>
                  </a:outerShdw>
                </a:effectLst>
              </a:rPr>
              <a:t>                                     </a:t>
            </a:r>
            <a:endParaRPr lang="en-US" sz="900" b="1">
              <a:solidFill>
                <a:schemeClr val="accent1"/>
              </a:solidFill>
              <a:effectLst>
                <a:outerShdw blurRad="38100" dist="38100" dir="2700000" algn="tl">
                  <a:srgbClr val="FFFFFF"/>
                </a:outerShdw>
              </a:effectLst>
            </a:endParaRPr>
          </a:p>
        </p:txBody>
      </p:sp>
    </p:spTree>
    <p:extLst>
      <p:ext uri="{BB962C8B-B14F-4D97-AF65-F5344CB8AC3E}">
        <p14:creationId xmlns:p14="http://schemas.microsoft.com/office/powerpoint/2010/main" val="65561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smtClean="0">
                <a:solidFill>
                  <a:schemeClr val="accent1"/>
                </a:solidFill>
                <a:effectLst>
                  <a:outerShdw blurRad="38100" dist="38100" dir="2700000" algn="tl">
                    <a:srgbClr val="FFFFFF"/>
                  </a:outerShdw>
                </a:effectLst>
              </a:rPr>
              <a:t>Limitations</a:t>
            </a:r>
            <a:endParaRPr lang="en-US" sz="3200">
              <a:solidFill>
                <a:schemeClr val="accent1"/>
              </a:solidFill>
              <a:effectLst>
                <a:outerShdw blurRad="38100" dist="38100" dir="2700000" algn="tl">
                  <a:srgbClr val="FFFFFF"/>
                </a:outerShdw>
              </a:effectLst>
            </a:endParaRPr>
          </a:p>
        </p:txBody>
      </p:sp>
      <p:sp>
        <p:nvSpPr>
          <p:cNvPr id="3" name="Rectangle 3"/>
          <p:cNvSpPr txBox="1">
            <a:spLocks noChangeArrowheads="1"/>
          </p:cNvSpPr>
          <p:nvPr/>
        </p:nvSpPr>
        <p:spPr>
          <a:xfrm>
            <a:off x="457200" y="1600200"/>
            <a:ext cx="8229600" cy="4530725"/>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80000"/>
              </a:lnSpc>
              <a:buFont typeface="Wingdings" pitchFamily="2" charset="2"/>
              <a:buNone/>
            </a:pPr>
            <a:endParaRPr lang="en-US" sz="1200" smtClean="0">
              <a:solidFill>
                <a:schemeClr val="accent1"/>
              </a:solidFill>
            </a:endParaRPr>
          </a:p>
          <a:p>
            <a:pPr lvl="1">
              <a:lnSpc>
                <a:spcPct val="80000"/>
              </a:lnSpc>
              <a:buFontTx/>
              <a:buChar char="•"/>
            </a:pPr>
            <a:r>
              <a:rPr lang="en-US" sz="1800" b="1" smtClean="0">
                <a:solidFill>
                  <a:schemeClr val="accent1"/>
                </a:solidFill>
                <a:effectLst>
                  <a:outerShdw blurRad="38100" dist="38100" dir="2700000" algn="tl">
                    <a:srgbClr val="FFFFFF"/>
                  </a:outerShdw>
                </a:effectLst>
              </a:rPr>
              <a:t>Security matters for SMTP are worse.</a:t>
            </a:r>
          </a:p>
          <a:p>
            <a:pPr lvl="1">
              <a:lnSpc>
                <a:spcPct val="80000"/>
              </a:lnSpc>
              <a:buFontTx/>
              <a:buChar char="•"/>
            </a:pPr>
            <a:endParaRPr lang="en-US" sz="1800" b="1" smtClean="0">
              <a:solidFill>
                <a:schemeClr val="accent1"/>
              </a:solidFill>
              <a:effectLst>
                <a:outerShdw blurRad="38100" dist="38100" dir="2700000" algn="tl">
                  <a:srgbClr val="FFFFFF"/>
                </a:outerShdw>
              </a:effectLst>
            </a:endParaRPr>
          </a:p>
          <a:p>
            <a:pPr lvl="1">
              <a:lnSpc>
                <a:spcPct val="80000"/>
              </a:lnSpc>
              <a:buFontTx/>
              <a:buChar char="•"/>
            </a:pPr>
            <a:r>
              <a:rPr lang="en-US" sz="1800" b="1" smtClean="0">
                <a:solidFill>
                  <a:schemeClr val="accent1"/>
                </a:solidFill>
                <a:effectLst>
                  <a:outerShdw blurRad="38100" dist="38100" dir="2700000" algn="tl">
                    <a:srgbClr val="FFFFFF"/>
                  </a:outerShdw>
                </a:effectLst>
              </a:rPr>
              <a:t>Its usefulness is limited by its simplicity.</a:t>
            </a:r>
          </a:p>
          <a:p>
            <a:pPr lvl="1">
              <a:lnSpc>
                <a:spcPct val="80000"/>
              </a:lnSpc>
              <a:buFontTx/>
              <a:buNone/>
            </a:pPr>
            <a:endParaRPr lang="en-US" sz="1800" b="1" smtClean="0">
              <a:solidFill>
                <a:schemeClr val="accent1"/>
              </a:solidFill>
              <a:effectLst>
                <a:outerShdw blurRad="38100" dist="38100" dir="2700000" algn="tl">
                  <a:srgbClr val="FFFFFF"/>
                </a:outerShdw>
              </a:effectLst>
            </a:endParaRPr>
          </a:p>
          <a:p>
            <a:pPr lvl="1">
              <a:lnSpc>
                <a:spcPct val="80000"/>
              </a:lnSpc>
              <a:buFontTx/>
              <a:buChar char="•"/>
            </a:pPr>
            <a:r>
              <a:rPr lang="en-US" sz="1800" b="1" smtClean="0">
                <a:solidFill>
                  <a:schemeClr val="accent1"/>
                </a:solidFill>
                <a:effectLst>
                  <a:outerShdw blurRad="38100" dist="38100" dir="2700000" algn="tl">
                    <a:srgbClr val="FFFFFF"/>
                  </a:outerShdw>
                </a:effectLst>
              </a:rPr>
              <a:t>Transmission of executable files and binary files using SMTP is not possible without converting into text files.</a:t>
            </a:r>
            <a:r>
              <a:rPr lang="en-US" sz="1800" b="1" smtClean="0">
                <a:solidFill>
                  <a:schemeClr val="accent1"/>
                </a:solidFill>
              </a:rPr>
              <a:t> </a:t>
            </a:r>
            <a:r>
              <a:rPr lang="en-US" sz="1800" b="1" smtClean="0">
                <a:solidFill>
                  <a:schemeClr val="accent1"/>
                </a:solidFill>
                <a:effectLst>
                  <a:outerShdw blurRad="38100" dist="38100" dir="2700000" algn="tl">
                    <a:srgbClr val="FFFFFF"/>
                  </a:outerShdw>
                </a:effectLst>
              </a:rPr>
              <a:t>Use MIME to send mail in other format.</a:t>
            </a:r>
          </a:p>
          <a:p>
            <a:pPr lvl="1">
              <a:lnSpc>
                <a:spcPct val="80000"/>
              </a:lnSpc>
              <a:buFontTx/>
              <a:buChar char="•"/>
            </a:pPr>
            <a:endParaRPr lang="en-US" sz="1800" b="1" smtClean="0">
              <a:solidFill>
                <a:schemeClr val="accent1"/>
              </a:solidFill>
            </a:endParaRPr>
          </a:p>
          <a:p>
            <a:pPr lvl="1">
              <a:lnSpc>
                <a:spcPct val="80000"/>
              </a:lnSpc>
              <a:buFontTx/>
              <a:buChar char="•"/>
            </a:pPr>
            <a:r>
              <a:rPr lang="en-US" sz="1800" b="1" smtClean="0">
                <a:solidFill>
                  <a:schemeClr val="accent1"/>
                </a:solidFill>
                <a:effectLst>
                  <a:outerShdw blurRad="38100" dist="38100" dir="2700000" algn="tl">
                    <a:srgbClr val="FFFFFF"/>
                  </a:outerShdw>
                </a:effectLst>
              </a:rPr>
              <a:t>It cannot transmit text data that contains national language characters. These national language characters use 8-bit codes with values of 128 decimal or more.</a:t>
            </a:r>
            <a:r>
              <a:rPr lang="en-US" sz="1800" b="1" smtClean="0">
                <a:solidFill>
                  <a:schemeClr val="accent1"/>
                </a:solidFill>
              </a:rPr>
              <a:t> </a:t>
            </a:r>
          </a:p>
          <a:p>
            <a:pPr lvl="1">
              <a:lnSpc>
                <a:spcPct val="80000"/>
              </a:lnSpc>
              <a:buFontTx/>
              <a:buChar char="•"/>
            </a:pPr>
            <a:endParaRPr lang="en-US" sz="1800" b="1" smtClean="0">
              <a:solidFill>
                <a:schemeClr val="accent1"/>
              </a:solidFill>
              <a:effectLst>
                <a:outerShdw blurRad="38100" dist="38100" dir="2700000" algn="tl">
                  <a:srgbClr val="FFFFFF"/>
                </a:outerShdw>
              </a:effectLst>
            </a:endParaRPr>
          </a:p>
          <a:p>
            <a:pPr lvl="1">
              <a:lnSpc>
                <a:spcPct val="80000"/>
              </a:lnSpc>
              <a:buFontTx/>
              <a:buChar char="•"/>
            </a:pPr>
            <a:r>
              <a:rPr lang="en-US" sz="1800" b="1" smtClean="0">
                <a:solidFill>
                  <a:schemeClr val="accent1"/>
                </a:solidFill>
                <a:effectLst>
                  <a:outerShdw blurRad="38100" dist="38100" dir="2700000" algn="tl">
                    <a:srgbClr val="FFFFFF"/>
                  </a:outerShdw>
                </a:effectLst>
              </a:rPr>
              <a:t>It is limited to 7-bit ASCII characters only. </a:t>
            </a:r>
          </a:p>
          <a:p>
            <a:pPr lvl="1">
              <a:lnSpc>
                <a:spcPct val="80000"/>
              </a:lnSpc>
              <a:buFontTx/>
              <a:buChar char="•"/>
            </a:pPr>
            <a:endParaRPr lang="en-US" sz="1800" b="1" smtClean="0">
              <a:solidFill>
                <a:schemeClr val="accent1"/>
              </a:solidFill>
              <a:effectLst>
                <a:outerShdw blurRad="38100" dist="38100" dir="2700000" algn="tl">
                  <a:srgbClr val="FFFFFF"/>
                </a:outerShdw>
              </a:effectLst>
            </a:endParaRPr>
          </a:p>
          <a:p>
            <a:pPr lvl="1">
              <a:lnSpc>
                <a:spcPct val="80000"/>
              </a:lnSpc>
              <a:buFontTx/>
              <a:buChar char="•"/>
            </a:pPr>
            <a:r>
              <a:rPr lang="en-US" sz="1800" b="1" smtClean="0">
                <a:solidFill>
                  <a:schemeClr val="accent1"/>
                </a:solidFill>
                <a:effectLst>
                  <a:outerShdw blurRad="38100" dist="38100" dir="2700000" algn="tl">
                    <a:srgbClr val="FFFFFF"/>
                  </a:outerShdw>
                </a:effectLst>
              </a:rPr>
              <a:t>SMTP servers may reject mail messages beyond some specific length.</a:t>
            </a:r>
          </a:p>
          <a:p>
            <a:pPr lvl="1">
              <a:lnSpc>
                <a:spcPct val="80000"/>
              </a:lnSpc>
              <a:buFontTx/>
              <a:buChar char="•"/>
            </a:pPr>
            <a:endParaRPr lang="en-US" sz="1800" b="1" smtClean="0">
              <a:solidFill>
                <a:schemeClr val="accent1"/>
              </a:solidFill>
              <a:effectLst>
                <a:outerShdw blurRad="38100" dist="38100" dir="2700000" algn="tl">
                  <a:srgbClr val="FFFFFF"/>
                </a:outerShdw>
              </a:effectLst>
            </a:endParaRPr>
          </a:p>
          <a:p>
            <a:pPr>
              <a:lnSpc>
                <a:spcPct val="80000"/>
              </a:lnSpc>
              <a:buFontTx/>
              <a:buChar char="•"/>
            </a:pPr>
            <a:endParaRPr lang="en-US" sz="1800" b="1" smtClean="0">
              <a:solidFill>
                <a:schemeClr val="accent1"/>
              </a:solidFill>
            </a:endParaRPr>
          </a:p>
          <a:p>
            <a:pPr>
              <a:lnSpc>
                <a:spcPct val="80000"/>
              </a:lnSpc>
              <a:buFont typeface="Wingdings" pitchFamily="2" charset="2"/>
              <a:buNone/>
            </a:pPr>
            <a:r>
              <a:rPr lang="en-US" sz="800" smtClean="0">
                <a:solidFill>
                  <a:schemeClr val="accent1"/>
                </a:solidFill>
              </a:rPr>
              <a:t>                                               </a:t>
            </a:r>
          </a:p>
          <a:p>
            <a:pPr>
              <a:lnSpc>
                <a:spcPct val="80000"/>
              </a:lnSpc>
              <a:buFont typeface="Wingdings" pitchFamily="2" charset="2"/>
              <a:buNone/>
            </a:pPr>
            <a:r>
              <a:rPr lang="en-US" sz="800" smtClean="0">
                <a:solidFill>
                  <a:schemeClr val="accent1"/>
                </a:solidFill>
              </a:rPr>
              <a:t>                                     </a:t>
            </a:r>
            <a:r>
              <a:rPr lang="en-US" sz="800" smtClean="0">
                <a:solidFill>
                  <a:schemeClr val="accent1"/>
                </a:solidFill>
                <a:effectLst>
                  <a:outerShdw blurRad="38100" dist="38100" dir="2700000" algn="tl">
                    <a:srgbClr val="FFFFFF"/>
                  </a:outerShdw>
                </a:effectLst>
              </a:rPr>
              <a:t>                                      </a:t>
            </a:r>
            <a:endParaRPr lang="en-US" sz="800">
              <a:solidFill>
                <a:schemeClr val="accent1"/>
              </a:solidFill>
              <a:effectLst>
                <a:outerShdw blurRad="38100" dist="38100" dir="2700000" algn="tl">
                  <a:srgbClr val="FFFFFF"/>
                </a:outerShdw>
              </a:effectLst>
            </a:endParaRPr>
          </a:p>
        </p:txBody>
      </p:sp>
    </p:spTree>
    <p:extLst>
      <p:ext uri="{BB962C8B-B14F-4D97-AF65-F5344CB8AC3E}">
        <p14:creationId xmlns:p14="http://schemas.microsoft.com/office/powerpoint/2010/main" val="3123224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mtClean="0">
                <a:solidFill>
                  <a:schemeClr val="accent1"/>
                </a:solidFill>
                <a:effectLst>
                  <a:outerShdw blurRad="38100" dist="38100" dir="2700000" algn="tl">
                    <a:srgbClr val="FFFFFF"/>
                  </a:outerShdw>
                </a:effectLst>
              </a:rPr>
              <a:t>Special Features</a:t>
            </a:r>
            <a:endParaRPr lang="en-US">
              <a:solidFill>
                <a:schemeClr val="accent1"/>
              </a:solidFill>
              <a:effectLst>
                <a:outerShdw blurRad="38100" dist="38100" dir="2700000" algn="tl">
                  <a:srgbClr val="FFFFFF"/>
                </a:outerShdw>
              </a:effectLst>
            </a:endParaRPr>
          </a:p>
        </p:txBody>
      </p:sp>
      <p:sp>
        <p:nvSpPr>
          <p:cNvPr id="3" name="Rectangle 3"/>
          <p:cNvSpPr txBox="1">
            <a:spLocks noChangeArrowheads="1"/>
          </p:cNvSpPr>
          <p:nvPr/>
        </p:nvSpPr>
        <p:spPr>
          <a:xfrm>
            <a:off x="304800" y="1600200"/>
            <a:ext cx="8382000" cy="51054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80000"/>
              </a:lnSpc>
              <a:buClr>
                <a:schemeClr val="accent2"/>
              </a:buClr>
            </a:pPr>
            <a:endParaRPr lang="en-US" sz="800" b="1" smtClean="0">
              <a:solidFill>
                <a:schemeClr val="accent1"/>
              </a:solidFill>
              <a:effectLst>
                <a:outerShdw blurRad="38100" dist="38100" dir="2700000" algn="tl">
                  <a:srgbClr val="FFFFFF"/>
                </a:outerShdw>
              </a:effectLst>
            </a:endParaRPr>
          </a:p>
          <a:p>
            <a:pPr>
              <a:lnSpc>
                <a:spcPct val="80000"/>
              </a:lnSpc>
              <a:buClr>
                <a:schemeClr val="accent2"/>
              </a:buClr>
            </a:pPr>
            <a:endParaRPr lang="en-US" sz="800" b="1" smtClean="0">
              <a:solidFill>
                <a:schemeClr val="accent1"/>
              </a:solidFill>
              <a:effectLst>
                <a:outerShdw blurRad="38100" dist="38100" dir="2700000" algn="tl">
                  <a:srgbClr val="FFFFFF"/>
                </a:outerShdw>
              </a:effectLst>
            </a:endParaRPr>
          </a:p>
          <a:p>
            <a:pPr>
              <a:lnSpc>
                <a:spcPct val="80000"/>
              </a:lnSpc>
              <a:buClr>
                <a:schemeClr val="accent2"/>
              </a:buClr>
            </a:pPr>
            <a:r>
              <a:rPr lang="en-US" sz="1800" b="1" smtClean="0">
                <a:solidFill>
                  <a:schemeClr val="accent1"/>
                </a:solidFill>
                <a:effectLst>
                  <a:outerShdw blurRad="38100" dist="38100" dir="2700000" algn="tl">
                    <a:srgbClr val="FFFFFF"/>
                  </a:outerShdw>
                </a:effectLst>
              </a:rPr>
              <a:t>Mail Forwarding: SMTP server may agree to accept e-mail for non-local mailbox and forward it to the appropriate destination.</a:t>
            </a:r>
          </a:p>
          <a:p>
            <a:pPr>
              <a:lnSpc>
                <a:spcPct val="80000"/>
              </a:lnSpc>
              <a:buClr>
                <a:schemeClr val="accent2"/>
              </a:buClr>
            </a:pPr>
            <a:endParaRPr lang="en-US" sz="1800" b="1" smtClean="0">
              <a:solidFill>
                <a:schemeClr val="accent1"/>
              </a:solidFill>
              <a:effectLst>
                <a:outerShdw blurRad="38100" dist="38100" dir="2700000" algn="tl">
                  <a:srgbClr val="FFFFFF"/>
                </a:outerShdw>
              </a:effectLst>
            </a:endParaRPr>
          </a:p>
          <a:p>
            <a:pPr>
              <a:lnSpc>
                <a:spcPct val="80000"/>
              </a:lnSpc>
              <a:buClr>
                <a:schemeClr val="accent2"/>
              </a:buClr>
            </a:pPr>
            <a:r>
              <a:rPr lang="en-US" sz="1800" b="1" smtClean="0">
                <a:solidFill>
                  <a:schemeClr val="accent1"/>
                </a:solidFill>
                <a:effectLst>
                  <a:outerShdw blurRad="38100" dist="38100" dir="2700000" algn="tl">
                    <a:srgbClr val="FFFFFF"/>
                  </a:outerShdw>
                </a:effectLst>
              </a:rPr>
              <a:t>Mail Gatewaying: SMTP servers can be implemented as e-mail gateways which can translate TCP/IP email in a suitable form for some another e-mail system and vice-versa.</a:t>
            </a:r>
          </a:p>
          <a:p>
            <a:pPr>
              <a:lnSpc>
                <a:spcPct val="80000"/>
              </a:lnSpc>
              <a:buClr>
                <a:schemeClr val="accent2"/>
              </a:buClr>
            </a:pPr>
            <a:endParaRPr lang="en-US" sz="1800" b="1" smtClean="0">
              <a:solidFill>
                <a:schemeClr val="accent1"/>
              </a:solidFill>
              <a:effectLst>
                <a:outerShdw blurRad="38100" dist="38100" dir="2700000" algn="tl">
                  <a:srgbClr val="FFFFFF"/>
                </a:outerShdw>
              </a:effectLst>
            </a:endParaRPr>
          </a:p>
          <a:p>
            <a:pPr>
              <a:lnSpc>
                <a:spcPct val="80000"/>
              </a:lnSpc>
              <a:buClr>
                <a:schemeClr val="accent2"/>
              </a:buClr>
            </a:pPr>
            <a:r>
              <a:rPr lang="en-US" sz="1800" b="1" smtClean="0">
                <a:solidFill>
                  <a:schemeClr val="accent1"/>
                </a:solidFill>
                <a:effectLst>
                  <a:outerShdw blurRad="38100" dist="38100" dir="2700000" algn="tl">
                    <a:srgbClr val="FFFFFF"/>
                  </a:outerShdw>
                </a:effectLst>
              </a:rPr>
              <a:t>Mail Relaying: SMTP includes the ability to relay mail from one server to another, as explained earlier, provided certain conditions are met.</a:t>
            </a:r>
          </a:p>
          <a:p>
            <a:pPr>
              <a:lnSpc>
                <a:spcPct val="80000"/>
              </a:lnSpc>
              <a:buClr>
                <a:schemeClr val="accent2"/>
              </a:buClr>
              <a:buFont typeface="Wingdings" pitchFamily="2" charset="2"/>
              <a:buNone/>
            </a:pPr>
            <a:endParaRPr lang="en-US" sz="1800" b="1" smtClean="0">
              <a:solidFill>
                <a:schemeClr val="accent1"/>
              </a:solidFill>
              <a:effectLst>
                <a:outerShdw blurRad="38100" dist="38100" dir="2700000" algn="tl">
                  <a:srgbClr val="FFFFFF"/>
                </a:outerShdw>
              </a:effectLst>
            </a:endParaRPr>
          </a:p>
          <a:p>
            <a:pPr>
              <a:lnSpc>
                <a:spcPct val="80000"/>
              </a:lnSpc>
              <a:buClr>
                <a:schemeClr val="accent2"/>
              </a:buClr>
            </a:pPr>
            <a:r>
              <a:rPr lang="en-US" sz="1800" b="1" smtClean="0">
                <a:solidFill>
                  <a:schemeClr val="accent1"/>
                </a:solidFill>
                <a:effectLst>
                  <a:outerShdw blurRad="38100" dist="38100" dir="2700000" algn="tl">
                    <a:srgbClr val="FFFFFF"/>
                  </a:outerShdw>
                </a:effectLst>
              </a:rPr>
              <a:t>Address Debugging: VRFY command allows the client to ask the sender  to verify address of recipient  without sending mail to recipient.</a:t>
            </a:r>
          </a:p>
          <a:p>
            <a:pPr>
              <a:lnSpc>
                <a:spcPct val="80000"/>
              </a:lnSpc>
              <a:buClr>
                <a:schemeClr val="accent2"/>
              </a:buClr>
            </a:pPr>
            <a:endParaRPr lang="en-US" sz="1800" b="1" smtClean="0">
              <a:solidFill>
                <a:schemeClr val="accent1"/>
              </a:solidFill>
              <a:effectLst>
                <a:outerShdw blurRad="38100" dist="38100" dir="2700000" algn="tl">
                  <a:srgbClr val="FFFFFF"/>
                </a:outerShdw>
              </a:effectLst>
            </a:endParaRPr>
          </a:p>
          <a:p>
            <a:pPr>
              <a:lnSpc>
                <a:spcPct val="80000"/>
              </a:lnSpc>
              <a:buClr>
                <a:schemeClr val="accent2"/>
              </a:buClr>
            </a:pPr>
            <a:r>
              <a:rPr lang="en-US" sz="1800" b="1" smtClean="0">
                <a:solidFill>
                  <a:schemeClr val="accent1"/>
                </a:solidFill>
                <a:effectLst>
                  <a:outerShdw blurRad="38100" dist="38100" dir="2700000" algn="tl">
                    <a:srgbClr val="FFFFFF"/>
                  </a:outerShdw>
                </a:effectLst>
              </a:rPr>
              <a:t>Mailing List Expansion: EXPN  command allows to expand mailing list.</a:t>
            </a:r>
          </a:p>
          <a:p>
            <a:pPr>
              <a:lnSpc>
                <a:spcPct val="80000"/>
              </a:lnSpc>
              <a:buClr>
                <a:schemeClr val="accent2"/>
              </a:buClr>
              <a:buFont typeface="Wingdings" pitchFamily="2" charset="2"/>
              <a:buNone/>
            </a:pPr>
            <a:endParaRPr lang="en-US" sz="1800" b="1" smtClean="0">
              <a:solidFill>
                <a:schemeClr val="accent1"/>
              </a:solidFill>
              <a:effectLst>
                <a:outerShdw blurRad="38100" dist="38100" dir="2700000" algn="tl">
                  <a:srgbClr val="FFFFFF"/>
                </a:outerShdw>
              </a:effectLst>
            </a:endParaRPr>
          </a:p>
          <a:p>
            <a:pPr>
              <a:lnSpc>
                <a:spcPct val="80000"/>
              </a:lnSpc>
              <a:buFont typeface="Wingdings" pitchFamily="2" charset="2"/>
              <a:buNone/>
            </a:pPr>
            <a:endParaRPr lang="en-US" sz="1800" b="1" smtClean="0">
              <a:solidFill>
                <a:schemeClr val="accent1"/>
              </a:solidFill>
              <a:effectLst>
                <a:outerShdw blurRad="38100" dist="38100" dir="2700000" algn="tl">
                  <a:srgbClr val="FFFFFF"/>
                </a:outerShdw>
              </a:effectLst>
            </a:endParaRPr>
          </a:p>
          <a:p>
            <a:pPr>
              <a:lnSpc>
                <a:spcPct val="80000"/>
              </a:lnSpc>
              <a:buFont typeface="Wingdings" pitchFamily="2" charset="2"/>
              <a:buNone/>
            </a:pPr>
            <a:r>
              <a:rPr lang="en-US" sz="1600" smtClean="0">
                <a:solidFill>
                  <a:schemeClr val="accent1"/>
                </a:solidFill>
              </a:rPr>
              <a:t>                                               </a:t>
            </a:r>
          </a:p>
          <a:p>
            <a:pPr>
              <a:lnSpc>
                <a:spcPct val="80000"/>
              </a:lnSpc>
              <a:buFont typeface="Wingdings" pitchFamily="2" charset="2"/>
              <a:buNone/>
            </a:pPr>
            <a:r>
              <a:rPr lang="en-US" sz="1600" smtClean="0">
                <a:solidFill>
                  <a:schemeClr val="accent1"/>
                </a:solidFill>
              </a:rPr>
              <a:t>                                     </a:t>
            </a:r>
            <a:endParaRPr lang="en-US" sz="1600">
              <a:solidFill>
                <a:schemeClr val="accent1"/>
              </a:solidFill>
            </a:endParaRPr>
          </a:p>
        </p:txBody>
      </p:sp>
    </p:spTree>
    <p:extLst>
      <p:ext uri="{BB962C8B-B14F-4D97-AF65-F5344CB8AC3E}">
        <p14:creationId xmlns:p14="http://schemas.microsoft.com/office/powerpoint/2010/main" val="62658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mtClean="0">
                <a:solidFill>
                  <a:schemeClr val="accent1"/>
                </a:solidFill>
                <a:effectLst>
                  <a:outerShdw blurRad="38100" dist="38100" dir="2700000" algn="tl">
                    <a:srgbClr val="FFFFFF"/>
                  </a:outerShdw>
                </a:effectLst>
              </a:rPr>
              <a:t>References</a:t>
            </a:r>
            <a:endParaRPr lang="en-US">
              <a:solidFill>
                <a:schemeClr val="accent1"/>
              </a:solidFill>
              <a:effectLst>
                <a:outerShdw blurRad="38100" dist="38100" dir="2700000" algn="tl">
                  <a:srgbClr val="FFFFFF"/>
                </a:outerShdw>
              </a:effectLst>
            </a:endParaRPr>
          </a:p>
        </p:txBody>
      </p:sp>
      <p:sp>
        <p:nvSpPr>
          <p:cNvPr id="3" name="Rectangle 3"/>
          <p:cNvSpPr txBox="1">
            <a:spLocks noChangeArrowheads="1"/>
          </p:cNvSpPr>
          <p:nvPr/>
        </p:nvSpPr>
        <p:spPr>
          <a:xfrm>
            <a:off x="457200" y="1600200"/>
            <a:ext cx="8229600" cy="4530725"/>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Clr>
                <a:schemeClr val="accent2"/>
              </a:buClr>
              <a:buFont typeface="Wingdings" pitchFamily="2" charset="2"/>
              <a:buNone/>
            </a:pPr>
            <a:r>
              <a:rPr lang="en-US" sz="1800" b="1" smtClean="0">
                <a:solidFill>
                  <a:schemeClr val="accent1"/>
                </a:solidFill>
                <a:effectLst>
                  <a:outerShdw blurRad="38100" dist="38100" dir="2700000" algn="tl">
                    <a:srgbClr val="FFFFFF"/>
                  </a:outerShdw>
                </a:effectLst>
              </a:rPr>
              <a:t>Web Sites:</a:t>
            </a:r>
          </a:p>
          <a:p>
            <a:pPr>
              <a:buClr>
                <a:schemeClr val="accent2"/>
              </a:buClr>
              <a:buFont typeface="Wingdings" pitchFamily="2" charset="2"/>
              <a:buNone/>
            </a:pPr>
            <a:endParaRPr lang="en-US" sz="1800" b="1" smtClean="0">
              <a:solidFill>
                <a:schemeClr val="accent1"/>
              </a:solidFill>
              <a:effectLst>
                <a:outerShdw blurRad="38100" dist="38100" dir="2700000" algn="tl">
                  <a:srgbClr val="FFFFFF"/>
                </a:outerShdw>
              </a:effectLst>
            </a:endParaRPr>
          </a:p>
          <a:p>
            <a:pPr>
              <a:buClr>
                <a:schemeClr val="accent2"/>
              </a:buClr>
            </a:pPr>
            <a:r>
              <a:rPr lang="en-US" sz="1800" b="1" smtClean="0">
                <a:solidFill>
                  <a:schemeClr val="accent1"/>
                </a:solidFill>
                <a:effectLst>
                  <a:outerShdw blurRad="38100" dist="38100" dir="2700000" algn="tl">
                    <a:srgbClr val="FFFFFF"/>
                  </a:outerShdw>
                </a:effectLst>
              </a:rPr>
              <a:t>http://www.faqs.org/rfcs/rfc821.html (RFC 821).</a:t>
            </a:r>
          </a:p>
          <a:p>
            <a:pPr>
              <a:buClr>
                <a:schemeClr val="accent2"/>
              </a:buClr>
            </a:pPr>
            <a:r>
              <a:rPr lang="en-US" sz="1800" b="1" smtClean="0">
                <a:solidFill>
                  <a:schemeClr val="accent1"/>
                </a:solidFill>
                <a:effectLst>
                  <a:outerShdw blurRad="38100" dist="38100" dir="2700000" algn="tl">
                    <a:srgbClr val="FFFFFF"/>
                  </a:outerShdw>
                </a:effectLst>
              </a:rPr>
              <a:t>http://www.faqs.org/rfcs/rfc2821.html (RFC 2821)</a:t>
            </a:r>
          </a:p>
          <a:p>
            <a:pPr>
              <a:buClr>
                <a:schemeClr val="accent2"/>
              </a:buClr>
            </a:pPr>
            <a:r>
              <a:rPr lang="en-US" sz="1800" b="1" smtClean="0">
                <a:solidFill>
                  <a:schemeClr val="accent1"/>
                </a:solidFill>
                <a:effectLst>
                  <a:outerShdw blurRad="38100" dist="38100" dir="2700000" algn="tl">
                    <a:srgbClr val="FFFFFF"/>
                  </a:outerShdw>
                </a:effectLst>
              </a:rPr>
              <a:t>http://www.tcpipguide.com/free/t_SMTPSpecialFeaturesCapabilitiesandExtensions.html</a:t>
            </a:r>
          </a:p>
          <a:p>
            <a:pPr>
              <a:buClr>
                <a:schemeClr val="accent2"/>
              </a:buClr>
            </a:pPr>
            <a:r>
              <a:rPr lang="en-US" sz="1800" b="1" smtClean="0">
                <a:solidFill>
                  <a:schemeClr val="accent1"/>
                </a:solidFill>
                <a:effectLst>
                  <a:outerShdw blurRad="38100" dist="38100" dir="2700000" algn="tl">
                    <a:srgbClr val="FFFFFF"/>
                  </a:outerShdw>
                </a:effectLst>
              </a:rPr>
              <a:t>http://cns.utoronto.ca/usg/technotes/smtp-intro.html</a:t>
            </a:r>
          </a:p>
          <a:p>
            <a:pPr>
              <a:buClr>
                <a:schemeClr val="accent2"/>
              </a:buClr>
            </a:pPr>
            <a:r>
              <a:rPr lang="en-US" sz="1800" b="1" smtClean="0">
                <a:solidFill>
                  <a:schemeClr val="accent1"/>
                </a:solidFill>
                <a:effectLst>
                  <a:outerShdw blurRad="38100" dist="38100" dir="2700000" algn="tl">
                    <a:srgbClr val="FFFFFF"/>
                  </a:outerShdw>
                </a:effectLst>
              </a:rPr>
              <a:t>http://computer.howstuffworks.com/email5.htm</a:t>
            </a:r>
          </a:p>
          <a:p>
            <a:pPr>
              <a:buClr>
                <a:schemeClr val="accent2"/>
              </a:buClr>
              <a:buFont typeface="Wingdings" pitchFamily="2" charset="2"/>
              <a:buNone/>
            </a:pPr>
            <a:endParaRPr lang="en-US" sz="1800" b="1" smtClean="0">
              <a:solidFill>
                <a:schemeClr val="accent1"/>
              </a:solidFill>
              <a:effectLst>
                <a:outerShdw blurRad="38100" dist="38100" dir="2700000" algn="tl">
                  <a:srgbClr val="FFFFFF"/>
                </a:outerShdw>
              </a:effectLst>
            </a:endParaRPr>
          </a:p>
          <a:p>
            <a:pPr>
              <a:buClr>
                <a:schemeClr val="accent2"/>
              </a:buClr>
              <a:buFont typeface="Wingdings" pitchFamily="2" charset="2"/>
              <a:buNone/>
            </a:pPr>
            <a:r>
              <a:rPr lang="en-US" sz="1800" b="1" smtClean="0">
                <a:solidFill>
                  <a:schemeClr val="accent1"/>
                </a:solidFill>
                <a:effectLst>
                  <a:outerShdw blurRad="38100" dist="38100" dir="2700000" algn="tl">
                    <a:srgbClr val="FFFFFF"/>
                  </a:outerShdw>
                </a:effectLst>
              </a:rPr>
              <a:t>Books:</a:t>
            </a:r>
          </a:p>
          <a:p>
            <a:pPr>
              <a:buClr>
                <a:schemeClr val="accent2"/>
              </a:buClr>
            </a:pPr>
            <a:r>
              <a:rPr lang="en-US" sz="1800" b="1" smtClean="0">
                <a:solidFill>
                  <a:schemeClr val="accent1"/>
                </a:solidFill>
                <a:effectLst>
                  <a:outerShdw blurRad="38100" dist="38100" dir="2700000" algn="tl">
                    <a:srgbClr val="FFFFFF"/>
                  </a:outerShdw>
                </a:effectLst>
              </a:rPr>
              <a:t>Programmer's Guide to Internet Mail by  John Rhoton</a:t>
            </a:r>
          </a:p>
          <a:p>
            <a:pPr>
              <a:buClr>
                <a:schemeClr val="accent2"/>
              </a:buClr>
            </a:pPr>
            <a:r>
              <a:rPr lang="en-US" sz="1800" b="1" smtClean="0">
                <a:solidFill>
                  <a:schemeClr val="accent1"/>
                </a:solidFill>
                <a:effectLst>
                  <a:outerShdw blurRad="38100" dist="38100" dir="2700000" algn="tl">
                    <a:srgbClr val="FFFFFF"/>
                  </a:outerShdw>
                </a:effectLst>
              </a:rPr>
              <a:t>TCP/IP Illustrated Volume 1 by Richard Stevens                                              </a:t>
            </a:r>
          </a:p>
          <a:p>
            <a:pPr>
              <a:buFont typeface="Wingdings" pitchFamily="2" charset="2"/>
              <a:buNone/>
            </a:pPr>
            <a:r>
              <a:rPr lang="en-US" sz="1800" b="1" smtClean="0">
                <a:solidFill>
                  <a:schemeClr val="accent1"/>
                </a:solidFill>
                <a:effectLst>
                  <a:outerShdw blurRad="38100" dist="38100" dir="2700000" algn="tl">
                    <a:srgbClr val="FFFFFF"/>
                  </a:outerShdw>
                </a:effectLst>
              </a:rPr>
              <a:t>                                     </a:t>
            </a:r>
            <a:endParaRPr lang="en-US" sz="1800" b="1">
              <a:solidFill>
                <a:schemeClr val="accent1"/>
              </a:solidFill>
              <a:effectLst>
                <a:outerShdw blurRad="38100" dist="38100" dir="2700000" algn="tl">
                  <a:srgbClr val="FFFFFF"/>
                </a:outerShdw>
              </a:effectLst>
            </a:endParaRPr>
          </a:p>
        </p:txBody>
      </p:sp>
    </p:spTree>
    <p:extLst>
      <p:ext uri="{BB962C8B-B14F-4D97-AF65-F5344CB8AC3E}">
        <p14:creationId xmlns:p14="http://schemas.microsoft.com/office/powerpoint/2010/main" val="13942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514600"/>
            <a:ext cx="7162800" cy="1569660"/>
          </a:xfrm>
          <a:prstGeom prst="rect">
            <a:avLst/>
          </a:prstGeom>
          <a:noFill/>
        </p:spPr>
        <p:txBody>
          <a:bodyPr wrap="square" rtlCol="0">
            <a:spAutoFit/>
          </a:bodyPr>
          <a:lstStyle/>
          <a:p>
            <a:pPr algn="ctr"/>
            <a:r>
              <a:rPr lang="en-US" sz="9600" dirty="0" smtClean="0">
                <a:solidFill>
                  <a:schemeClr val="accent1"/>
                </a:solidFill>
              </a:rPr>
              <a:t>THANK YOU</a:t>
            </a:r>
            <a:endParaRPr lang="en-US" sz="9600" dirty="0">
              <a:solidFill>
                <a:schemeClr val="accent1"/>
              </a:solidFill>
            </a:endParaRPr>
          </a:p>
        </p:txBody>
      </p:sp>
    </p:spTree>
    <p:extLst>
      <p:ext uri="{BB962C8B-B14F-4D97-AF65-F5344CB8AC3E}">
        <p14:creationId xmlns:p14="http://schemas.microsoft.com/office/powerpoint/2010/main" val="289723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CONTENT</a:t>
            </a:r>
            <a:endParaRPr lang="en-US" dirty="0"/>
          </a:p>
        </p:txBody>
      </p:sp>
      <p:sp>
        <p:nvSpPr>
          <p:cNvPr id="3" name="Content Placeholder 2"/>
          <p:cNvSpPr>
            <a:spLocks noGrp="1"/>
          </p:cNvSpPr>
          <p:nvPr>
            <p:ph sz="quarter" idx="1"/>
          </p:nvPr>
        </p:nvSpPr>
        <p:spPr/>
        <p:txBody>
          <a:bodyPr>
            <a:normAutofit fontScale="85000" lnSpcReduction="20000"/>
          </a:bodyPr>
          <a:lstStyle/>
          <a:p>
            <a:pPr>
              <a:buFont typeface="Wingdings" pitchFamily="2" charset="2"/>
              <a:buChar char="Ø"/>
            </a:pPr>
            <a:r>
              <a:rPr lang="en-US" dirty="0" smtClean="0"/>
              <a:t> </a:t>
            </a:r>
            <a:r>
              <a:rPr lang="en-US" sz="2800" dirty="0" smtClean="0">
                <a:solidFill>
                  <a:schemeClr val="accent1"/>
                </a:solidFill>
              </a:rPr>
              <a:t>Introduction</a:t>
            </a:r>
          </a:p>
          <a:p>
            <a:pPr>
              <a:buFont typeface="Wingdings" pitchFamily="2" charset="2"/>
              <a:buChar char="Ø"/>
            </a:pPr>
            <a:r>
              <a:rPr lang="en-US" dirty="0" smtClean="0"/>
              <a:t> </a:t>
            </a:r>
            <a:r>
              <a:rPr lang="en-US" dirty="0">
                <a:solidFill>
                  <a:schemeClr val="accent1"/>
                </a:solidFill>
              </a:rPr>
              <a:t>Format of an email</a:t>
            </a:r>
          </a:p>
          <a:p>
            <a:pPr>
              <a:buFont typeface="Wingdings" pitchFamily="2" charset="2"/>
              <a:buChar char="Ø"/>
            </a:pPr>
            <a:r>
              <a:rPr lang="en-US" dirty="0" smtClean="0"/>
              <a:t> </a:t>
            </a:r>
            <a:r>
              <a:rPr lang="en-US" dirty="0">
                <a:solidFill>
                  <a:schemeClr val="accent1"/>
                </a:solidFill>
                <a:effectLst>
                  <a:outerShdw blurRad="38100" dist="38100" dir="2700000" algn="tl">
                    <a:srgbClr val="FFFFFF"/>
                  </a:outerShdw>
                </a:effectLst>
              </a:rPr>
              <a:t>Basic SMTP Architecture</a:t>
            </a:r>
            <a:endParaRPr lang="en-US" dirty="0">
              <a:solidFill>
                <a:schemeClr val="accent1"/>
              </a:solidFill>
            </a:endParaRPr>
          </a:p>
          <a:p>
            <a:pPr>
              <a:buFont typeface="Wingdings" pitchFamily="2" charset="2"/>
              <a:buChar char="Ø"/>
            </a:pPr>
            <a:r>
              <a:rPr lang="en-US" dirty="0" smtClean="0"/>
              <a:t> </a:t>
            </a:r>
            <a:r>
              <a:rPr lang="en-US" sz="2800" dirty="0" smtClean="0">
                <a:solidFill>
                  <a:schemeClr val="accent1"/>
                </a:solidFill>
                <a:effectLst>
                  <a:outerShdw blurRad="38100" dist="38100" dir="2700000" algn="tl">
                    <a:srgbClr val="FFFFFF"/>
                  </a:outerShdw>
                </a:effectLst>
              </a:rPr>
              <a:t>SMTP </a:t>
            </a:r>
            <a:r>
              <a:rPr lang="en-US" sz="2800" dirty="0">
                <a:solidFill>
                  <a:schemeClr val="accent1"/>
                </a:solidFill>
                <a:effectLst>
                  <a:outerShdw blurRad="38100" dist="38100" dir="2700000" algn="tl">
                    <a:srgbClr val="FFFFFF"/>
                  </a:outerShdw>
                </a:effectLst>
              </a:rPr>
              <a:t>Communication Model</a:t>
            </a:r>
          </a:p>
          <a:p>
            <a:pPr>
              <a:buFont typeface="Wingdings" pitchFamily="2" charset="2"/>
              <a:buChar char="Ø"/>
            </a:pPr>
            <a:r>
              <a:rPr lang="en-US" dirty="0" smtClean="0"/>
              <a:t> </a:t>
            </a:r>
            <a:r>
              <a:rPr lang="en-US" sz="2800" dirty="0">
                <a:solidFill>
                  <a:schemeClr val="accent1"/>
                </a:solidFill>
                <a:effectLst>
                  <a:outerShdw blurRad="38100" dist="38100" dir="2700000" algn="tl">
                    <a:srgbClr val="FFFFFF"/>
                  </a:outerShdw>
                </a:effectLst>
              </a:rPr>
              <a:t>Commands of SMTP</a:t>
            </a:r>
          </a:p>
          <a:p>
            <a:pPr>
              <a:buFont typeface="Wingdings" pitchFamily="2" charset="2"/>
              <a:buChar char="Ø"/>
            </a:pPr>
            <a:r>
              <a:rPr lang="en-US" dirty="0" smtClean="0"/>
              <a:t> </a:t>
            </a:r>
            <a:r>
              <a:rPr lang="en-US" sz="2800" dirty="0" smtClean="0">
                <a:solidFill>
                  <a:schemeClr val="accent1"/>
                </a:solidFill>
                <a:effectLst>
                  <a:outerShdw blurRad="38100" dist="38100" dir="2700000" algn="tl">
                    <a:srgbClr val="FFFFFF"/>
                  </a:outerShdw>
                </a:effectLst>
              </a:rPr>
              <a:t>Session </a:t>
            </a:r>
            <a:r>
              <a:rPr lang="en-US" sz="2800" dirty="0">
                <a:solidFill>
                  <a:schemeClr val="accent1"/>
                </a:solidFill>
                <a:effectLst>
                  <a:outerShdw blurRad="38100" dist="38100" dir="2700000" algn="tl">
                    <a:srgbClr val="FFFFFF"/>
                  </a:outerShdw>
                </a:effectLst>
              </a:rPr>
              <a:t>Establishment and Termination</a:t>
            </a:r>
            <a:r>
              <a:rPr lang="en-US" sz="3600" dirty="0">
                <a:solidFill>
                  <a:schemeClr val="accent1"/>
                </a:solidFill>
              </a:rPr>
              <a:t> </a:t>
            </a:r>
          </a:p>
          <a:p>
            <a:pPr>
              <a:buFont typeface="Wingdings" pitchFamily="2" charset="2"/>
              <a:buChar char="Ø"/>
            </a:pPr>
            <a:r>
              <a:rPr lang="en-US" dirty="0" smtClean="0"/>
              <a:t> </a:t>
            </a:r>
            <a:r>
              <a:rPr lang="en-US" sz="2800" dirty="0">
                <a:solidFill>
                  <a:schemeClr val="accent1"/>
                </a:solidFill>
                <a:effectLst>
                  <a:outerShdw blurRad="38100" dist="38100" dir="2700000" algn="tl">
                    <a:srgbClr val="FFFFFF"/>
                  </a:outerShdw>
                </a:effectLst>
              </a:rPr>
              <a:t>SMTP Mail Transaction Process</a:t>
            </a:r>
          </a:p>
          <a:p>
            <a:pPr>
              <a:buFont typeface="Wingdings" pitchFamily="2" charset="2"/>
              <a:buChar char="Ø"/>
            </a:pPr>
            <a:r>
              <a:rPr lang="en-US" dirty="0" smtClean="0"/>
              <a:t> </a:t>
            </a:r>
            <a:r>
              <a:rPr lang="en-US" dirty="0">
                <a:solidFill>
                  <a:schemeClr val="accent1"/>
                </a:solidFill>
                <a:effectLst>
                  <a:outerShdw blurRad="38100" dist="38100" dir="2700000" algn="tl">
                    <a:srgbClr val="FFFFFF"/>
                  </a:outerShdw>
                </a:effectLst>
              </a:rPr>
              <a:t>Status </a:t>
            </a:r>
            <a:r>
              <a:rPr lang="en-US" dirty="0" smtClean="0">
                <a:solidFill>
                  <a:schemeClr val="accent1"/>
                </a:solidFill>
                <a:effectLst>
                  <a:outerShdw blurRad="38100" dist="38100" dir="2700000" algn="tl">
                    <a:srgbClr val="FFFFFF"/>
                  </a:outerShdw>
                </a:effectLst>
              </a:rPr>
              <a:t>Codes</a:t>
            </a:r>
          </a:p>
          <a:p>
            <a:pPr>
              <a:buFont typeface="Wingdings" pitchFamily="2" charset="2"/>
              <a:buChar char="Ø"/>
            </a:pPr>
            <a:r>
              <a:rPr lang="en-US" dirty="0">
                <a:solidFill>
                  <a:schemeClr val="accent1"/>
                </a:solidFill>
                <a:effectLst>
                  <a:outerShdw blurRad="38100" dist="38100" dir="2700000" algn="tl">
                    <a:srgbClr val="FFFFFF"/>
                  </a:outerShdw>
                </a:effectLst>
              </a:rPr>
              <a:t> </a:t>
            </a:r>
            <a:r>
              <a:rPr lang="en-US" dirty="0" smtClean="0">
                <a:solidFill>
                  <a:schemeClr val="accent1"/>
                </a:solidFill>
                <a:effectLst>
                  <a:outerShdw blurRad="38100" dist="38100" dir="2700000" algn="tl">
                    <a:srgbClr val="FFFFFF"/>
                  </a:outerShdw>
                </a:effectLst>
              </a:rPr>
              <a:t>Advantages</a:t>
            </a:r>
          </a:p>
          <a:p>
            <a:pPr>
              <a:buFont typeface="Wingdings" pitchFamily="2" charset="2"/>
              <a:buChar char="Ø"/>
            </a:pPr>
            <a:r>
              <a:rPr lang="en-US" dirty="0">
                <a:solidFill>
                  <a:schemeClr val="accent1"/>
                </a:solidFill>
                <a:effectLst>
                  <a:outerShdw blurRad="38100" dist="38100" dir="2700000" algn="tl">
                    <a:srgbClr val="FFFFFF"/>
                  </a:outerShdw>
                </a:effectLst>
              </a:rPr>
              <a:t> </a:t>
            </a:r>
            <a:r>
              <a:rPr lang="en-US" dirty="0" smtClean="0">
                <a:solidFill>
                  <a:schemeClr val="accent1"/>
                </a:solidFill>
                <a:effectLst>
                  <a:outerShdw blurRad="38100" dist="38100" dir="2700000" algn="tl">
                    <a:srgbClr val="FFFFFF"/>
                  </a:outerShdw>
                </a:effectLst>
              </a:rPr>
              <a:t>Limitation</a:t>
            </a:r>
          </a:p>
          <a:p>
            <a:pPr>
              <a:buFont typeface="Wingdings" pitchFamily="2" charset="2"/>
              <a:buChar char="Ø"/>
            </a:pPr>
            <a:r>
              <a:rPr lang="en-US" dirty="0">
                <a:solidFill>
                  <a:schemeClr val="accent1"/>
                </a:solidFill>
                <a:effectLst>
                  <a:outerShdw blurRad="38100" dist="38100" dir="2700000" algn="tl">
                    <a:srgbClr val="FFFFFF"/>
                  </a:outerShdw>
                </a:effectLst>
              </a:rPr>
              <a:t> </a:t>
            </a:r>
            <a:r>
              <a:rPr lang="en-US" smtClean="0">
                <a:solidFill>
                  <a:schemeClr val="accent1"/>
                </a:solidFill>
                <a:effectLst>
                  <a:outerShdw blurRad="38100" dist="38100" dir="2700000" algn="tl">
                    <a:srgbClr val="FFFFFF"/>
                  </a:outerShdw>
                </a:effectLst>
              </a:rPr>
              <a:t>Special Features</a:t>
            </a:r>
            <a:endParaRPr lang="en-US" dirty="0" smtClean="0">
              <a:solidFill>
                <a:schemeClr val="accent1"/>
              </a:solidFill>
              <a:effectLst>
                <a:outerShdw blurRad="38100" dist="38100" dir="2700000" algn="tl">
                  <a:srgbClr val="FFFFFF"/>
                </a:outerShdw>
              </a:effectLst>
            </a:endParaRPr>
          </a:p>
          <a:p>
            <a:pPr>
              <a:buFont typeface="Wingdings" pitchFamily="2" charset="2"/>
              <a:buChar char="Ø"/>
            </a:pPr>
            <a:r>
              <a:rPr lang="en-US" dirty="0">
                <a:solidFill>
                  <a:schemeClr val="accent1"/>
                </a:solidFill>
                <a:effectLst>
                  <a:outerShdw blurRad="38100" dist="38100" dir="2700000" algn="tl">
                    <a:srgbClr val="FFFFFF"/>
                  </a:outerShdw>
                </a:effectLst>
              </a:rPr>
              <a:t> R</a:t>
            </a:r>
            <a:r>
              <a:rPr lang="en-US" dirty="0" smtClean="0">
                <a:solidFill>
                  <a:schemeClr val="accent1"/>
                </a:solidFill>
                <a:effectLst>
                  <a:outerShdw blurRad="38100" dist="38100" dir="2700000" algn="tl">
                    <a:srgbClr val="FFFFFF"/>
                  </a:outerShdw>
                </a:effectLst>
              </a:rPr>
              <a:t>eferences</a:t>
            </a:r>
            <a:endParaRPr lang="en-US" dirty="0">
              <a:solidFill>
                <a:schemeClr val="accent1"/>
              </a:solidFill>
              <a:effectLst>
                <a:outerShdw blurRad="38100" dist="38100" dir="2700000" algn="tl">
                  <a:srgbClr val="FFFFFF"/>
                </a:outerShdw>
              </a:effectLst>
            </a:endParaRPr>
          </a:p>
          <a:p>
            <a:pPr>
              <a:buFont typeface="Wingdings" pitchFamily="2" charset="2"/>
              <a:buChar char="Ø"/>
            </a:pPr>
            <a:endParaRPr lang="en-US" dirty="0"/>
          </a:p>
        </p:txBody>
      </p:sp>
    </p:spTree>
    <p:extLst>
      <p:ext uri="{BB962C8B-B14F-4D97-AF65-F5344CB8AC3E}">
        <p14:creationId xmlns:p14="http://schemas.microsoft.com/office/powerpoint/2010/main" val="409062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404" y="1371600"/>
            <a:ext cx="8686800" cy="5262979"/>
          </a:xfrm>
          <a:prstGeom prst="rect">
            <a:avLst/>
          </a:prstGeom>
        </p:spPr>
        <p:txBody>
          <a:bodyPr wrap="square">
            <a:spAutoFit/>
          </a:bodyPr>
          <a:lstStyle/>
          <a:p>
            <a:pPr fontAlgn="auto">
              <a:lnSpc>
                <a:spcPct val="80000"/>
              </a:lnSpc>
              <a:spcAft>
                <a:spcPts val="0"/>
              </a:spcAft>
              <a:buClr>
                <a:schemeClr val="accent2"/>
              </a:buClr>
              <a:buFont typeface="Wingdings" pitchFamily="2" charset="2"/>
              <a:buNone/>
              <a:defRPr/>
            </a:pPr>
            <a:r>
              <a:rPr lang="en-US" sz="2800" b="1" dirty="0">
                <a:solidFill>
                  <a:schemeClr val="accent1"/>
                </a:solidFill>
                <a:effectLst>
                  <a:outerShdw blurRad="38100" dist="38100" dir="2700000" algn="tl">
                    <a:srgbClr val="FFFFFF"/>
                  </a:outerShdw>
                </a:effectLst>
              </a:rPr>
              <a:t>SMTP stands for Simple Mail Transfer Protocol.</a:t>
            </a:r>
          </a:p>
          <a:p>
            <a:pPr fontAlgn="auto">
              <a:lnSpc>
                <a:spcPct val="80000"/>
              </a:lnSpc>
              <a:spcAft>
                <a:spcPts val="0"/>
              </a:spcAft>
              <a:buClr>
                <a:schemeClr val="accent2"/>
              </a:buClr>
              <a:buFont typeface="Wingdings 2"/>
              <a:buChar char=""/>
              <a:defRPr/>
            </a:pPr>
            <a:endParaRPr lang="en-US" sz="2800" b="1" dirty="0">
              <a:solidFill>
                <a:schemeClr val="accent1"/>
              </a:solidFill>
              <a:effectLst>
                <a:outerShdw blurRad="38100" dist="38100" dir="2700000" algn="tl">
                  <a:srgbClr val="FFFFFF"/>
                </a:outerShdw>
              </a:effectLst>
            </a:endParaRPr>
          </a:p>
          <a:p>
            <a:pPr fontAlgn="auto">
              <a:lnSpc>
                <a:spcPct val="80000"/>
              </a:lnSpc>
              <a:spcAft>
                <a:spcPts val="0"/>
              </a:spcAft>
              <a:buClr>
                <a:schemeClr val="accent2"/>
              </a:buClr>
              <a:buFont typeface="Wingdings" pitchFamily="2" charset="2"/>
              <a:buChar char="Ø"/>
              <a:defRPr/>
            </a:pPr>
            <a:r>
              <a:rPr lang="en-US" sz="2800" b="1" dirty="0">
                <a:solidFill>
                  <a:schemeClr val="accent1"/>
                </a:solidFill>
                <a:effectLst>
                  <a:outerShdw blurRad="38100" dist="38100" dir="2700000" algn="tl">
                    <a:srgbClr val="FFFFFF"/>
                  </a:outerShdw>
                </a:effectLst>
              </a:rPr>
              <a:t>MTP preceded SMTP. The Commands of MTP are based directly on those of FTP.</a:t>
            </a:r>
          </a:p>
          <a:p>
            <a:pPr fontAlgn="auto">
              <a:lnSpc>
                <a:spcPct val="80000"/>
              </a:lnSpc>
              <a:spcAft>
                <a:spcPts val="0"/>
              </a:spcAft>
              <a:buClr>
                <a:schemeClr val="accent2"/>
              </a:buClr>
              <a:buFont typeface="Wingdings" pitchFamily="2" charset="2"/>
              <a:buChar char="Ø"/>
              <a:defRPr/>
            </a:pPr>
            <a:endParaRPr lang="en-US" sz="2800" b="1" dirty="0">
              <a:solidFill>
                <a:schemeClr val="accent1"/>
              </a:solidFill>
              <a:effectLst>
                <a:outerShdw blurRad="38100" dist="38100" dir="2700000" algn="tl">
                  <a:srgbClr val="FFFFFF"/>
                </a:outerShdw>
              </a:effectLst>
            </a:endParaRPr>
          </a:p>
          <a:p>
            <a:pPr fontAlgn="auto">
              <a:lnSpc>
                <a:spcPct val="80000"/>
              </a:lnSpc>
              <a:spcAft>
                <a:spcPts val="0"/>
              </a:spcAft>
              <a:buClr>
                <a:schemeClr val="accent2"/>
              </a:buClr>
              <a:buFont typeface="Wingdings" pitchFamily="2" charset="2"/>
              <a:buChar char="Ø"/>
              <a:defRPr/>
            </a:pPr>
            <a:r>
              <a:rPr lang="en-US" sz="2800" b="1" dirty="0">
                <a:solidFill>
                  <a:schemeClr val="accent1"/>
                </a:solidFill>
                <a:effectLst>
                  <a:outerShdw blurRad="38100" dist="38100" dir="2700000" algn="tl">
                    <a:srgbClr val="FFFFFF"/>
                  </a:outerShdw>
                </a:effectLst>
              </a:rPr>
              <a:t>Came into existence in 1981 (RFC 780)</a:t>
            </a:r>
          </a:p>
          <a:p>
            <a:pPr fontAlgn="auto">
              <a:lnSpc>
                <a:spcPct val="80000"/>
              </a:lnSpc>
              <a:spcAft>
                <a:spcPts val="0"/>
              </a:spcAft>
              <a:buClr>
                <a:schemeClr val="accent2"/>
              </a:buClr>
              <a:buFont typeface="Wingdings" pitchFamily="2" charset="2"/>
              <a:buChar char="Ø"/>
              <a:defRPr/>
            </a:pPr>
            <a:endParaRPr lang="en-US" sz="2800" b="1" dirty="0">
              <a:solidFill>
                <a:schemeClr val="accent1"/>
              </a:solidFill>
              <a:effectLst>
                <a:outerShdw blurRad="38100" dist="38100" dir="2700000" algn="tl">
                  <a:srgbClr val="FFFFFF"/>
                </a:outerShdw>
              </a:effectLst>
            </a:endParaRPr>
          </a:p>
          <a:p>
            <a:pPr fontAlgn="auto">
              <a:lnSpc>
                <a:spcPct val="80000"/>
              </a:lnSpc>
              <a:spcAft>
                <a:spcPts val="0"/>
              </a:spcAft>
              <a:buClr>
                <a:schemeClr val="accent2"/>
              </a:buClr>
              <a:buFont typeface="Wingdings" pitchFamily="2" charset="2"/>
              <a:buChar char="Ø"/>
              <a:defRPr/>
            </a:pPr>
            <a:r>
              <a:rPr lang="en-US" sz="2800" b="1" dirty="0">
                <a:solidFill>
                  <a:schemeClr val="accent1"/>
                </a:solidFill>
                <a:effectLst>
                  <a:outerShdw blurRad="38100" dist="38100" dir="2700000" algn="tl">
                    <a:srgbClr val="FFFFFF"/>
                  </a:outerShdw>
                </a:effectLst>
              </a:rPr>
              <a:t>SMTP is simpler than MTP it replaced.</a:t>
            </a:r>
          </a:p>
          <a:p>
            <a:pPr fontAlgn="auto">
              <a:lnSpc>
                <a:spcPct val="80000"/>
              </a:lnSpc>
              <a:spcAft>
                <a:spcPts val="0"/>
              </a:spcAft>
              <a:buClr>
                <a:schemeClr val="accent2"/>
              </a:buClr>
              <a:buFont typeface="Wingdings" pitchFamily="2" charset="2"/>
              <a:buChar char="Ø"/>
              <a:defRPr/>
            </a:pPr>
            <a:endParaRPr lang="en-US" sz="2800" b="1" dirty="0">
              <a:solidFill>
                <a:schemeClr val="accent1"/>
              </a:solidFill>
              <a:effectLst>
                <a:outerShdw blurRad="38100" dist="38100" dir="2700000" algn="tl">
                  <a:srgbClr val="FFFFFF"/>
                </a:outerShdw>
              </a:effectLst>
            </a:endParaRPr>
          </a:p>
          <a:p>
            <a:pPr fontAlgn="auto">
              <a:lnSpc>
                <a:spcPct val="80000"/>
              </a:lnSpc>
              <a:spcAft>
                <a:spcPts val="0"/>
              </a:spcAft>
              <a:buClr>
                <a:schemeClr val="accent2"/>
              </a:buClr>
              <a:buFont typeface="Wingdings" pitchFamily="2" charset="2"/>
              <a:buChar char="Ø"/>
              <a:defRPr/>
            </a:pPr>
            <a:r>
              <a:rPr lang="en-US" sz="2800" b="1" dirty="0">
                <a:solidFill>
                  <a:schemeClr val="accent1"/>
                </a:solidFill>
                <a:effectLst>
                  <a:outerShdw blurRad="38100" dist="38100" dir="2700000" algn="tl">
                    <a:srgbClr val="FFFFFF"/>
                  </a:outerShdw>
                </a:effectLst>
              </a:rPr>
              <a:t>When an e-mail is sent from the sender to receiver, in most cases this involves, the sender machine sends the email to local SMTP sever, which in then sends mail to recipients local SMTP sever, and finally to recipients local machine.</a:t>
            </a:r>
          </a:p>
          <a:p>
            <a:pPr fontAlgn="auto">
              <a:lnSpc>
                <a:spcPct val="80000"/>
              </a:lnSpc>
              <a:spcAft>
                <a:spcPts val="0"/>
              </a:spcAft>
              <a:buFont typeface="Wingdings" pitchFamily="2" charset="2"/>
              <a:buNone/>
              <a:defRPr/>
            </a:pPr>
            <a:r>
              <a:rPr lang="en-US" sz="2800" dirty="0">
                <a:solidFill>
                  <a:schemeClr val="accent1"/>
                </a:solidFill>
              </a:rPr>
              <a:t>                                     </a:t>
            </a:r>
            <a:r>
              <a:rPr lang="en-US" sz="2800" dirty="0">
                <a:solidFill>
                  <a:schemeClr val="accent1"/>
                </a:solidFill>
                <a:effectLst>
                  <a:outerShdw blurRad="38100" dist="38100" dir="2700000" algn="tl">
                    <a:srgbClr val="FFFFFF"/>
                  </a:outerShdw>
                </a:effectLst>
              </a:rPr>
              <a:t>                                      </a:t>
            </a:r>
          </a:p>
        </p:txBody>
      </p:sp>
      <p:sp>
        <p:nvSpPr>
          <p:cNvPr id="3" name="TextBox 2"/>
          <p:cNvSpPr txBox="1"/>
          <p:nvPr/>
        </p:nvSpPr>
        <p:spPr>
          <a:xfrm>
            <a:off x="285404" y="381000"/>
            <a:ext cx="8096596" cy="707886"/>
          </a:xfrm>
          <a:prstGeom prst="rect">
            <a:avLst/>
          </a:prstGeom>
          <a:noFill/>
        </p:spPr>
        <p:txBody>
          <a:bodyPr wrap="square" rtlCol="0">
            <a:spAutoFit/>
          </a:bodyPr>
          <a:lstStyle/>
          <a:p>
            <a:pPr algn="ctr"/>
            <a:r>
              <a:rPr lang="en-US" sz="4000" dirty="0" smtClean="0">
                <a:solidFill>
                  <a:schemeClr val="accent1"/>
                </a:solidFill>
              </a:rPr>
              <a:t>INTRODUCTION</a:t>
            </a:r>
            <a:endParaRPr lang="en-US" sz="4000" dirty="0">
              <a:solidFill>
                <a:schemeClr val="accent1"/>
              </a:solidFill>
            </a:endParaRPr>
          </a:p>
        </p:txBody>
      </p:sp>
    </p:spTree>
    <p:extLst>
      <p:ext uri="{BB962C8B-B14F-4D97-AF65-F5344CB8AC3E}">
        <p14:creationId xmlns:p14="http://schemas.microsoft.com/office/powerpoint/2010/main" val="223294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228600"/>
            <a:ext cx="8562975" cy="700088"/>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mtClean="0">
                <a:solidFill>
                  <a:schemeClr val="accent1"/>
                </a:solidFill>
              </a:rPr>
              <a:t>SMTP</a:t>
            </a:r>
            <a:endParaRPr lang="en-US">
              <a:solidFill>
                <a:schemeClr val="accent1"/>
              </a:solidFill>
            </a:endParaRPr>
          </a:p>
        </p:txBody>
      </p:sp>
      <p:sp>
        <p:nvSpPr>
          <p:cNvPr id="3" name="Rectangle 3"/>
          <p:cNvSpPr txBox="1">
            <a:spLocks noChangeArrowheads="1"/>
          </p:cNvSpPr>
          <p:nvPr/>
        </p:nvSpPr>
        <p:spPr>
          <a:xfrm>
            <a:off x="381000" y="990600"/>
            <a:ext cx="8229600" cy="17526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sz="2400" smtClean="0">
                <a:solidFill>
                  <a:schemeClr val="accent1"/>
                </a:solidFill>
              </a:rPr>
              <a:t>Protocol originated in 1982 (RFC821, Jon Postel)</a:t>
            </a:r>
          </a:p>
          <a:p>
            <a:r>
              <a:rPr lang="en-US" sz="2400" smtClean="0">
                <a:solidFill>
                  <a:schemeClr val="accent1"/>
                </a:solidFill>
              </a:rPr>
              <a:t>Standard message format (RFC822,2822, D. Crocker)</a:t>
            </a:r>
          </a:p>
          <a:p>
            <a:r>
              <a:rPr lang="en-US" sz="2400" smtClean="0">
                <a:solidFill>
                  <a:schemeClr val="accent1"/>
                </a:solidFill>
              </a:rPr>
              <a:t>Goal: To transfer mail reliably and efficiently</a:t>
            </a:r>
          </a:p>
          <a:p>
            <a:pPr>
              <a:buFont typeface="Wingdings" pitchFamily="2" charset="2"/>
              <a:buNone/>
            </a:pPr>
            <a:endParaRPr lang="en-US" sz="2400" dirty="0">
              <a:solidFill>
                <a:schemeClr val="accent1"/>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57225" y="2667000"/>
            <a:ext cx="8269288" cy="3886200"/>
          </a:xfrm>
          <a:prstGeom prst="rect">
            <a:avLst/>
          </a:prstGeom>
          <a:noFill/>
          <a:ln/>
        </p:spPr>
      </p:pic>
    </p:spTree>
    <p:extLst>
      <p:ext uri="{BB962C8B-B14F-4D97-AF65-F5344CB8AC3E}">
        <p14:creationId xmlns:p14="http://schemas.microsoft.com/office/powerpoint/2010/main" val="190313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93038" cy="700088"/>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smtClean="0">
                <a:solidFill>
                  <a:schemeClr val="accent1"/>
                </a:solidFill>
              </a:rPr>
              <a:t>Format of an email</a:t>
            </a:r>
            <a:endParaRPr lang="en-US" dirty="0">
              <a:solidFill>
                <a:schemeClr val="accent1"/>
              </a:solidFill>
            </a:endParaRPr>
          </a:p>
        </p:txBody>
      </p:sp>
      <p:sp>
        <p:nvSpPr>
          <p:cNvPr id="3" name="Rectangle 3"/>
          <p:cNvSpPr txBox="1">
            <a:spLocks noChangeArrowheads="1"/>
          </p:cNvSpPr>
          <p:nvPr/>
        </p:nvSpPr>
        <p:spPr>
          <a:xfrm>
            <a:off x="0" y="1295400"/>
            <a:ext cx="3505200" cy="52578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sz="2400" smtClean="0">
                <a:solidFill>
                  <a:schemeClr val="accent1"/>
                </a:solidFill>
              </a:rPr>
              <a:t>Mail is a text file</a:t>
            </a:r>
          </a:p>
          <a:p>
            <a:r>
              <a:rPr lang="en-US" sz="2400" smtClean="0">
                <a:solidFill>
                  <a:schemeClr val="accent1"/>
                </a:solidFill>
              </a:rPr>
              <a:t>Envelope – </a:t>
            </a:r>
          </a:p>
          <a:p>
            <a:pPr lvl="1"/>
            <a:r>
              <a:rPr lang="en-US" sz="2000" smtClean="0">
                <a:solidFill>
                  <a:schemeClr val="accent1"/>
                </a:solidFill>
              </a:rPr>
              <a:t>sender address</a:t>
            </a:r>
          </a:p>
          <a:p>
            <a:pPr lvl="1"/>
            <a:r>
              <a:rPr lang="en-US" sz="2000" smtClean="0">
                <a:solidFill>
                  <a:schemeClr val="accent1"/>
                </a:solidFill>
              </a:rPr>
              <a:t>receiver address</a:t>
            </a:r>
          </a:p>
          <a:p>
            <a:pPr lvl="1"/>
            <a:r>
              <a:rPr lang="en-US" sz="2000" smtClean="0">
                <a:solidFill>
                  <a:schemeClr val="accent1"/>
                </a:solidFill>
              </a:rPr>
              <a:t>other information</a:t>
            </a:r>
          </a:p>
          <a:p>
            <a:r>
              <a:rPr lang="en-US" sz="2400" smtClean="0">
                <a:solidFill>
                  <a:schemeClr val="accent1"/>
                </a:solidFill>
              </a:rPr>
              <a:t>Message –</a:t>
            </a:r>
          </a:p>
          <a:p>
            <a:pPr lvl="1"/>
            <a:r>
              <a:rPr lang="en-US" sz="2000" smtClean="0">
                <a:solidFill>
                  <a:schemeClr val="accent1"/>
                </a:solidFill>
              </a:rPr>
              <a:t>Mail Header – defines the sender, the receiver, the subject of the message, and other information</a:t>
            </a:r>
          </a:p>
          <a:p>
            <a:pPr lvl="1"/>
            <a:r>
              <a:rPr lang="en-US" sz="2000" smtClean="0">
                <a:solidFill>
                  <a:schemeClr val="accent1"/>
                </a:solidFill>
              </a:rPr>
              <a:t>Mail Body – Contains the actual information in the message</a:t>
            </a:r>
            <a:endParaRPr lang="en-US" sz="2000">
              <a:solidFill>
                <a:schemeClr val="accent1"/>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581400" y="1066800"/>
            <a:ext cx="5449888" cy="5562600"/>
          </a:xfrm>
          <a:prstGeom prst="rect">
            <a:avLst/>
          </a:prstGeom>
          <a:noFill/>
          <a:ln/>
        </p:spPr>
      </p:pic>
    </p:spTree>
    <p:extLst>
      <p:ext uri="{BB962C8B-B14F-4D97-AF65-F5344CB8AC3E}">
        <p14:creationId xmlns:p14="http://schemas.microsoft.com/office/powerpoint/2010/main" val="106607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152400"/>
            <a:ext cx="8562975" cy="852488"/>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a:solidFill>
                  <a:schemeClr val="accent1"/>
                </a:solidFill>
                <a:effectLst>
                  <a:outerShdw blurRad="38100" dist="38100" dir="2700000" algn="tl">
                    <a:srgbClr val="FFFFFF"/>
                  </a:outerShdw>
                </a:effectLst>
              </a:rPr>
              <a:t>Basic SMTP Architecture</a:t>
            </a:r>
            <a:endParaRPr lang="en-US" dirty="0">
              <a:solidFill>
                <a:schemeClr val="accent1"/>
              </a:solidFill>
            </a:endParaRPr>
          </a:p>
        </p:txBody>
      </p:sp>
      <p:sp>
        <p:nvSpPr>
          <p:cNvPr id="3" name="Rectangle 3"/>
          <p:cNvSpPr txBox="1">
            <a:spLocks noChangeArrowheads="1"/>
          </p:cNvSpPr>
          <p:nvPr/>
        </p:nvSpPr>
        <p:spPr>
          <a:xfrm>
            <a:off x="0" y="1143000"/>
            <a:ext cx="3962400" cy="45720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80000"/>
              </a:lnSpc>
            </a:pPr>
            <a:r>
              <a:rPr lang="en-US" sz="2400" smtClean="0">
                <a:solidFill>
                  <a:schemeClr val="accent1"/>
                </a:solidFill>
              </a:rPr>
              <a:t>SMTP clients and servers have two main components</a:t>
            </a:r>
          </a:p>
          <a:p>
            <a:pPr>
              <a:lnSpc>
                <a:spcPct val="80000"/>
              </a:lnSpc>
              <a:buFont typeface="Wingdings" pitchFamily="2" charset="2"/>
              <a:buNone/>
            </a:pPr>
            <a:endParaRPr lang="en-US" sz="2400" smtClean="0">
              <a:solidFill>
                <a:schemeClr val="accent1"/>
              </a:solidFill>
            </a:endParaRPr>
          </a:p>
          <a:p>
            <a:pPr lvl="1">
              <a:lnSpc>
                <a:spcPct val="80000"/>
              </a:lnSpc>
            </a:pPr>
            <a:r>
              <a:rPr lang="en-US" sz="2000" smtClean="0">
                <a:solidFill>
                  <a:schemeClr val="accent1"/>
                </a:solidFill>
              </a:rPr>
              <a:t>User Agents – Prepares the message, encloses it in an envelope. (ex. Thunderbird, Eudora)</a:t>
            </a:r>
          </a:p>
          <a:p>
            <a:pPr lvl="1">
              <a:lnSpc>
                <a:spcPct val="80000"/>
              </a:lnSpc>
            </a:pPr>
            <a:endParaRPr lang="en-US" sz="2000" smtClean="0">
              <a:solidFill>
                <a:schemeClr val="accent1"/>
              </a:solidFill>
            </a:endParaRPr>
          </a:p>
          <a:p>
            <a:pPr lvl="1">
              <a:lnSpc>
                <a:spcPct val="80000"/>
              </a:lnSpc>
            </a:pPr>
            <a:r>
              <a:rPr lang="en-US" sz="2000" smtClean="0">
                <a:solidFill>
                  <a:schemeClr val="accent1"/>
                </a:solidFill>
              </a:rPr>
              <a:t>Mail Transfer Agent – Transfers the mail across the internet (ex.  Sendmail, Exim)</a:t>
            </a:r>
          </a:p>
          <a:p>
            <a:pPr lvl="1">
              <a:lnSpc>
                <a:spcPct val="80000"/>
              </a:lnSpc>
              <a:buFont typeface="Wingdings" pitchFamily="2" charset="2"/>
              <a:buNone/>
            </a:pPr>
            <a:endParaRPr lang="en-US" sz="2000" smtClean="0">
              <a:solidFill>
                <a:schemeClr val="accent1"/>
              </a:solidFill>
            </a:endParaRPr>
          </a:p>
          <a:p>
            <a:pPr lvl="1">
              <a:lnSpc>
                <a:spcPct val="80000"/>
              </a:lnSpc>
            </a:pPr>
            <a:r>
              <a:rPr lang="en-US" sz="2000" smtClean="0">
                <a:solidFill>
                  <a:schemeClr val="accent1"/>
                </a:solidFill>
              </a:rPr>
              <a:t>Analogous to the postal system in many ways</a:t>
            </a:r>
            <a:endParaRPr lang="en-US" sz="2000">
              <a:solidFill>
                <a:schemeClr val="accent1"/>
              </a:solidFill>
            </a:endParaRP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038600" y="1752600"/>
            <a:ext cx="4916488" cy="4254500"/>
          </a:xfrm>
          <a:prstGeom prst="rect">
            <a:avLst/>
          </a:prstGeom>
          <a:noFill/>
          <a:ln/>
        </p:spPr>
      </p:pic>
      <p:sp>
        <p:nvSpPr>
          <p:cNvPr id="5" name="WordArt 8"/>
          <p:cNvSpPr>
            <a:spLocks noChangeArrowheads="1" noChangeShapeType="1" noTextEdit="1"/>
          </p:cNvSpPr>
          <p:nvPr/>
        </p:nvSpPr>
        <p:spPr bwMode="auto">
          <a:xfrm>
            <a:off x="5562600" y="3124200"/>
            <a:ext cx="1571625" cy="361950"/>
          </a:xfrm>
          <a:prstGeom prst="rect">
            <a:avLst/>
          </a:prstGeom>
        </p:spPr>
        <p:txBody>
          <a:bodyPr wrap="none" fromWordArt="1">
            <a:prstTxWarp prst="textPlain">
              <a:avLst>
                <a:gd name="adj" fmla="val 50000"/>
              </a:avLst>
            </a:prstTxWarp>
          </a:bodyPr>
          <a:lstStyle/>
          <a:p>
            <a:r>
              <a:rPr lang="en-US" sz="2000" kern="10">
                <a:ln w="12700">
                  <a:solidFill>
                    <a:srgbClr val="3333CC"/>
                  </a:solidFill>
                  <a:miter lim="800000"/>
                  <a:headEnd/>
                  <a:tailEnd/>
                </a:ln>
                <a:solidFill>
                  <a:schemeClr val="accent1"/>
                </a:solidFill>
                <a:effectLst>
                  <a:outerShdw dist="45791" dir="2021404" algn="ctr" rotWithShape="0">
                    <a:srgbClr val="9999FF"/>
                  </a:outerShdw>
                </a:effectLst>
                <a:latin typeface="Arial Black"/>
              </a:rPr>
              <a:t>User Agents</a:t>
            </a:r>
          </a:p>
        </p:txBody>
      </p:sp>
      <p:sp>
        <p:nvSpPr>
          <p:cNvPr id="6" name="Line 9"/>
          <p:cNvSpPr>
            <a:spLocks noChangeShapeType="1"/>
          </p:cNvSpPr>
          <p:nvPr/>
        </p:nvSpPr>
        <p:spPr bwMode="auto">
          <a:xfrm>
            <a:off x="7315200" y="3276600"/>
            <a:ext cx="6096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accent1"/>
              </a:solidFill>
            </a:endParaRPr>
          </a:p>
        </p:txBody>
      </p:sp>
      <p:sp>
        <p:nvSpPr>
          <p:cNvPr id="7" name="Line 10"/>
          <p:cNvSpPr>
            <a:spLocks noChangeShapeType="1"/>
          </p:cNvSpPr>
          <p:nvPr/>
        </p:nvSpPr>
        <p:spPr bwMode="auto">
          <a:xfrm flipH="1">
            <a:off x="4953000" y="3276600"/>
            <a:ext cx="4572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accent1"/>
              </a:solidFill>
            </a:endParaRPr>
          </a:p>
        </p:txBody>
      </p:sp>
      <p:sp>
        <p:nvSpPr>
          <p:cNvPr id="8" name="WordArt 11"/>
          <p:cNvSpPr>
            <a:spLocks noChangeArrowheads="1" noChangeShapeType="1" noTextEdit="1"/>
          </p:cNvSpPr>
          <p:nvPr/>
        </p:nvSpPr>
        <p:spPr bwMode="auto">
          <a:xfrm>
            <a:off x="5257800" y="3810000"/>
            <a:ext cx="2438400" cy="361950"/>
          </a:xfrm>
          <a:prstGeom prst="rect">
            <a:avLst/>
          </a:prstGeom>
        </p:spPr>
        <p:txBody>
          <a:bodyPr wrap="none" fromWordArt="1">
            <a:prstTxWarp prst="textPlain">
              <a:avLst>
                <a:gd name="adj" fmla="val 50000"/>
              </a:avLst>
            </a:prstTxWarp>
          </a:bodyPr>
          <a:lstStyle/>
          <a:p>
            <a:r>
              <a:rPr lang="en-US" sz="2000" kern="10">
                <a:ln w="12700">
                  <a:solidFill>
                    <a:srgbClr val="3333CC"/>
                  </a:solidFill>
                  <a:miter lim="800000"/>
                  <a:headEnd/>
                  <a:tailEnd/>
                </a:ln>
                <a:solidFill>
                  <a:schemeClr val="accent1"/>
                </a:solidFill>
                <a:effectLst>
                  <a:outerShdw dist="45791" dir="2021404" algn="ctr" rotWithShape="0">
                    <a:srgbClr val="9999FF"/>
                  </a:outerShdw>
                </a:effectLst>
                <a:latin typeface="Arial Black"/>
              </a:rPr>
              <a:t>Mail Transfer Agents</a:t>
            </a:r>
          </a:p>
        </p:txBody>
      </p:sp>
      <p:sp>
        <p:nvSpPr>
          <p:cNvPr id="9" name="Line 12"/>
          <p:cNvSpPr>
            <a:spLocks noChangeShapeType="1"/>
          </p:cNvSpPr>
          <p:nvPr/>
        </p:nvSpPr>
        <p:spPr bwMode="auto">
          <a:xfrm flipH="1">
            <a:off x="5105400" y="4267200"/>
            <a:ext cx="3810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accent1"/>
              </a:solidFill>
            </a:endParaRPr>
          </a:p>
        </p:txBody>
      </p:sp>
      <p:sp>
        <p:nvSpPr>
          <p:cNvPr id="10" name="Line 13"/>
          <p:cNvSpPr>
            <a:spLocks noChangeShapeType="1"/>
          </p:cNvSpPr>
          <p:nvPr/>
        </p:nvSpPr>
        <p:spPr bwMode="auto">
          <a:xfrm>
            <a:off x="7543800" y="4267200"/>
            <a:ext cx="3810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accent1"/>
              </a:solidFill>
            </a:endParaRPr>
          </a:p>
        </p:txBody>
      </p:sp>
    </p:spTree>
    <p:extLst>
      <p:ext uri="{BB962C8B-B14F-4D97-AF65-F5344CB8AC3E}">
        <p14:creationId xmlns:p14="http://schemas.microsoft.com/office/powerpoint/2010/main" val="64246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152400"/>
            <a:ext cx="7793038" cy="700088"/>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mtClean="0">
                <a:solidFill>
                  <a:schemeClr val="accent1"/>
                </a:solidFill>
              </a:rPr>
              <a:t>SMTP</a:t>
            </a:r>
            <a:endParaRPr lang="en-US">
              <a:solidFill>
                <a:schemeClr val="accent1"/>
              </a:solidFill>
            </a:endParaRPr>
          </a:p>
        </p:txBody>
      </p:sp>
      <p:sp>
        <p:nvSpPr>
          <p:cNvPr id="3" name="Rectangle 3"/>
          <p:cNvSpPr txBox="1">
            <a:spLocks noChangeArrowheads="1"/>
          </p:cNvSpPr>
          <p:nvPr/>
        </p:nvSpPr>
        <p:spPr>
          <a:xfrm>
            <a:off x="228600" y="1066800"/>
            <a:ext cx="3733800" cy="46482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90000"/>
              </a:lnSpc>
            </a:pPr>
            <a:r>
              <a:rPr lang="en-US" sz="2800" smtClean="0">
                <a:solidFill>
                  <a:schemeClr val="accent1"/>
                </a:solidFill>
              </a:rPr>
              <a:t>SMTP also allows the use of Relays allowing other MTAs to relay the mail</a:t>
            </a:r>
          </a:p>
          <a:p>
            <a:pPr>
              <a:lnSpc>
                <a:spcPct val="90000"/>
              </a:lnSpc>
              <a:buFont typeface="Wingdings" pitchFamily="2" charset="2"/>
              <a:buNone/>
            </a:pPr>
            <a:endParaRPr lang="en-US" sz="2800" smtClean="0">
              <a:solidFill>
                <a:schemeClr val="accent1"/>
              </a:solidFill>
            </a:endParaRPr>
          </a:p>
          <a:p>
            <a:pPr>
              <a:lnSpc>
                <a:spcPct val="90000"/>
              </a:lnSpc>
            </a:pPr>
            <a:r>
              <a:rPr lang="en-US" sz="2800" smtClean="0">
                <a:solidFill>
                  <a:schemeClr val="accent1"/>
                </a:solidFill>
              </a:rPr>
              <a:t>Mail Gateways are used to relay mail prepared by a protocol other than SMTP and convert it to SMTP</a:t>
            </a:r>
            <a:endParaRPr lang="en-US" sz="2800">
              <a:solidFill>
                <a:schemeClr val="accent1"/>
              </a:solidFill>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191000" y="3581400"/>
            <a:ext cx="4724400" cy="3124200"/>
          </a:xfrm>
          <a:prstGeom prst="rect">
            <a:avLst/>
          </a:prstGeom>
          <a:noFill/>
          <a:ln/>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67200" y="914400"/>
            <a:ext cx="4572000" cy="2667000"/>
          </a:xfrm>
          <a:prstGeom prst="rect">
            <a:avLst/>
          </a:prstGeom>
          <a:noFill/>
          <a:ln/>
        </p:spPr>
      </p:pic>
    </p:spTree>
    <p:extLst>
      <p:ext uri="{BB962C8B-B14F-4D97-AF65-F5344CB8AC3E}">
        <p14:creationId xmlns:p14="http://schemas.microsoft.com/office/powerpoint/2010/main" val="190980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dirty="0" smtClean="0">
                <a:solidFill>
                  <a:schemeClr val="accent1"/>
                </a:solidFill>
                <a:effectLst>
                  <a:outerShdw blurRad="38100" dist="38100" dir="2700000" algn="tl">
                    <a:srgbClr val="FFFFFF"/>
                  </a:outerShdw>
                </a:effectLst>
              </a:rPr>
              <a:t> SMTP Communication Model</a:t>
            </a:r>
            <a:endParaRPr lang="en-US" sz="3200" dirty="0">
              <a:solidFill>
                <a:schemeClr val="accent1"/>
              </a:solidFill>
              <a:effectLst>
                <a:outerShdw blurRad="38100" dist="38100" dir="2700000" algn="tl">
                  <a:srgbClr val="FFFFFF"/>
                </a:outerShdw>
              </a:effectLst>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57200" y="1600200"/>
            <a:ext cx="8229600" cy="5029200"/>
          </a:xfrm>
          <a:prstGeom prst="rect">
            <a:avLst/>
          </a:prstGeom>
        </p:spPr>
      </p:pic>
    </p:spTree>
    <p:extLst>
      <p:ext uri="{BB962C8B-B14F-4D97-AF65-F5344CB8AC3E}">
        <p14:creationId xmlns:p14="http://schemas.microsoft.com/office/powerpoint/2010/main" val="369480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dirty="0" smtClean="0">
                <a:solidFill>
                  <a:schemeClr val="accent1"/>
                </a:solidFill>
                <a:effectLst>
                  <a:outerShdw blurRad="38100" dist="38100" dir="2700000" algn="tl">
                    <a:srgbClr val="FFFFFF"/>
                  </a:outerShdw>
                </a:effectLst>
              </a:rPr>
              <a:t>Commands of SMTP</a:t>
            </a:r>
            <a:endParaRPr lang="en-US" sz="3200" dirty="0">
              <a:solidFill>
                <a:schemeClr val="accent1"/>
              </a:solidFill>
              <a:effectLst>
                <a:outerShdw blurRad="38100" dist="38100" dir="2700000" algn="tl">
                  <a:srgbClr val="FFFFFF"/>
                </a:outerShdw>
              </a:effectLst>
            </a:endParaRPr>
          </a:p>
        </p:txBody>
      </p:sp>
      <p:sp>
        <p:nvSpPr>
          <p:cNvPr id="3" name="Rectangle 3"/>
          <p:cNvSpPr txBox="1">
            <a:spLocks noChangeArrowheads="1"/>
          </p:cNvSpPr>
          <p:nvPr/>
        </p:nvSpPr>
        <p:spPr>
          <a:xfrm>
            <a:off x="457200" y="1600200"/>
            <a:ext cx="8229600" cy="4530725"/>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itchFamily="2" charset="2"/>
              <a:buNone/>
            </a:pPr>
            <a:endParaRPr lang="en-US" sz="1800" b="1" dirty="0" smtClean="0">
              <a:solidFill>
                <a:schemeClr val="accent1"/>
              </a:solidFill>
              <a:effectLst>
                <a:outerShdw blurRad="38100" dist="38100" dir="2700000" algn="tl">
                  <a:srgbClr val="FFFFFF"/>
                </a:outerShdw>
              </a:effectLst>
            </a:endParaRPr>
          </a:p>
          <a:p>
            <a:pPr>
              <a:buFont typeface="Wingdings" pitchFamily="2" charset="2"/>
              <a:buNone/>
            </a:pPr>
            <a:r>
              <a:rPr lang="en-US" sz="1800" b="1" dirty="0" smtClean="0">
                <a:solidFill>
                  <a:schemeClr val="accent1"/>
                </a:solidFill>
                <a:effectLst>
                  <a:outerShdw blurRad="38100" dist="38100" dir="2700000" algn="tl">
                    <a:srgbClr val="FFFFFF"/>
                  </a:outerShdw>
                </a:effectLst>
              </a:rPr>
              <a:t>HELO </a:t>
            </a:r>
            <a:r>
              <a:rPr lang="en-US" sz="1800" dirty="0" smtClean="0">
                <a:solidFill>
                  <a:schemeClr val="accent1"/>
                </a:solidFill>
                <a:effectLst>
                  <a:outerShdw blurRad="38100" dist="38100" dir="2700000" algn="tl">
                    <a:srgbClr val="FFFFFF"/>
                  </a:outerShdw>
                </a:effectLst>
              </a:rPr>
              <a:t>          : </a:t>
            </a:r>
            <a:r>
              <a:rPr lang="en-US" sz="1800" b="1" dirty="0" smtClean="0">
                <a:solidFill>
                  <a:schemeClr val="accent1"/>
                </a:solidFill>
                <a:effectLst>
                  <a:outerShdw blurRad="38100" dist="38100" dir="2700000" algn="tl">
                    <a:srgbClr val="FFFFFF"/>
                  </a:outerShdw>
                </a:effectLst>
              </a:rPr>
              <a:t>Request to initiate SMTP session</a:t>
            </a:r>
          </a:p>
          <a:p>
            <a:pPr>
              <a:buFont typeface="Wingdings" pitchFamily="2" charset="2"/>
              <a:buNone/>
            </a:pPr>
            <a:r>
              <a:rPr lang="en-US" sz="1800" b="1" dirty="0" smtClean="0">
                <a:solidFill>
                  <a:schemeClr val="accent1"/>
                </a:solidFill>
                <a:effectLst>
                  <a:outerShdw blurRad="38100" dist="38100" dir="2700000" algn="tl">
                    <a:srgbClr val="FFFFFF"/>
                  </a:outerShdw>
                </a:effectLst>
              </a:rPr>
              <a:t>MAIL FROM : Sender’s E-Mail address</a:t>
            </a:r>
          </a:p>
          <a:p>
            <a:pPr>
              <a:buFont typeface="Wingdings" pitchFamily="2" charset="2"/>
              <a:buNone/>
            </a:pPr>
            <a:r>
              <a:rPr lang="en-US" sz="1800" b="1" dirty="0" smtClean="0">
                <a:solidFill>
                  <a:schemeClr val="accent1"/>
                </a:solidFill>
                <a:effectLst>
                  <a:outerShdw blurRad="38100" dist="38100" dir="2700000" algn="tl">
                    <a:srgbClr val="FFFFFF"/>
                  </a:outerShdw>
                </a:effectLst>
              </a:rPr>
              <a:t>RCPT TO      : Receiver’s E-Mail address</a:t>
            </a:r>
          </a:p>
          <a:p>
            <a:pPr>
              <a:buFont typeface="Wingdings" pitchFamily="2" charset="2"/>
              <a:buNone/>
            </a:pPr>
            <a:r>
              <a:rPr lang="en-US" sz="1800" b="1" dirty="0" smtClean="0">
                <a:solidFill>
                  <a:schemeClr val="accent1"/>
                </a:solidFill>
                <a:effectLst>
                  <a:outerShdw blurRad="38100" dist="38100" dir="2700000" algn="tl">
                    <a:srgbClr val="FFFFFF"/>
                  </a:outerShdw>
                </a:effectLst>
              </a:rPr>
              <a:t>DATA           : Body of message</a:t>
            </a:r>
          </a:p>
          <a:p>
            <a:pPr>
              <a:buFont typeface="Wingdings" pitchFamily="2" charset="2"/>
              <a:buNone/>
            </a:pPr>
            <a:r>
              <a:rPr lang="en-US" sz="1800" b="1" dirty="0" smtClean="0">
                <a:solidFill>
                  <a:schemeClr val="accent1"/>
                </a:solidFill>
                <a:effectLst>
                  <a:outerShdw blurRad="38100" dist="38100" dir="2700000" algn="tl">
                    <a:srgbClr val="FFFFFF"/>
                  </a:outerShdw>
                </a:effectLst>
              </a:rPr>
              <a:t>QUIT           : Terminates SMTP connection</a:t>
            </a:r>
          </a:p>
          <a:p>
            <a:pPr>
              <a:buFont typeface="Wingdings" pitchFamily="2" charset="2"/>
              <a:buNone/>
            </a:pPr>
            <a:r>
              <a:rPr lang="en-US" sz="1800" b="1" dirty="0" smtClean="0">
                <a:solidFill>
                  <a:schemeClr val="accent1"/>
                </a:solidFill>
                <a:effectLst>
                  <a:outerShdw blurRad="38100" dist="38100" dir="2700000" algn="tl">
                    <a:srgbClr val="FFFFFF"/>
                  </a:outerShdw>
                </a:effectLst>
              </a:rPr>
              <a:t>RSET           : Aborts mail transaction</a:t>
            </a:r>
          </a:p>
          <a:p>
            <a:pPr>
              <a:buFont typeface="Wingdings" pitchFamily="2" charset="2"/>
              <a:buNone/>
            </a:pPr>
            <a:r>
              <a:rPr lang="en-US" sz="1800" b="1" dirty="0" smtClean="0">
                <a:solidFill>
                  <a:schemeClr val="accent1"/>
                </a:solidFill>
                <a:effectLst>
                  <a:outerShdw blurRad="38100" dist="38100" dir="2700000" algn="tl">
                    <a:srgbClr val="FFFFFF"/>
                  </a:outerShdw>
                </a:effectLst>
              </a:rPr>
              <a:t>VRFY           : Asks receiver to verify the validity of the mailbox</a:t>
            </a:r>
          </a:p>
          <a:p>
            <a:pPr>
              <a:buFont typeface="Wingdings" pitchFamily="2" charset="2"/>
              <a:buNone/>
            </a:pPr>
            <a:r>
              <a:rPr lang="en-US" sz="1800" b="1" dirty="0" smtClean="0">
                <a:solidFill>
                  <a:schemeClr val="accent1"/>
                </a:solidFill>
                <a:effectLst>
                  <a:outerShdw blurRad="38100" dist="38100" dir="2700000" algn="tl">
                    <a:srgbClr val="FFFFFF"/>
                  </a:outerShdw>
                </a:effectLst>
              </a:rPr>
              <a:t>EXPN           : Asks receiver to identify mailing list</a:t>
            </a:r>
          </a:p>
          <a:p>
            <a:pPr>
              <a:buFont typeface="Wingdings" pitchFamily="2" charset="2"/>
              <a:buNone/>
            </a:pPr>
            <a:r>
              <a:rPr lang="en-US" sz="1800" b="1" dirty="0" smtClean="0">
                <a:solidFill>
                  <a:schemeClr val="accent1"/>
                </a:solidFill>
                <a:effectLst>
                  <a:outerShdw blurRad="38100" dist="38100" dir="2700000" algn="tl">
                    <a:srgbClr val="FFFFFF"/>
                  </a:outerShdw>
                </a:effectLst>
              </a:rPr>
              <a:t>HELP           : Causes receiver to send help information</a:t>
            </a:r>
          </a:p>
          <a:p>
            <a:pPr>
              <a:buFont typeface="Wingdings" pitchFamily="2" charset="2"/>
              <a:buNone/>
            </a:pPr>
            <a:r>
              <a:rPr lang="en-US" sz="1800" b="1" dirty="0" smtClean="0">
                <a:solidFill>
                  <a:schemeClr val="accent1"/>
                </a:solidFill>
                <a:effectLst>
                  <a:outerShdw blurRad="38100" dist="38100" dir="2700000" algn="tl">
                    <a:srgbClr val="FFFFFF"/>
                  </a:outerShdw>
                </a:effectLst>
              </a:rPr>
              <a:t>NOOP          : Forces server to verify the communication with SMTP  </a:t>
            </a:r>
          </a:p>
          <a:p>
            <a:pPr>
              <a:buFont typeface="Wingdings" pitchFamily="2" charset="2"/>
              <a:buNone/>
            </a:pPr>
            <a:r>
              <a:rPr lang="en-US" sz="1800" b="1" dirty="0" smtClean="0">
                <a:solidFill>
                  <a:schemeClr val="accent1"/>
                </a:solidFill>
                <a:effectLst>
                  <a:outerShdw blurRad="38100" dist="38100" dir="2700000" algn="tl">
                    <a:srgbClr val="FFFFFF"/>
                  </a:outerShdw>
                </a:effectLst>
              </a:rPr>
              <a:t>                      receiver</a:t>
            </a:r>
          </a:p>
          <a:p>
            <a:pPr>
              <a:buFont typeface="Wingdings" pitchFamily="2" charset="2"/>
              <a:buNone/>
            </a:pPr>
            <a:endParaRPr lang="en-US" b="1" dirty="0" smtClean="0">
              <a:solidFill>
                <a:schemeClr val="accent1"/>
              </a:solidFill>
              <a:effectLst>
                <a:outerShdw blurRad="38100" dist="38100" dir="2700000" algn="tl">
                  <a:srgbClr val="FFFFFF"/>
                </a:outerShdw>
              </a:effectLst>
            </a:endParaRPr>
          </a:p>
          <a:p>
            <a:pPr>
              <a:buFont typeface="Wingdings" pitchFamily="2" charset="2"/>
              <a:buNone/>
            </a:pPr>
            <a:r>
              <a:rPr lang="en-US" sz="2000" dirty="0" smtClean="0">
                <a:solidFill>
                  <a:schemeClr val="accent1"/>
                </a:solidFill>
                <a:effectLst>
                  <a:outerShdw blurRad="38100" dist="38100" dir="2700000" algn="tl">
                    <a:srgbClr val="FFFFFF"/>
                  </a:outerShdw>
                </a:effectLst>
              </a:rPr>
              <a:t>                                               </a:t>
            </a:r>
          </a:p>
          <a:p>
            <a:pPr>
              <a:buFont typeface="Wingdings" pitchFamily="2" charset="2"/>
              <a:buNone/>
            </a:pPr>
            <a:r>
              <a:rPr lang="en-US" sz="2000" dirty="0" smtClean="0">
                <a:solidFill>
                  <a:schemeClr val="accent1"/>
                </a:solidFill>
                <a:effectLst>
                  <a:outerShdw blurRad="38100" dist="38100" dir="2700000" algn="tl">
                    <a:srgbClr val="FFFFFF"/>
                  </a:outerShdw>
                </a:effectLst>
              </a:rPr>
              <a:t>                                     </a:t>
            </a:r>
          </a:p>
          <a:p>
            <a:pPr>
              <a:buFont typeface="Wingdings" pitchFamily="2" charset="2"/>
              <a:buNone/>
            </a:pPr>
            <a:r>
              <a:rPr lang="en-US" sz="2000" dirty="0" smtClean="0">
                <a:solidFill>
                  <a:schemeClr val="accent1"/>
                </a:solidFill>
                <a:effectLst>
                  <a:outerShdw blurRad="38100" dist="38100" dir="2700000" algn="tl">
                    <a:srgbClr val="FFFFFF"/>
                  </a:outerShdw>
                </a:effectLst>
              </a:rPr>
              <a:t>                                      </a:t>
            </a:r>
            <a:endParaRPr lang="en-US" sz="2000" dirty="0">
              <a:solidFill>
                <a:schemeClr val="accent1"/>
              </a:solidFill>
              <a:effectLst>
                <a:outerShdw blurRad="38100" dist="38100" dir="2700000" algn="tl">
                  <a:srgbClr val="FFFFFF"/>
                </a:outerShdw>
              </a:effectLst>
            </a:endParaRPr>
          </a:p>
        </p:txBody>
      </p:sp>
    </p:spTree>
    <p:extLst>
      <p:ext uri="{BB962C8B-B14F-4D97-AF65-F5344CB8AC3E}">
        <p14:creationId xmlns:p14="http://schemas.microsoft.com/office/powerpoint/2010/main" val="443912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39</TotalTime>
  <Words>761</Words>
  <Application>Microsoft Office PowerPoint</Application>
  <PresentationFormat>On-screen Show (4:3)</PresentationFormat>
  <Paragraphs>163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melbo13</dc:creator>
  <cp:lastModifiedBy>Mel</cp:lastModifiedBy>
  <cp:revision>13</cp:revision>
  <dcterms:created xsi:type="dcterms:W3CDTF">2017-06-08T09:03:31Z</dcterms:created>
  <dcterms:modified xsi:type="dcterms:W3CDTF">2017-06-10T15:09:41Z</dcterms:modified>
</cp:coreProperties>
</file>