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800FF3-B448-4B7E-A181-3377B33E3043}" type="datetimeFigureOut">
              <a:rPr lang="en-US" smtClean="0"/>
              <a:t>9/27/2016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FF08C11-038C-4AA9-9E39-A2239067176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800FF3-B448-4B7E-A181-3377B33E3043}"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800FF3-B448-4B7E-A181-3377B33E3043}"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800FF3-B448-4B7E-A181-3377B33E3043}"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800FF3-B448-4B7E-A181-3377B33E3043}"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8C11-038C-4AA9-9E39-A2239067176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800FF3-B448-4B7E-A181-3377B33E3043}"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800FF3-B448-4B7E-A181-3377B33E3043}" type="datetimeFigureOut">
              <a:rPr lang="en-US" smtClean="0"/>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800FF3-B448-4B7E-A181-3377B33E3043}"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00FF3-B448-4B7E-A181-3377B33E3043}" type="datetimeFigureOut">
              <a:rPr lang="en-US" smtClean="0"/>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800FF3-B448-4B7E-A181-3377B33E3043}"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08C11-038C-4AA9-9E39-A223906717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800FF3-B448-4B7E-A181-3377B33E3043}"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FF08C11-038C-4AA9-9E39-A2239067176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800FF3-B448-4B7E-A181-3377B33E3043}" type="datetimeFigureOut">
              <a:rPr lang="en-US" smtClean="0"/>
              <a:t>9/27/2016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F08C11-038C-4AA9-9E39-A2239067176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1241" y="838200"/>
            <a:ext cx="8680359" cy="258532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Comparison</a:t>
            </a:r>
          </a:p>
          <a:p>
            <a:r>
              <a:rPr lang="en-US" sz="5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	</a:t>
            </a:r>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of Different</a:t>
            </a:r>
          </a:p>
          <a:p>
            <a:r>
              <a:rPr lang="en-US" sz="54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		Network Topologies</a:t>
            </a:r>
            <a:endParaRPr lang="en-US" sz="54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ndParaRPr>
          </a:p>
        </p:txBody>
      </p:sp>
      <p:sp>
        <p:nvSpPr>
          <p:cNvPr id="8" name="Rectangle 7"/>
          <p:cNvSpPr/>
          <p:nvPr/>
        </p:nvSpPr>
        <p:spPr>
          <a:xfrm>
            <a:off x="6331657" y="5486400"/>
            <a:ext cx="2812343"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i="1" dirty="0" smtClean="0">
                <a:ln w="11430">
                  <a:solidFill>
                    <a:schemeClr val="tx1"/>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Presentation by:</a:t>
            </a:r>
          </a:p>
          <a:p>
            <a:r>
              <a:rPr lang="en-US" sz="2400" b="1" i="1" dirty="0" smtClean="0">
                <a:ln w="11430">
                  <a:solidFill>
                    <a:schemeClr val="tx1"/>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Wanbok G. Thabah</a:t>
            </a:r>
          </a:p>
          <a:p>
            <a:r>
              <a:rPr lang="en-US" sz="2400" b="1" i="1" dirty="0" smtClean="0">
                <a:ln w="11430">
                  <a:solidFill>
                    <a:schemeClr val="tx1"/>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rPr>
              <a:t>Roll No. 19</a:t>
            </a:r>
            <a:endParaRPr lang="en-US" sz="2400" b="1" i="1" dirty="0">
              <a:ln w="11430">
                <a:solidFill>
                  <a:schemeClr val="tx1"/>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ndParaRPr>
          </a:p>
        </p:txBody>
      </p:sp>
    </p:spTree>
    <p:extLst>
      <p:ext uri="{BB962C8B-B14F-4D97-AF65-F5344CB8AC3E}">
        <p14:creationId xmlns:p14="http://schemas.microsoft.com/office/powerpoint/2010/main" val="3600791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Reliability</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83237017"/>
              </p:ext>
            </p:extLst>
          </p:nvPr>
        </p:nvGraphicFramePr>
        <p:xfrm>
          <a:off x="304800" y="1324185"/>
          <a:ext cx="8610600" cy="5229015"/>
        </p:xfrm>
        <a:graphic>
          <a:graphicData uri="http://schemas.openxmlformats.org/drawingml/2006/table">
            <a:tbl>
              <a:tblPr firstRow="1" bandRow="1">
                <a:tableStyleId>{5C22544A-7EE6-4342-B048-85BDC9FD1C3A}</a:tableStyleId>
              </a:tblPr>
              <a:tblGrid>
                <a:gridCol w="1752600"/>
                <a:gridCol w="6858000"/>
              </a:tblGrid>
              <a:tr h="574041">
                <a:tc>
                  <a:txBody>
                    <a:bodyPr/>
                    <a:lstStyle/>
                    <a:p>
                      <a:pPr algn="ctr"/>
                      <a:r>
                        <a:rPr lang="en-US" sz="2000" b="1" dirty="0" smtClean="0">
                          <a:solidFill>
                            <a:schemeClr val="tx1"/>
                          </a:solidFill>
                          <a:latin typeface="+mn-lt"/>
                        </a:rPr>
                        <a:t>Bus</a:t>
                      </a:r>
                      <a:endParaRPr lang="en-US"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effectLst/>
                          <a:latin typeface="+mn-lt"/>
                          <a:ea typeface="+mn-ea"/>
                          <a:cs typeface="+mn-cs"/>
                        </a:rPr>
                        <a:t>If cable malfunctions, the entire network goes down.</a:t>
                      </a:r>
                      <a:endParaRPr lang="en-US" sz="20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6800">
                <a:tc>
                  <a:txBody>
                    <a:bodyPr/>
                    <a:lstStyle/>
                    <a:p>
                      <a:pPr algn="ctr"/>
                      <a:r>
                        <a:rPr lang="en-US" sz="2000" b="1" dirty="0" smtClean="0">
                          <a:solidFill>
                            <a:schemeClr val="tx1"/>
                          </a:solidFill>
                          <a:latin typeface="+mn-lt"/>
                        </a:rPr>
                        <a:t>Star</a:t>
                      </a:r>
                      <a:endParaRPr lang="en-US"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When one computer goes down, the rest of the network is unaffected. If the connection device goes down, then the network is down.</a:t>
                      </a:r>
                      <a:endParaRPr lang="en-US" sz="2000" dirty="0" smtClean="0">
                        <a:solidFill>
                          <a:schemeClr val="tx1"/>
                        </a:solidFill>
                        <a:effectLst/>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43000">
                <a:tc>
                  <a:txBody>
                    <a:bodyPr/>
                    <a:lstStyle/>
                    <a:p>
                      <a:pPr algn="ctr"/>
                      <a:r>
                        <a:rPr lang="en-US" sz="2000" b="1" dirty="0" smtClean="0">
                          <a:solidFill>
                            <a:schemeClr val="tx1"/>
                          </a:solidFill>
                          <a:latin typeface="+mn-lt"/>
                        </a:rPr>
                        <a:t>Ring</a:t>
                      </a:r>
                      <a:endParaRPr lang="en-US"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If there's a break in the cable or an error in the network, information continues to transfer through the rest of the ring until reaching the point of the break.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latin typeface="+mn-lt"/>
                        </a:rPr>
                        <a:t>Mesh</a:t>
                      </a:r>
                      <a:endParaRPr lang="en-US"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kern="1200" dirty="0" smtClean="0">
                          <a:solidFill>
                            <a:schemeClr val="tx1"/>
                          </a:solidFill>
                          <a:effectLst/>
                          <a:latin typeface="+mn-lt"/>
                          <a:ea typeface="+mn-ea"/>
                          <a:cs typeface="+mn-cs"/>
                        </a:rPr>
                        <a:t>Allows</a:t>
                      </a:r>
                      <a:r>
                        <a:rPr lang="en-US" sz="2000" kern="1200" baseline="0" dirty="0" smtClean="0">
                          <a:solidFill>
                            <a:schemeClr val="tx1"/>
                          </a:solidFill>
                          <a:effectLst/>
                          <a:latin typeface="+mn-lt"/>
                          <a:ea typeface="+mn-ea"/>
                          <a:cs typeface="+mn-cs"/>
                        </a:rPr>
                        <a:t> communication to continue in the event of a break in any connection.</a:t>
                      </a:r>
                      <a:endParaRPr lang="en-US" sz="2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latin typeface="+mn-lt"/>
                        </a:rPr>
                        <a:t>Hybrid</a:t>
                      </a:r>
                      <a:endParaRPr lang="en-US"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latin typeface="+mn-lt"/>
                        </a:rPr>
                        <a:t>Troubleshooting is easy in this network, the part in which fault is detected can be isolated from the rest of the network.</a:t>
                      </a:r>
                      <a:endParaRPr lang="en-US" sz="2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7586">
                <a:tc>
                  <a:txBody>
                    <a:bodyPr/>
                    <a:lstStyle/>
                    <a:p>
                      <a:pPr algn="ctr"/>
                      <a:r>
                        <a:rPr lang="en-US" sz="2000" b="1" dirty="0" smtClean="0">
                          <a:solidFill>
                            <a:schemeClr val="tx1"/>
                          </a:solidFill>
                          <a:latin typeface="+mn-lt"/>
                        </a:rPr>
                        <a:t>Tree</a:t>
                      </a:r>
                      <a:endParaRPr lang="en-US"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If a node fails, the connection is isolated and information</a:t>
                      </a:r>
                      <a:r>
                        <a:rPr lang="en-US" sz="2000" b="0" i="0" kern="1200" baseline="0" dirty="0" smtClean="0">
                          <a:solidFill>
                            <a:schemeClr val="tx1"/>
                          </a:solidFill>
                          <a:effectLst/>
                          <a:latin typeface="+mn-lt"/>
                          <a:ea typeface="+mn-ea"/>
                          <a:cs typeface="+mn-cs"/>
                        </a:rPr>
                        <a:t> can continue onwards.</a:t>
                      </a:r>
                      <a:endParaRPr lang="en-US" sz="20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2155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Response Time</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72311192"/>
              </p:ext>
            </p:extLst>
          </p:nvPr>
        </p:nvGraphicFramePr>
        <p:xfrm>
          <a:off x="304800" y="1329267"/>
          <a:ext cx="8610600" cy="3623733"/>
        </p:xfrm>
        <a:graphic>
          <a:graphicData uri="http://schemas.openxmlformats.org/drawingml/2006/table">
            <a:tbl>
              <a:tblPr firstRow="1" bandRow="1">
                <a:tableStyleId>{5C22544A-7EE6-4342-B048-85BDC9FD1C3A}</a:tableStyleId>
              </a:tblPr>
              <a:tblGrid>
                <a:gridCol w="1752600"/>
                <a:gridCol w="6858000"/>
              </a:tblGrid>
              <a:tr h="574041">
                <a:tc>
                  <a:txBody>
                    <a:bodyPr/>
                    <a:lstStyle/>
                    <a:p>
                      <a:pPr algn="ctr"/>
                      <a:r>
                        <a:rPr lang="en-US" sz="2000" b="1" dirty="0" smtClean="0">
                          <a:solidFill>
                            <a:schemeClr val="tx1"/>
                          </a:solidFill>
                        </a:rPr>
                        <a:t>Bus</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Delay cause broadcast.</a:t>
                      </a:r>
                      <a:endParaRPr lang="en-US" sz="20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8160">
                <a:tc>
                  <a:txBody>
                    <a:bodyPr/>
                    <a:lstStyle/>
                    <a:p>
                      <a:pPr algn="ctr"/>
                      <a:r>
                        <a:rPr lang="en-US" sz="2000" b="1" dirty="0" smtClean="0">
                          <a:solidFill>
                            <a:schemeClr val="tx1"/>
                          </a:solidFill>
                        </a:rPr>
                        <a:t>Star</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Excellent in terms of distance.</a:t>
                      </a:r>
                      <a:endParaRPr lang="en-US" sz="2000" dirty="0" smtClean="0">
                        <a:solidFill>
                          <a:schemeClr val="tx1"/>
                        </a:solidFill>
                        <a:effectLst/>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5414">
                <a:tc>
                  <a:txBody>
                    <a:bodyPr/>
                    <a:lstStyle/>
                    <a:p>
                      <a:pPr algn="ctr"/>
                      <a:r>
                        <a:rPr lang="en-US" sz="2000" b="1" dirty="0" smtClean="0">
                          <a:solidFill>
                            <a:schemeClr val="tx1"/>
                          </a:solidFill>
                        </a:rPr>
                        <a:t>Ring</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8385">
                <a:tc>
                  <a:txBody>
                    <a:bodyPr/>
                    <a:lstStyle/>
                    <a:p>
                      <a:pPr algn="ctr"/>
                      <a:r>
                        <a:rPr lang="en-US" sz="2000" b="1" dirty="0" smtClean="0">
                          <a:solidFill>
                            <a:schemeClr val="tx1"/>
                          </a:solidFill>
                        </a:rPr>
                        <a:t>Mesh</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Trade off with cost.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1933">
                <a:tc>
                  <a:txBody>
                    <a:bodyPr/>
                    <a:lstStyle/>
                    <a:p>
                      <a:pPr algn="ctr"/>
                      <a:r>
                        <a:rPr lang="en-US" sz="2000" b="1" dirty="0" smtClean="0">
                          <a:solidFill>
                            <a:schemeClr val="tx1"/>
                          </a:solidFill>
                        </a:rPr>
                        <a:t>Hybrid</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The worst.</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5800">
                <a:tc>
                  <a:txBody>
                    <a:bodyPr/>
                    <a:lstStyle/>
                    <a:p>
                      <a:pPr algn="ctr"/>
                      <a:r>
                        <a:rPr lang="en-US" sz="2000" b="1" dirty="0" smtClean="0">
                          <a:solidFill>
                            <a:schemeClr val="tx1"/>
                          </a:solidFill>
                        </a:rPr>
                        <a:t>Tree</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Possible traffic jams.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98649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2731" y="2057400"/>
            <a:ext cx="6512069" cy="2209800"/>
          </a:xfrm>
          <a:prstGeom prst="rect">
            <a:avLst/>
          </a:prstGeom>
          <a:noFill/>
        </p:spPr>
        <p:txBody>
          <a:bodyPr wrap="none" lIns="91440" tIns="45720" rIns="91440" bIns="45720">
            <a:prstTxWarp prst="textInflate">
              <a:avLst>
                <a:gd name="adj" fmla="val 20000"/>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chemeClr val="accent1">
                      <a:satMod val="175000"/>
                      <a:alpha val="40000"/>
                    </a:schemeClr>
                  </a:glow>
                  <a:outerShdw blurRad="50800" dist="39000" dir="5460000" algn="tl">
                    <a:srgbClr val="000000">
                      <a:alpha val="38000"/>
                    </a:srgbClr>
                  </a:outerShdw>
                </a:effectLst>
                <a:latin typeface="+mj-lt"/>
              </a:rPr>
              <a:t>Thank You</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01600">
                  <a:schemeClr val="accent1">
                    <a:satMod val="175000"/>
                    <a:alpha val="40000"/>
                  </a:schemeClr>
                </a:glow>
                <a:outerShdw blurRad="50800" dist="39000" dir="5460000" algn="tl">
                  <a:srgbClr val="000000">
                    <a:alpha val="38000"/>
                  </a:srgbClr>
                </a:outerShdw>
              </a:effectLst>
              <a:latin typeface="+mj-lt"/>
            </a:endParaRPr>
          </a:p>
        </p:txBody>
      </p:sp>
    </p:spTree>
    <p:extLst>
      <p:ext uri="{BB962C8B-B14F-4D97-AF65-F5344CB8AC3E}">
        <p14:creationId xmlns:p14="http://schemas.microsoft.com/office/powerpoint/2010/main" val="1989222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Points of comparison</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Setup</a:t>
            </a:r>
          </a:p>
          <a:p>
            <a:r>
              <a:rPr lang="en-US" dirty="0" smtClean="0"/>
              <a:t>Transmission Method</a:t>
            </a:r>
          </a:p>
          <a:p>
            <a:r>
              <a:rPr lang="en-US" dirty="0" smtClean="0"/>
              <a:t>Expansion</a:t>
            </a:r>
          </a:p>
          <a:p>
            <a:r>
              <a:rPr lang="en-US" dirty="0" smtClean="0"/>
              <a:t>Cost</a:t>
            </a:r>
          </a:p>
          <a:p>
            <a:r>
              <a:rPr lang="en-US" dirty="0" smtClean="0"/>
              <a:t>Cabling Concern</a:t>
            </a:r>
          </a:p>
          <a:p>
            <a:r>
              <a:rPr lang="en-US" dirty="0" smtClean="0"/>
              <a:t>Reliability</a:t>
            </a:r>
          </a:p>
          <a:p>
            <a:r>
              <a:rPr lang="en-US" dirty="0" smtClean="0"/>
              <a:t>Response Time</a:t>
            </a:r>
            <a:endParaRPr lang="en-US" dirty="0"/>
          </a:p>
        </p:txBody>
      </p:sp>
    </p:spTree>
    <p:extLst>
      <p:ext uri="{BB962C8B-B14F-4D97-AF65-F5344CB8AC3E}">
        <p14:creationId xmlns:p14="http://schemas.microsoft.com/office/powerpoint/2010/main" val="3859642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7488616"/>
              </p:ext>
            </p:extLst>
          </p:nvPr>
        </p:nvGraphicFramePr>
        <p:xfrm>
          <a:off x="228600" y="1376311"/>
          <a:ext cx="8763000" cy="5253089"/>
        </p:xfrm>
        <a:graphic>
          <a:graphicData uri="http://schemas.openxmlformats.org/drawingml/2006/table">
            <a:tbl>
              <a:tblPr firstRow="1" bandRow="1">
                <a:noFill/>
                <a:tableStyleId>{5C22544A-7EE6-4342-B048-85BDC9FD1C3A}</a:tableStyleId>
              </a:tblPr>
              <a:tblGrid>
                <a:gridCol w="1600200"/>
                <a:gridCol w="7162800"/>
              </a:tblGrid>
              <a:tr h="740184">
                <a:tc>
                  <a:txBody>
                    <a:bodyPr/>
                    <a:lstStyle/>
                    <a:p>
                      <a:pPr algn="ctr"/>
                      <a:r>
                        <a:rPr lang="en-US" sz="2000" b="1" dirty="0" smtClean="0">
                          <a:solidFill>
                            <a:schemeClr val="tx1"/>
                          </a:solidFill>
                        </a:rPr>
                        <a:t>Bus</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Connect the cable from one computer to the next and so on to the end. A terminator is placed at each end of the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72383">
                <a:tc>
                  <a:txBody>
                    <a:bodyPr/>
                    <a:lstStyle/>
                    <a:p>
                      <a:pPr algn="ctr"/>
                      <a:r>
                        <a:rPr lang="en-US" sz="2000" b="1" dirty="0" smtClean="0">
                          <a:solidFill>
                            <a:schemeClr val="tx1"/>
                          </a:solidFill>
                        </a:rPr>
                        <a:t>Star</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smtClean="0">
                          <a:solidFill>
                            <a:schemeClr val="tx1"/>
                          </a:solidFill>
                        </a:rPr>
                        <a:t>Each computer must be close to the central device.100 meters maximum cable length, up to 24 computers per network</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04017">
                <a:tc>
                  <a:txBody>
                    <a:bodyPr/>
                    <a:lstStyle/>
                    <a:p>
                      <a:pPr algn="ctr"/>
                      <a:r>
                        <a:rPr lang="en-US" sz="2000" b="1" dirty="0" smtClean="0">
                          <a:solidFill>
                            <a:schemeClr val="tx1"/>
                          </a:solidFill>
                        </a:rPr>
                        <a:t>Ring</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kern="1200" dirty="0" smtClean="0">
                          <a:solidFill>
                            <a:schemeClr val="tx1"/>
                          </a:solidFill>
                          <a:effectLst/>
                          <a:latin typeface="+mn-lt"/>
                          <a:ea typeface="+mn-ea"/>
                          <a:cs typeface="+mn-cs"/>
                        </a:rPr>
                        <a:t>Computers are located close to each other. Setup is easy.</a:t>
                      </a:r>
                    </a:p>
                    <a:p>
                      <a:r>
                        <a:rPr lang="en-US" sz="2000" b="0" kern="1200" dirty="0" smtClean="0">
                          <a:solidFill>
                            <a:schemeClr val="tx1"/>
                          </a:solidFill>
                          <a:effectLst/>
                          <a:latin typeface="+mn-lt"/>
                          <a:ea typeface="+mn-ea"/>
                          <a:cs typeface="+mn-cs"/>
                        </a:rPr>
                        <a:t>The ring has no beginning and no end.</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47492">
                <a:tc>
                  <a:txBody>
                    <a:bodyPr/>
                    <a:lstStyle/>
                    <a:p>
                      <a:pPr algn="ctr"/>
                      <a:r>
                        <a:rPr lang="en-US" sz="2000" b="1" dirty="0" smtClean="0">
                          <a:solidFill>
                            <a:schemeClr val="tx1"/>
                          </a:solidFill>
                        </a:rPr>
                        <a:t>Mesh</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kern="1200" dirty="0" smtClean="0">
                          <a:solidFill>
                            <a:schemeClr val="tx1"/>
                          </a:solidFill>
                          <a:effectLst/>
                          <a:latin typeface="+mn-lt"/>
                          <a:ea typeface="+mn-ea"/>
                          <a:cs typeface="+mn-cs"/>
                        </a:rPr>
                        <a:t>There are at least two nodes with two or more paths between them.</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47492">
                <a:tc>
                  <a:txBody>
                    <a:bodyPr/>
                    <a:lstStyle/>
                    <a:p>
                      <a:pPr algn="ctr"/>
                      <a:r>
                        <a:rPr lang="en-US" sz="2000" b="1" dirty="0" smtClean="0">
                          <a:solidFill>
                            <a:schemeClr val="tx1"/>
                          </a:solidFill>
                        </a:rPr>
                        <a:t>Hybrid</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kern="1200" dirty="0" smtClean="0">
                          <a:solidFill>
                            <a:schemeClr val="tx1"/>
                          </a:solidFill>
                          <a:effectLst/>
                          <a:latin typeface="+mn-lt"/>
                          <a:ea typeface="+mn-ea"/>
                          <a:cs typeface="+mn-cs"/>
                        </a:rPr>
                        <a:t>Often created when expanding an existing network. Can use a variety of connection devices</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34425">
                <a:tc>
                  <a:txBody>
                    <a:bodyPr/>
                    <a:lstStyle/>
                    <a:p>
                      <a:pPr algn="ctr"/>
                      <a:r>
                        <a:rPr lang="en-US" sz="2000" b="1" dirty="0" smtClean="0">
                          <a:solidFill>
                            <a:schemeClr val="tx1"/>
                          </a:solidFill>
                        </a:rPr>
                        <a:t>Tree</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kern="1200" dirty="0" smtClean="0">
                          <a:solidFill>
                            <a:schemeClr val="tx1"/>
                          </a:solidFill>
                          <a:effectLst/>
                          <a:latin typeface="+mn-lt"/>
                          <a:ea typeface="+mn-ea"/>
                          <a:cs typeface="+mn-cs"/>
                        </a:rPr>
                        <a:t>The tree layout begins at a point known as the head end(Root), where one or more cables start, and each of these may have branches. The branches in turn may have additional branches to allow quite complex layouts</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Setup</a:t>
            </a:r>
            <a:endParaRPr lang="en-US" dirty="0">
              <a:solidFill>
                <a:schemeClr val="tx1"/>
              </a:solidFill>
            </a:endParaRPr>
          </a:p>
        </p:txBody>
      </p:sp>
    </p:spTree>
    <p:extLst>
      <p:ext uri="{BB962C8B-B14F-4D97-AF65-F5344CB8AC3E}">
        <p14:creationId xmlns:p14="http://schemas.microsoft.com/office/powerpoint/2010/main" val="182939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43000"/>
          </a:xfrm>
        </p:spPr>
        <p:txBody>
          <a:bodyPr/>
          <a:lstStyle/>
          <a:p>
            <a:pPr algn="ctr"/>
            <a:r>
              <a:rPr lang="en-US" dirty="0" smtClean="0">
                <a:solidFill>
                  <a:schemeClr val="tx1"/>
                </a:solidFill>
              </a:rPr>
              <a:t>Transmission method</a:t>
            </a:r>
            <a:endParaRPr lang="en-US"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83971685"/>
              </p:ext>
            </p:extLst>
          </p:nvPr>
        </p:nvGraphicFramePr>
        <p:xfrm>
          <a:off x="304800" y="1368213"/>
          <a:ext cx="8610600" cy="5108787"/>
        </p:xfrm>
        <a:graphic>
          <a:graphicData uri="http://schemas.openxmlformats.org/drawingml/2006/table">
            <a:tbl>
              <a:tblPr firstRow="1" bandRow="1">
                <a:tableStyleId>{5C22544A-7EE6-4342-B048-85BDC9FD1C3A}</a:tableStyleId>
              </a:tblPr>
              <a:tblGrid>
                <a:gridCol w="1752600"/>
                <a:gridCol w="6858000"/>
              </a:tblGrid>
              <a:tr h="990600">
                <a:tc>
                  <a:txBody>
                    <a:bodyPr/>
                    <a:lstStyle/>
                    <a:p>
                      <a:pPr algn="ctr"/>
                      <a:r>
                        <a:rPr lang="en-US" sz="2000" b="1" dirty="0" smtClean="0">
                          <a:solidFill>
                            <a:schemeClr val="tx1"/>
                          </a:solidFill>
                        </a:rPr>
                        <a:t>Bus</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effectLst/>
                          <a:latin typeface="+mn-lt"/>
                          <a:ea typeface="Times New Roman"/>
                        </a:rPr>
                        <a:t>One computer at a time sends information. Information goes along the cable and the computer accesses the information off the cable.</a:t>
                      </a:r>
                      <a:endParaRPr lang="en-US" sz="20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8160">
                <a:tc>
                  <a:txBody>
                    <a:bodyPr/>
                    <a:lstStyle/>
                    <a:p>
                      <a:pPr algn="ctr"/>
                      <a:r>
                        <a:rPr lang="en-US" sz="2000" b="1" dirty="0" smtClean="0">
                          <a:solidFill>
                            <a:schemeClr val="tx1"/>
                          </a:solidFill>
                        </a:rPr>
                        <a:t>Star</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effectLst/>
                          <a:latin typeface="+mn-lt"/>
                          <a:ea typeface="Times New Roman"/>
                        </a:rPr>
                        <a:t>All information passes through the central network connection</a:t>
                      </a:r>
                      <a:endParaRPr lang="en-US" sz="2000" dirty="0" smtClean="0">
                        <a:solidFill>
                          <a:schemeClr val="tx1"/>
                        </a:solidFill>
                        <a:effectLst/>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Ring</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One</a:t>
                      </a:r>
                      <a:r>
                        <a:rPr lang="en-US" sz="2000" b="0" i="0" kern="1200" baseline="0" dirty="0" smtClean="0">
                          <a:solidFill>
                            <a:schemeClr val="tx1"/>
                          </a:solidFill>
                          <a:effectLst/>
                          <a:latin typeface="+mn-lt"/>
                          <a:ea typeface="+mn-ea"/>
                          <a:cs typeface="+mn-cs"/>
                        </a:rPr>
                        <a:t> m</a:t>
                      </a:r>
                      <a:r>
                        <a:rPr lang="en-US" sz="2000" b="0" i="0" kern="1200" dirty="0" smtClean="0">
                          <a:solidFill>
                            <a:schemeClr val="tx1"/>
                          </a:solidFill>
                          <a:effectLst/>
                          <a:latin typeface="+mn-lt"/>
                          <a:ea typeface="+mn-ea"/>
                          <a:cs typeface="+mn-cs"/>
                        </a:rPr>
                        <a:t>ethod of transmitting data around a ring is called token passing. The token is passed from computer to computer until it gets to a computer that has data to send.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1933">
                <a:tc>
                  <a:txBody>
                    <a:bodyPr/>
                    <a:lstStyle/>
                    <a:p>
                      <a:pPr algn="ctr"/>
                      <a:r>
                        <a:rPr lang="en-US" sz="2000" b="1" dirty="0" smtClean="0">
                          <a:solidFill>
                            <a:schemeClr val="tx1"/>
                          </a:solidFill>
                        </a:rPr>
                        <a:t>Mesh</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Uses routing</a:t>
                      </a:r>
                      <a:r>
                        <a:rPr lang="en-US" sz="2000" baseline="0" dirty="0" smtClean="0">
                          <a:solidFill>
                            <a:schemeClr val="tx1"/>
                          </a:solidFill>
                        </a:rPr>
                        <a:t> or</a:t>
                      </a:r>
                      <a:r>
                        <a:rPr lang="en-US" sz="2000" dirty="0" smtClean="0">
                          <a:solidFill>
                            <a:schemeClr val="tx1"/>
                          </a:solidFill>
                        </a:rPr>
                        <a:t> flooding.</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Hybrid</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Transmission can happen in different ways, depending on the other topologies.</a:t>
                      </a:r>
                      <a:endParaRPr lang="en-US" sz="2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Tree</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a transmission from any station propagates throughout the medium and can be received by all other stations.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8385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rea\Music\DCN\bus_network_topology_ani.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772" y="1371600"/>
            <a:ext cx="4267201"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rea\Music\DCN\ring_network_topology_ani.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07428" y="1404257"/>
            <a:ext cx="4136572" cy="20682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Grea\Music\DCN\star_network_topology_ani.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590799" y="3886200"/>
            <a:ext cx="426720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Users\Grea\Music\DCN\Full_Mesh.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46125"/>
            <a:ext cx="3370262" cy="2987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Grea\Music\DCN\HYBRID_TOPO.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794125"/>
            <a:ext cx="3370262" cy="306387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Grea\Music\DCN\TREE JD.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746125"/>
            <a:ext cx="3370262" cy="29876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Grea\Music\DCN\h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46125"/>
            <a:ext cx="3370262" cy="625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Grea\Music\DCN\h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3029" y="762000"/>
            <a:ext cx="3370262" cy="838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Grea\Music\DCN\h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810000"/>
            <a:ext cx="3366366"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13296" y="990600"/>
            <a:ext cx="1515269" cy="338554"/>
          </a:xfrm>
          <a:prstGeom prst="rect">
            <a:avLst/>
          </a:prstGeom>
          <a:noFill/>
        </p:spPr>
        <p:txBody>
          <a:bodyPr wrap="square" rtlCol="0">
            <a:spAutoFit/>
          </a:bodyPr>
          <a:lstStyle/>
          <a:p>
            <a:r>
              <a:rPr lang="en-US" sz="1600" b="1" dirty="0" smtClean="0">
                <a:solidFill>
                  <a:srgbClr val="C00000"/>
                </a:solidFill>
                <a:latin typeface="+mj-lt"/>
              </a:rPr>
              <a:t>Mesh Topology</a:t>
            </a:r>
            <a:endParaRPr lang="en-US" sz="1600" b="1" dirty="0">
              <a:solidFill>
                <a:srgbClr val="C00000"/>
              </a:solidFill>
              <a:latin typeface="+mj-lt"/>
            </a:endParaRPr>
          </a:p>
        </p:txBody>
      </p:sp>
      <p:sp>
        <p:nvSpPr>
          <p:cNvPr id="9" name="TextBox 8"/>
          <p:cNvSpPr txBox="1"/>
          <p:nvPr/>
        </p:nvSpPr>
        <p:spPr>
          <a:xfrm>
            <a:off x="6337696" y="1143000"/>
            <a:ext cx="1362869" cy="338554"/>
          </a:xfrm>
          <a:prstGeom prst="rect">
            <a:avLst/>
          </a:prstGeom>
          <a:noFill/>
        </p:spPr>
        <p:txBody>
          <a:bodyPr wrap="square" rtlCol="0">
            <a:spAutoFit/>
          </a:bodyPr>
          <a:lstStyle/>
          <a:p>
            <a:r>
              <a:rPr lang="en-US" sz="1600" b="1" dirty="0" smtClean="0">
                <a:solidFill>
                  <a:srgbClr val="C00000"/>
                </a:solidFill>
                <a:latin typeface="+mj-lt"/>
              </a:rPr>
              <a:t>Tree Topology</a:t>
            </a:r>
            <a:endParaRPr lang="en-US" sz="1600" b="1" dirty="0">
              <a:solidFill>
                <a:srgbClr val="C00000"/>
              </a:solidFill>
              <a:latin typeface="+mj-lt"/>
            </a:endParaRPr>
          </a:p>
        </p:txBody>
      </p:sp>
      <p:sp>
        <p:nvSpPr>
          <p:cNvPr id="10" name="TextBox 9"/>
          <p:cNvSpPr txBox="1"/>
          <p:nvPr/>
        </p:nvSpPr>
        <p:spPr>
          <a:xfrm>
            <a:off x="3678690" y="3955534"/>
            <a:ext cx="1647372" cy="338554"/>
          </a:xfrm>
          <a:prstGeom prst="rect">
            <a:avLst/>
          </a:prstGeom>
          <a:noFill/>
        </p:spPr>
        <p:txBody>
          <a:bodyPr wrap="square" rtlCol="0">
            <a:spAutoFit/>
          </a:bodyPr>
          <a:lstStyle/>
          <a:p>
            <a:r>
              <a:rPr lang="en-US" sz="1600" b="1" dirty="0" smtClean="0">
                <a:solidFill>
                  <a:srgbClr val="C00000"/>
                </a:solidFill>
                <a:latin typeface="+mj-lt"/>
              </a:rPr>
              <a:t>Hybrid Topology</a:t>
            </a:r>
            <a:endParaRPr lang="en-US" sz="1600" b="1" dirty="0">
              <a:solidFill>
                <a:srgbClr val="C00000"/>
              </a:solidFill>
              <a:latin typeface="+mj-lt"/>
            </a:endParaRPr>
          </a:p>
        </p:txBody>
      </p:sp>
    </p:spTree>
    <p:extLst>
      <p:ext uri="{BB962C8B-B14F-4D97-AF65-F5344CB8AC3E}">
        <p14:creationId xmlns:p14="http://schemas.microsoft.com/office/powerpoint/2010/main" val="302016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Expansion</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22711197"/>
              </p:ext>
            </p:extLst>
          </p:nvPr>
        </p:nvGraphicFramePr>
        <p:xfrm>
          <a:off x="304800" y="1381758"/>
          <a:ext cx="8610600" cy="5247642"/>
        </p:xfrm>
        <a:graphic>
          <a:graphicData uri="http://schemas.openxmlformats.org/drawingml/2006/table">
            <a:tbl>
              <a:tblPr firstRow="1" bandRow="1">
                <a:tableStyleId>{5C22544A-7EE6-4342-B048-85BDC9FD1C3A}</a:tableStyleId>
              </a:tblPr>
              <a:tblGrid>
                <a:gridCol w="1752600"/>
                <a:gridCol w="6858000"/>
              </a:tblGrid>
              <a:tr h="802641">
                <a:tc>
                  <a:txBody>
                    <a:bodyPr/>
                    <a:lstStyle/>
                    <a:p>
                      <a:pPr algn="ctr"/>
                      <a:r>
                        <a:rPr lang="en-US" sz="2000" b="1" dirty="0" smtClean="0">
                          <a:solidFill>
                            <a:schemeClr val="tx1"/>
                          </a:solidFill>
                        </a:rPr>
                        <a:t>Bus</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effectLst/>
                          <a:latin typeface="+mn-lt"/>
                          <a:ea typeface="+mn-ea"/>
                          <a:cs typeface="+mn-cs"/>
                        </a:rPr>
                        <a:t>Upon expanding the network, a barrel connector is used to join two cables.</a:t>
                      </a:r>
                      <a:endParaRPr lang="en-US" sz="20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0">
                <a:tc>
                  <a:txBody>
                    <a:bodyPr/>
                    <a:lstStyle/>
                    <a:p>
                      <a:pPr algn="ctr"/>
                      <a:r>
                        <a:rPr lang="en-US" sz="2000" b="1" dirty="0" smtClean="0">
                          <a:solidFill>
                            <a:schemeClr val="tx1"/>
                          </a:solidFill>
                        </a:rPr>
                        <a:t>Star</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Add a new computer by plugging in a new cable from the computer to the connection device.</a:t>
                      </a:r>
                      <a:endParaRPr lang="en-US" sz="2000" dirty="0" smtClean="0">
                        <a:solidFill>
                          <a:schemeClr val="tx1"/>
                        </a:solidFill>
                        <a:effectLst/>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6800">
                <a:tc>
                  <a:txBody>
                    <a:bodyPr/>
                    <a:lstStyle/>
                    <a:p>
                      <a:pPr algn="ctr"/>
                      <a:r>
                        <a:rPr lang="en-US" sz="2000" b="1" dirty="0" smtClean="0">
                          <a:solidFill>
                            <a:schemeClr val="tx1"/>
                          </a:solidFill>
                        </a:rPr>
                        <a:t>Ring</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kern="1200" dirty="0" smtClean="0">
                          <a:solidFill>
                            <a:schemeClr val="tx1"/>
                          </a:solidFill>
                          <a:effectLst/>
                          <a:latin typeface="+mn-lt"/>
                          <a:ea typeface="+mn-ea"/>
                          <a:cs typeface="+mn-cs"/>
                        </a:rPr>
                        <a:t>Cable between the computers must be broken to add a new computer, so the network is down until the new device is back online.</a:t>
                      </a:r>
                      <a:endParaRPr lang="en-US" sz="20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Mesh</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To add a new</a:t>
                      </a:r>
                      <a:r>
                        <a:rPr lang="en-US" sz="2000" b="0" i="0" kern="1200" baseline="0" dirty="0" smtClean="0">
                          <a:solidFill>
                            <a:schemeClr val="tx1"/>
                          </a:solidFill>
                          <a:effectLst/>
                          <a:latin typeface="+mn-lt"/>
                          <a:ea typeface="+mn-ea"/>
                          <a:cs typeface="+mn-cs"/>
                        </a:rPr>
                        <a:t> computer, a link have to be laid to each of the existing computer.</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Hybrid</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kern="1200" dirty="0" smtClean="0">
                          <a:solidFill>
                            <a:schemeClr val="tx1"/>
                          </a:solidFill>
                          <a:effectLst/>
                          <a:latin typeface="+mn-lt"/>
                          <a:ea typeface="+mn-ea"/>
                          <a:cs typeface="+mn-cs"/>
                        </a:rPr>
                        <a:t>Connection devices make combining  different networks and different topologies easy.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Tree</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The simplest to install and extend extra stations in a daisy chain manner.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0265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Cost</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88222472"/>
              </p:ext>
            </p:extLst>
          </p:nvPr>
        </p:nvGraphicFramePr>
        <p:xfrm>
          <a:off x="304800" y="1381758"/>
          <a:ext cx="8610600" cy="5019042"/>
        </p:xfrm>
        <a:graphic>
          <a:graphicData uri="http://schemas.openxmlformats.org/drawingml/2006/table">
            <a:tbl>
              <a:tblPr firstRow="1" bandRow="1">
                <a:tableStyleId>{5C22544A-7EE6-4342-B048-85BDC9FD1C3A}</a:tableStyleId>
              </a:tblPr>
              <a:tblGrid>
                <a:gridCol w="1752600"/>
                <a:gridCol w="6858000"/>
              </a:tblGrid>
              <a:tr h="872067">
                <a:tc>
                  <a:txBody>
                    <a:bodyPr/>
                    <a:lstStyle/>
                    <a:p>
                      <a:pPr algn="ctr"/>
                      <a:r>
                        <a:rPr lang="en-US" sz="2000" b="1" dirty="0" smtClean="0">
                          <a:solidFill>
                            <a:schemeClr val="tx1"/>
                          </a:solidFill>
                        </a:rPr>
                        <a:t>Bus</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effectLst/>
                          <a:latin typeface="+mn-lt"/>
                          <a:ea typeface="+mn-ea"/>
                          <a:cs typeface="+mn-cs"/>
                        </a:rPr>
                        <a:t>A cheaper network since there is usually one continuous copper cable.</a:t>
                      </a:r>
                      <a:endParaRPr lang="en-US" sz="20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8774">
                <a:tc>
                  <a:txBody>
                    <a:bodyPr/>
                    <a:lstStyle/>
                    <a:p>
                      <a:pPr algn="ctr"/>
                      <a:r>
                        <a:rPr lang="en-US" sz="2000" b="1" dirty="0" smtClean="0">
                          <a:solidFill>
                            <a:schemeClr val="tx1"/>
                          </a:solidFill>
                        </a:rPr>
                        <a:t>Star</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More expensive of the simple topologies, it requires costly connection device.</a:t>
                      </a:r>
                      <a:endParaRPr lang="en-US" sz="2000" dirty="0" smtClean="0">
                        <a:solidFill>
                          <a:schemeClr val="tx1"/>
                        </a:solidFill>
                        <a:effectLst/>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2000">
                <a:tc>
                  <a:txBody>
                    <a:bodyPr/>
                    <a:lstStyle/>
                    <a:p>
                      <a:pPr algn="ctr"/>
                      <a:r>
                        <a:rPr lang="en-US" sz="2000" b="1" dirty="0" smtClean="0">
                          <a:solidFill>
                            <a:schemeClr val="tx1"/>
                          </a:solidFill>
                        </a:rPr>
                        <a:t>Ring</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kern="1200" dirty="0" smtClean="0">
                          <a:solidFill>
                            <a:schemeClr val="tx1"/>
                          </a:solidFill>
                          <a:effectLst/>
                          <a:latin typeface="+mn-lt"/>
                          <a:ea typeface="+mn-ea"/>
                          <a:cs typeface="+mn-cs"/>
                        </a:rPr>
                        <a:t>Fairly low.</a:t>
                      </a:r>
                      <a:endParaRPr lang="en-US" sz="2000" b="0" i="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Mesh</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Expensive, large, and usually complicated.</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Hybrid</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Costly Hubs</a:t>
                      </a:r>
                      <a:r>
                        <a:rPr lang="en-US" sz="2000" baseline="0" dirty="0" smtClean="0">
                          <a:solidFill>
                            <a:schemeClr val="tx1"/>
                          </a:solidFill>
                        </a:rPr>
                        <a:t> and infrastructure.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Tree</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Costly because it is heavily cabled.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5418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dirty="0" smtClean="0">
                <a:solidFill>
                  <a:schemeClr val="tx1"/>
                </a:solidFill>
              </a:rPr>
              <a:t>Cabling Concern</a:t>
            </a:r>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913502627"/>
              </p:ext>
            </p:extLst>
          </p:nvPr>
        </p:nvGraphicFramePr>
        <p:xfrm>
          <a:off x="304800" y="1288626"/>
          <a:ext cx="8610600" cy="5264574"/>
        </p:xfrm>
        <a:graphic>
          <a:graphicData uri="http://schemas.openxmlformats.org/drawingml/2006/table">
            <a:tbl>
              <a:tblPr firstRow="1" bandRow="1">
                <a:tableStyleId>{5C22544A-7EE6-4342-B048-85BDC9FD1C3A}</a:tableStyleId>
              </a:tblPr>
              <a:tblGrid>
                <a:gridCol w="1752600"/>
                <a:gridCol w="6858000"/>
              </a:tblGrid>
              <a:tr h="1143000">
                <a:tc>
                  <a:txBody>
                    <a:bodyPr/>
                    <a:lstStyle/>
                    <a:p>
                      <a:pPr algn="ctr"/>
                      <a:r>
                        <a:rPr lang="en-US" sz="2000" b="1" dirty="0" smtClean="0">
                          <a:solidFill>
                            <a:schemeClr val="tx1"/>
                          </a:solidFill>
                        </a:rPr>
                        <a:t>Bus</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kern="1200" dirty="0" smtClean="0">
                          <a:solidFill>
                            <a:schemeClr val="tx1"/>
                          </a:solidFill>
                          <a:effectLst/>
                          <a:latin typeface="+mn-lt"/>
                          <a:ea typeface="+mn-ea"/>
                          <a:cs typeface="+mn-cs"/>
                        </a:rPr>
                        <a:t>Single continuous cable connects the devices. </a:t>
                      </a:r>
                    </a:p>
                    <a:p>
                      <a:r>
                        <a:rPr lang="en-US" sz="2000" b="0" kern="1200" dirty="0" smtClean="0">
                          <a:solidFill>
                            <a:schemeClr val="tx1"/>
                          </a:solidFill>
                          <a:effectLst/>
                          <a:latin typeface="+mn-lt"/>
                          <a:ea typeface="+mn-ea"/>
                          <a:cs typeface="+mn-cs"/>
                        </a:rPr>
                        <a:t>Terminator is required at each end of the cable.</a:t>
                      </a:r>
                    </a:p>
                    <a:p>
                      <a:r>
                        <a:rPr lang="en-US" sz="2000" b="0" kern="1200" dirty="0" smtClean="0">
                          <a:solidFill>
                            <a:schemeClr val="tx1"/>
                          </a:solidFill>
                          <a:effectLst/>
                          <a:latin typeface="+mn-lt"/>
                          <a:ea typeface="+mn-ea"/>
                          <a:cs typeface="+mn-cs"/>
                        </a:rPr>
                        <a:t>Uses coaxial or twisted pair cabling.</a:t>
                      </a:r>
                      <a:endParaRPr lang="en-US" sz="2000" b="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66800">
                <a:tc>
                  <a:txBody>
                    <a:bodyPr/>
                    <a:lstStyle/>
                    <a:p>
                      <a:pPr algn="ctr"/>
                      <a:r>
                        <a:rPr lang="en-US" sz="2000" b="1" dirty="0" smtClean="0">
                          <a:solidFill>
                            <a:schemeClr val="tx1"/>
                          </a:solidFill>
                        </a:rPr>
                        <a:t>Star</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kern="1200" dirty="0" smtClean="0">
                          <a:solidFill>
                            <a:schemeClr val="tx1"/>
                          </a:solidFill>
                          <a:effectLst/>
                          <a:latin typeface="+mn-lt"/>
                          <a:ea typeface="+mn-ea"/>
                          <a:cs typeface="+mn-cs"/>
                        </a:rPr>
                        <a:t>Uses twisted pair cable.</a:t>
                      </a:r>
                    </a:p>
                    <a:p>
                      <a:r>
                        <a:rPr lang="en-US" sz="2000" kern="1200" dirty="0" smtClean="0">
                          <a:solidFill>
                            <a:schemeClr val="tx1"/>
                          </a:solidFill>
                          <a:effectLst/>
                          <a:latin typeface="+mn-lt"/>
                          <a:ea typeface="+mn-ea"/>
                          <a:cs typeface="+mn-cs"/>
                        </a:rPr>
                        <a:t>Requires large amounts of cable. No more than 100 meters from the computer to the connection device</a:t>
                      </a:r>
                      <a:endParaRPr lang="en-US" sz="2000" dirty="0" smtClean="0">
                        <a:solidFill>
                          <a:schemeClr val="tx1"/>
                        </a:solidFill>
                        <a:effectLst/>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6374">
                <a:tc>
                  <a:txBody>
                    <a:bodyPr/>
                    <a:lstStyle/>
                    <a:p>
                      <a:pPr algn="ctr"/>
                      <a:r>
                        <a:rPr lang="en-US" sz="2000" b="1" dirty="0" smtClean="0">
                          <a:solidFill>
                            <a:schemeClr val="tx1"/>
                          </a:solidFill>
                        </a:rPr>
                        <a:t>Ring</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Requires more cabling than other topologies. Uses twisted pair.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9600">
                <a:tc>
                  <a:txBody>
                    <a:bodyPr/>
                    <a:lstStyle/>
                    <a:p>
                      <a:pPr algn="ctr"/>
                      <a:r>
                        <a:rPr lang="en-US" sz="2000" b="1" dirty="0" smtClean="0">
                          <a:solidFill>
                            <a:schemeClr val="tx1"/>
                          </a:solidFill>
                        </a:rPr>
                        <a:t>Mesh</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rPr>
                        <a:t>twisted pair, coaxial</a:t>
                      </a:r>
                      <a:r>
                        <a:rPr lang="en-US" sz="2000" baseline="0" dirty="0" smtClean="0">
                          <a:solidFill>
                            <a:schemeClr val="tx1"/>
                          </a:solidFill>
                        </a:rPr>
                        <a:t> or</a:t>
                      </a:r>
                      <a:r>
                        <a:rPr lang="en-US" sz="2000" dirty="0" smtClean="0">
                          <a:solidFill>
                            <a:schemeClr val="tx1"/>
                          </a:solidFill>
                        </a:rPr>
                        <a:t> fiber.</a:t>
                      </a:r>
                      <a:endParaRPr lang="en-US" sz="2000" kern="1200" baseline="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Hybrid</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Cabling depends on the types of networks. </a:t>
                      </a:r>
                    </a:p>
                    <a:p>
                      <a:r>
                        <a:rPr lang="en-US" sz="2000" dirty="0" smtClean="0">
                          <a:solidFill>
                            <a:schemeClr val="tx1"/>
                          </a:solidFill>
                        </a:rPr>
                        <a:t>twisted pair, coaxial</a:t>
                      </a:r>
                      <a:r>
                        <a:rPr lang="en-US" sz="2000" baseline="0" dirty="0" smtClean="0">
                          <a:solidFill>
                            <a:schemeClr val="tx1"/>
                          </a:solidFill>
                        </a:rPr>
                        <a:t> or</a:t>
                      </a:r>
                      <a:r>
                        <a:rPr lang="en-US" sz="2000" dirty="0" smtClean="0">
                          <a:solidFill>
                            <a:schemeClr val="tx1"/>
                          </a:solidFill>
                        </a:rPr>
                        <a:t> fiber.</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2067">
                <a:tc>
                  <a:txBody>
                    <a:bodyPr/>
                    <a:lstStyle/>
                    <a:p>
                      <a:pPr algn="ctr"/>
                      <a:r>
                        <a:rPr lang="en-US" sz="2000" b="1" dirty="0" smtClean="0">
                          <a:solidFill>
                            <a:schemeClr val="tx1"/>
                          </a:solidFill>
                        </a:rPr>
                        <a:t>Tree</a:t>
                      </a:r>
                      <a:endParaRPr 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kern="1200" dirty="0" smtClean="0">
                          <a:solidFill>
                            <a:schemeClr val="tx1"/>
                          </a:solidFill>
                          <a:effectLst/>
                          <a:latin typeface="+mn-lt"/>
                          <a:ea typeface="+mn-ea"/>
                          <a:cs typeface="+mn-cs"/>
                        </a:rPr>
                        <a:t>Overall length of each segment is limited by the type of cabling used.(Coaxial– Twisted Pair</a:t>
                      </a:r>
                      <a:r>
                        <a:rPr lang="en-US" sz="2000" b="0" i="0" kern="1200" baseline="0" dirty="0" smtClean="0">
                          <a:solidFill>
                            <a:schemeClr val="tx1"/>
                          </a:solidFill>
                          <a:effectLst/>
                          <a:latin typeface="+mn-lt"/>
                          <a:ea typeface="+mn-ea"/>
                          <a:cs typeface="+mn-cs"/>
                        </a:rPr>
                        <a:t> </a:t>
                      </a:r>
                      <a:r>
                        <a:rPr lang="en-US" sz="2000" b="0" i="0" kern="1200" dirty="0" smtClean="0">
                          <a:solidFill>
                            <a:schemeClr val="tx1"/>
                          </a:solidFill>
                          <a:effectLst/>
                          <a:latin typeface="+mn-lt"/>
                          <a:ea typeface="+mn-ea"/>
                          <a:cs typeface="+mn-cs"/>
                        </a:rPr>
                        <a:t>– Fiber)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80492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947</TotalTime>
  <Words>718</Words>
  <Application>Microsoft Office PowerPoint</Application>
  <PresentationFormat>On-screen Show (4:3)</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PowerPoint Presentation</vt:lpstr>
      <vt:lpstr>Points of comparison</vt:lpstr>
      <vt:lpstr>Setup</vt:lpstr>
      <vt:lpstr>Transmission method</vt:lpstr>
      <vt:lpstr>PowerPoint Presentation</vt:lpstr>
      <vt:lpstr>PowerPoint Presentation</vt:lpstr>
      <vt:lpstr>Expansion</vt:lpstr>
      <vt:lpstr>Cost</vt:lpstr>
      <vt:lpstr>Cabling Concern</vt:lpstr>
      <vt:lpstr>Reliability</vt:lpstr>
      <vt:lpstr>Response Time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Grea</dc:creator>
  <cp:lastModifiedBy>Grea</cp:lastModifiedBy>
  <cp:revision>36</cp:revision>
  <dcterms:created xsi:type="dcterms:W3CDTF">2016-09-25T16:59:59Z</dcterms:created>
  <dcterms:modified xsi:type="dcterms:W3CDTF">2016-09-27T18:24:28Z</dcterms:modified>
</cp:coreProperties>
</file>