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D8641F9-BC06-4A57-8212-70C148C9E8D8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E159CC-139C-4314-8BAE-B9668C078F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7772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PRESENTATION </a:t>
            </a:r>
          </a:p>
          <a:p>
            <a:pPr algn="ctr"/>
            <a:r>
              <a:rPr lang="en-US" sz="7200" dirty="0" smtClean="0"/>
              <a:t>ON </a:t>
            </a:r>
          </a:p>
          <a:p>
            <a:pPr algn="ctr"/>
            <a:r>
              <a:rPr lang="en-US" sz="7200" dirty="0" smtClean="0"/>
              <a:t>IP SECURITY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GROUP 4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GENEVIA NONGRUM</a:t>
            </a:r>
          </a:p>
          <a:p>
            <a:pPr algn="r"/>
            <a:r>
              <a:rPr lang="en-US" sz="2800" dirty="0" smtClean="0"/>
              <a:t>ALEXANDER NONGRUM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3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Benefits of </a:t>
            </a:r>
            <a:r>
              <a:rPr lang="en-US" dirty="0" err="1"/>
              <a:t>IPSec</a:t>
            </a:r>
            <a:endParaRPr lang="en-AU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82879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90000"/>
              </a:lnSpc>
            </a:pPr>
            <a:r>
              <a:rPr lang="en-US"/>
              <a:t>in a firewall/router provides strong security to all traffic crossing the perimeter</a:t>
            </a:r>
          </a:p>
          <a:p>
            <a:pPr algn="l" rtl="0">
              <a:lnSpc>
                <a:spcPct val="90000"/>
              </a:lnSpc>
            </a:pPr>
            <a:r>
              <a:rPr lang="en-US"/>
              <a:t>in a firewall/router is resistant to bypass</a:t>
            </a:r>
          </a:p>
          <a:p>
            <a:pPr algn="l" rtl="0">
              <a:lnSpc>
                <a:spcPct val="90000"/>
              </a:lnSpc>
            </a:pPr>
            <a:r>
              <a:rPr lang="en-US"/>
              <a:t>is below transport layer, hence transparent to applications</a:t>
            </a:r>
          </a:p>
          <a:p>
            <a:pPr algn="l" rtl="0">
              <a:lnSpc>
                <a:spcPct val="90000"/>
              </a:lnSpc>
            </a:pPr>
            <a:r>
              <a:rPr lang="en-US"/>
              <a:t>can be transparent to end users</a:t>
            </a:r>
          </a:p>
          <a:p>
            <a:pPr algn="l" rtl="0">
              <a:lnSpc>
                <a:spcPct val="90000"/>
              </a:lnSpc>
            </a:pPr>
            <a:r>
              <a:rPr lang="en-US"/>
              <a:t>can provide security for individual users</a:t>
            </a:r>
          </a:p>
          <a:p>
            <a:pPr algn="l" rtl="0">
              <a:lnSpc>
                <a:spcPct val="90000"/>
              </a:lnSpc>
            </a:pPr>
            <a:r>
              <a:rPr lang="en-AU"/>
              <a:t>secures routing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609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" y="1219200"/>
            <a:ext cx="54975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08324" y="2286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 eaLnBrk="0" hangingPunct="0"/>
            <a:r>
              <a:rPr lang="en-US" sz="3600" dirty="0">
                <a:solidFill>
                  <a:schemeClr val="tx2"/>
                </a:solidFill>
              </a:rPr>
              <a:t>IPsec</a:t>
            </a:r>
            <a:endParaRPr lang="en-US" sz="36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3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52625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dirty="0">
                <a:ea typeface="SimSun" pitchFamily="2" charset="-122"/>
              </a:rPr>
              <a:t>Network Layer Security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851818"/>
            <a:ext cx="812641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90000"/>
              </a:lnSpc>
            </a:pPr>
            <a:r>
              <a:rPr lang="en-US" altLang="zh-CN" sz="2800">
                <a:ea typeface="SimSun" pitchFamily="2" charset="-122"/>
              </a:rPr>
              <a:t>IP security (IPsec)</a:t>
            </a:r>
          </a:p>
          <a:p>
            <a:pPr lvl="1" algn="l" rtl="0"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Two protocols</a:t>
            </a:r>
          </a:p>
          <a:p>
            <a:pPr lvl="2" algn="l" rtl="0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Authentication protocol, using an</a:t>
            </a:r>
            <a:r>
              <a:rPr lang="en-US" altLang="zh-CN" sz="2000">
                <a:solidFill>
                  <a:schemeClr val="bg2"/>
                </a:solidFill>
                <a:ea typeface="SimSun" pitchFamily="2" charset="-122"/>
              </a:rPr>
              <a:t> Authentication Header (AH)</a:t>
            </a:r>
          </a:p>
          <a:p>
            <a:pPr lvl="2" algn="l" rtl="0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Encryption/authentication protocol, called the</a:t>
            </a:r>
            <a:r>
              <a:rPr lang="en-US" altLang="zh-CN" sz="2000">
                <a:solidFill>
                  <a:schemeClr val="bg2"/>
                </a:solidFill>
                <a:ea typeface="SimSun" pitchFamily="2" charset="-122"/>
              </a:rPr>
              <a:t> Encapsulating Security Payload (ESP)</a:t>
            </a:r>
          </a:p>
          <a:p>
            <a:pPr lvl="1" algn="l" rtl="0"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Two modes of operation</a:t>
            </a:r>
          </a:p>
          <a:p>
            <a:pPr lvl="2" algn="l" rtl="0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Transport mode: provides protection for upper-layer protocols</a:t>
            </a:r>
          </a:p>
          <a:p>
            <a:pPr lvl="2" algn="l" rtl="0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Tunnel mode: protects the entire IP datagram</a:t>
            </a:r>
          </a:p>
          <a:p>
            <a:pPr lvl="1" algn="l" rtl="0">
              <a:lnSpc>
                <a:spcPct val="90000"/>
              </a:lnSpc>
            </a:pPr>
            <a:endParaRPr lang="en-US" altLang="zh-CN" sz="24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99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242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err="1"/>
              <a:t>IPSec</a:t>
            </a:r>
            <a:r>
              <a:rPr lang="en-US" dirty="0"/>
              <a:t> protocols – AH protocol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568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r>
              <a:rPr lang="en-US"/>
              <a:t>AH - Authentication Header</a:t>
            </a:r>
          </a:p>
          <a:p>
            <a:pPr lvl="1" algn="l" rtl="0"/>
            <a:r>
              <a:rPr lang="en-US" sz="2400"/>
              <a:t>Defined in RFC 1826</a:t>
            </a:r>
          </a:p>
          <a:p>
            <a:pPr lvl="1" algn="l" rtl="0"/>
            <a:r>
              <a:rPr lang="en-US" sz="2400"/>
              <a:t>Integrity: Yes, including IP header</a:t>
            </a:r>
          </a:p>
          <a:p>
            <a:pPr lvl="1" algn="l" rtl="0"/>
            <a:r>
              <a:rPr lang="en-US" sz="2400"/>
              <a:t>Authentication: Yes</a:t>
            </a:r>
          </a:p>
          <a:p>
            <a:pPr lvl="1" algn="l" rtl="0"/>
            <a:r>
              <a:rPr lang="en-US" sz="2400"/>
              <a:t>Non-repudiation: Depends on cryptography algorithm.</a:t>
            </a:r>
          </a:p>
          <a:p>
            <a:pPr lvl="1" algn="l" rtl="0"/>
            <a:r>
              <a:rPr lang="en-US" sz="2400"/>
              <a:t>Encryption: No</a:t>
            </a:r>
          </a:p>
          <a:p>
            <a:pPr lvl="1" algn="l" rtl="0"/>
            <a:r>
              <a:rPr lang="en-US" sz="2400"/>
              <a:t>Replay Protection: Yes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2487" y="514985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 dirty="0">
                <a:latin typeface="Times New Roman" pitchFamily="18" charset="0"/>
              </a:rPr>
              <a:t>IP Header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5149850"/>
            <a:ext cx="1143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AH Header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0" y="5149850"/>
            <a:ext cx="3581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Payload (TCP, UDP, etc)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583565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 dirty="0">
                <a:latin typeface="Times New Roman" pitchFamily="18" charset="0"/>
              </a:rPr>
              <a:t>IP Header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0" y="5835650"/>
            <a:ext cx="1143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 dirty="0">
                <a:latin typeface="Times New Roman" pitchFamily="18" charset="0"/>
              </a:rPr>
              <a:t>AH 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0" y="5835650"/>
            <a:ext cx="2667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Payload (TCP. UDP,etc)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1000" y="5835650"/>
            <a:ext cx="1143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IP Header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41525" y="62785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endParaRPr lang="en-US" sz="1600">
              <a:latin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-20782" y="5194300"/>
            <a:ext cx="218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r>
              <a:rPr lang="en-US" sz="1600" dirty="0">
                <a:latin typeface="Times New Roman" pitchFamily="18" charset="0"/>
              </a:rPr>
              <a:t>Transport Packet layout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850" y="5835650"/>
            <a:ext cx="197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r>
              <a:rPr lang="en-US" sz="1600" dirty="0">
                <a:latin typeface="Times New Roman" pitchFamily="18" charset="0"/>
              </a:rPr>
              <a:t>Tunnel Packet layout</a:t>
            </a:r>
          </a:p>
        </p:txBody>
      </p:sp>
    </p:spTree>
    <p:extLst>
      <p:ext uri="{BB962C8B-B14F-4D97-AF65-F5344CB8AC3E}">
        <p14:creationId xmlns:p14="http://schemas.microsoft.com/office/powerpoint/2010/main" val="102467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23098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err="1"/>
              <a:t>IPSec</a:t>
            </a:r>
            <a:r>
              <a:rPr lang="en-US" dirty="0"/>
              <a:t> protocols – ESP protocol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55654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r>
              <a:rPr lang="en-US" dirty="0"/>
              <a:t>ESP – Encapsulating Security Payload </a:t>
            </a:r>
          </a:p>
          <a:p>
            <a:pPr lvl="1" algn="l" rtl="0"/>
            <a:r>
              <a:rPr lang="en-US" sz="2400" dirty="0"/>
              <a:t>Defined in RFC 1827</a:t>
            </a:r>
          </a:p>
          <a:p>
            <a:pPr lvl="1" algn="l" rtl="0"/>
            <a:r>
              <a:rPr lang="en-US" sz="2400" dirty="0"/>
              <a:t>Integrity: Yes</a:t>
            </a:r>
          </a:p>
          <a:p>
            <a:pPr lvl="1" algn="l" rtl="0"/>
            <a:r>
              <a:rPr lang="en-US" sz="2400" dirty="0"/>
              <a:t>Authentication: Depends on cryptography algorithm.</a:t>
            </a:r>
          </a:p>
          <a:p>
            <a:pPr lvl="1" algn="l" rtl="0"/>
            <a:r>
              <a:rPr lang="en-US" sz="2400" dirty="0"/>
              <a:t>Non-repudiation: No</a:t>
            </a:r>
          </a:p>
          <a:p>
            <a:pPr lvl="1" algn="l" rtl="0"/>
            <a:r>
              <a:rPr lang="en-US" sz="2400" dirty="0"/>
              <a:t>Encryption: Yes</a:t>
            </a:r>
          </a:p>
          <a:p>
            <a:pPr lvl="1" algn="l" rtl="0"/>
            <a:r>
              <a:rPr lang="en-US" sz="2400" dirty="0"/>
              <a:t>Replay Protection: Yes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57400" y="5137944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IP Header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5137944"/>
            <a:ext cx="1143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ESP Header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0" y="5137944"/>
            <a:ext cx="35814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Payload (TCP, UDP, etc)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5823744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IP Header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0" y="5823744"/>
            <a:ext cx="11430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ESP 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0" y="5823744"/>
            <a:ext cx="26670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Payload (TCP. UDP,etc)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1000" y="5823744"/>
            <a:ext cx="1143000" cy="3810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rtl="0"/>
            <a:r>
              <a:rPr lang="en-US" sz="1600">
                <a:latin typeface="Times New Roman" pitchFamily="18" charset="0"/>
              </a:rPr>
              <a:t>IP Header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41525" y="6266657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endParaRPr lang="en-US" sz="1600">
              <a:latin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-23524" y="5160169"/>
            <a:ext cx="218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r>
              <a:rPr lang="en-US" sz="1600" dirty="0">
                <a:latin typeface="Times New Roman" pitchFamily="18" charset="0"/>
              </a:rPr>
              <a:t>Transport Packet layout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4425" y="5823744"/>
            <a:ext cx="197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r>
              <a:rPr lang="en-US" sz="1600">
                <a:latin typeface="Times New Roman" pitchFamily="18" charset="0"/>
              </a:rPr>
              <a:t>Tunnel Packet layout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193925" y="6169819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r>
              <a:rPr lang="en-US" sz="2400">
                <a:latin typeface="Times New Roman" pitchFamily="18" charset="0"/>
              </a:rPr>
              <a:t>Unencrypted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403725" y="6169819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/>
            <a:r>
              <a:rPr lang="en-US" sz="2400">
                <a:latin typeface="Times New Roman" pitchFamily="18" charset="0"/>
              </a:rPr>
              <a:t>Encrypted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191000" y="4985544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81000" y="369094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IPSec Protocols </a:t>
            </a:r>
            <a:r>
              <a:rPr lang="en-US" sz="4000"/>
              <a:t>(cont)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740694"/>
            <a:ext cx="8534400" cy="474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ar-SA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3200" dirty="0">
                <a:latin typeface="Times New Roman" pitchFamily="18" charset="0"/>
              </a:rPr>
              <a:t>Algorithms Used:</a:t>
            </a:r>
          </a:p>
          <a:p>
            <a:pPr lvl="1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400" dirty="0">
                <a:latin typeface="Times New Roman" pitchFamily="18" charset="0"/>
              </a:rPr>
              <a:t> Encryption: </a:t>
            </a:r>
          </a:p>
          <a:p>
            <a:pPr lvl="3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>
                <a:latin typeface="Times New Roman" pitchFamily="18" charset="0"/>
              </a:rPr>
              <a:t>Symmetric – As IP packets may arrive out of order and  Asymmetric algorithms are incredible slow. </a:t>
            </a:r>
          </a:p>
          <a:p>
            <a:pPr lvl="3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>
                <a:latin typeface="Times New Roman" pitchFamily="18" charset="0"/>
              </a:rPr>
              <a:t>E.g. DES (Data Encryption Standard)</a:t>
            </a:r>
          </a:p>
          <a:p>
            <a:pPr lvl="3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lvl="1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400" dirty="0">
                <a:latin typeface="Times New Roman" pitchFamily="18" charset="0"/>
              </a:rPr>
              <a:t>Authentication: </a:t>
            </a:r>
          </a:p>
          <a:p>
            <a:pPr lvl="3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>
                <a:latin typeface="Times New Roman" pitchFamily="18" charset="0"/>
              </a:rPr>
              <a:t>MAC (Message Authentication Codes) based on symmetric encryption algorithms.</a:t>
            </a:r>
          </a:p>
          <a:p>
            <a:pPr lvl="3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>
                <a:latin typeface="Times New Roman" pitchFamily="18" charset="0"/>
              </a:rPr>
              <a:t>One way hash functions. (MD5 or SHA-1)</a:t>
            </a:r>
          </a:p>
          <a:p>
            <a:pPr lvl="1" algn="l" rtl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6200" y="992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sz="4000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04800" y="1524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algn="l" rtl="0">
              <a:lnSpc>
                <a:spcPct val="90000"/>
              </a:lnSpc>
            </a:pPr>
            <a:r>
              <a:rPr lang="en-US" sz="2400" dirty="0"/>
              <a:t>Internet Key Exchange (IKE) is used to setup </a:t>
            </a:r>
            <a:r>
              <a:rPr lang="en-US" sz="2400" dirty="0" err="1"/>
              <a:t>IPSec</a:t>
            </a:r>
            <a:r>
              <a:rPr lang="en-US" sz="2400" dirty="0"/>
              <a:t>.</a:t>
            </a:r>
          </a:p>
          <a:p>
            <a:pPr marL="533400" indent="-533400" algn="l" rtl="0">
              <a:lnSpc>
                <a:spcPct val="90000"/>
              </a:lnSpc>
            </a:pPr>
            <a:r>
              <a:rPr lang="en-US" sz="2400" dirty="0"/>
              <a:t>IKE Phase 1:</a:t>
            </a:r>
          </a:p>
          <a:p>
            <a:pPr marL="914400" lvl="1" indent="-457200" algn="l" rtl="0">
              <a:lnSpc>
                <a:spcPct val="90000"/>
              </a:lnSpc>
            </a:pPr>
            <a:r>
              <a:rPr lang="en-US" sz="1800" dirty="0"/>
              <a:t>Establishes a secure, authenticated channel between the two computers</a:t>
            </a:r>
          </a:p>
          <a:p>
            <a:pPr marL="914400" lvl="1" indent="-457200" algn="l" rtl="0">
              <a:lnSpc>
                <a:spcPct val="90000"/>
              </a:lnSpc>
            </a:pPr>
            <a:r>
              <a:rPr lang="en-US" sz="1800" dirty="0"/>
              <a:t>Authenticates and protects the identities of the peers</a:t>
            </a:r>
          </a:p>
          <a:p>
            <a:pPr marL="914400" lvl="1" indent="-457200" algn="l" rtl="0">
              <a:lnSpc>
                <a:spcPct val="90000"/>
              </a:lnSpc>
            </a:pPr>
            <a:r>
              <a:rPr lang="en-US" sz="1800" dirty="0"/>
              <a:t>Negotiates what SA policy to use</a:t>
            </a:r>
          </a:p>
          <a:p>
            <a:pPr marL="914400" lvl="1" indent="-457200" algn="l" rtl="0">
              <a:lnSpc>
                <a:spcPct val="90000"/>
              </a:lnSpc>
            </a:pPr>
            <a:r>
              <a:rPr lang="en-US" sz="1800" dirty="0"/>
              <a:t>Performs an authenticated shared secret keys exchange</a:t>
            </a:r>
          </a:p>
          <a:p>
            <a:pPr marL="914400" lvl="1" indent="-457200" algn="l" rtl="0">
              <a:lnSpc>
                <a:spcPct val="90000"/>
              </a:lnSpc>
            </a:pPr>
            <a:r>
              <a:rPr lang="en-US" sz="1800" dirty="0"/>
              <a:t>Sets up a secure tunnel for phase 2</a:t>
            </a:r>
          </a:p>
          <a:p>
            <a:pPr marL="914400" lvl="1" indent="-457200" algn="l" rtl="0">
              <a:lnSpc>
                <a:spcPct val="90000"/>
              </a:lnSpc>
            </a:pPr>
            <a:r>
              <a:rPr lang="en-US" sz="1800" dirty="0"/>
              <a:t>Two modes: Main mode or Aggressive </a:t>
            </a:r>
            <a:r>
              <a:rPr lang="en-US" sz="1800" dirty="0" smtClean="0"/>
              <a:t>mode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74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057400"/>
            <a:ext cx="7543800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Main Mode IKE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Negotiate algorithms &amp; hashes. 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Generate shared secret keys using a </a:t>
            </a:r>
            <a:r>
              <a:rPr lang="en-US" dirty="0" err="1"/>
              <a:t>Diffie</a:t>
            </a:r>
            <a:r>
              <a:rPr lang="en-US" dirty="0"/>
              <a:t>-Hillman exchange.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Verification of Identities.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Aggressive Mode IKE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Squeezes all negotiation, key exchange, etc. into less packets.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Advantage:  Less network traffic &amp; faster than main mode.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Disadvantage:  Information exchanged before a secure channel is created.  Vulnerable to sniffing.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IPSec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works: Phase 1</a:t>
            </a:r>
          </a:p>
          <a:p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….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3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4000" dirty="0"/>
              <a:t>How </a:t>
            </a:r>
            <a:r>
              <a:rPr lang="en-US" sz="4000" dirty="0" err="1"/>
              <a:t>IPSec</a:t>
            </a:r>
            <a:r>
              <a:rPr lang="en-US" sz="4000" dirty="0"/>
              <a:t> works: Phase 2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0" y="182879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l" rtl="0"/>
            <a:r>
              <a:rPr lang="en-US" sz="2400" dirty="0"/>
              <a:t>An AH or ESP packet is then sent using the agreed upon “main” SA during the IKE phase 1.</a:t>
            </a:r>
          </a:p>
          <a:p>
            <a:pPr lvl="1" algn="l" rtl="0"/>
            <a:r>
              <a:rPr lang="en-US" sz="2400" dirty="0"/>
              <a:t>IKE Phase 2</a:t>
            </a:r>
          </a:p>
          <a:p>
            <a:pPr lvl="2" algn="l" rtl="0"/>
            <a:r>
              <a:rPr lang="en-US" sz="2000" dirty="0"/>
              <a:t>Negotiates </a:t>
            </a:r>
            <a:r>
              <a:rPr lang="en-US" sz="2000" dirty="0" err="1"/>
              <a:t>IPSec</a:t>
            </a:r>
            <a:r>
              <a:rPr lang="en-US" sz="2000" dirty="0"/>
              <a:t> SA parameters</a:t>
            </a:r>
          </a:p>
          <a:p>
            <a:pPr lvl="2" algn="l" rtl="0"/>
            <a:r>
              <a:rPr lang="en-US" sz="2000" dirty="0"/>
              <a:t>Establishes </a:t>
            </a:r>
            <a:r>
              <a:rPr lang="en-US" sz="2000" dirty="0" err="1"/>
              <a:t>IPSec</a:t>
            </a:r>
            <a:r>
              <a:rPr lang="en-US" sz="2000" dirty="0"/>
              <a:t> security associations for specific connections (like FTP, telnet,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2" algn="l" rtl="0"/>
            <a:r>
              <a:rPr lang="en-US" sz="2000" dirty="0"/>
              <a:t>Renegotiates </a:t>
            </a:r>
            <a:r>
              <a:rPr lang="en-US" sz="2000" dirty="0" err="1"/>
              <a:t>IPSec</a:t>
            </a:r>
            <a:r>
              <a:rPr lang="en-US" sz="2000" dirty="0"/>
              <a:t> SAs periodically</a:t>
            </a:r>
          </a:p>
          <a:p>
            <a:pPr lvl="2" algn="l" rtl="0"/>
            <a:r>
              <a:rPr lang="en-US" sz="2000" dirty="0"/>
              <a:t>Optionally performs an additional </a:t>
            </a:r>
            <a:r>
              <a:rPr lang="en-US" sz="2000" dirty="0" err="1"/>
              <a:t>Diffie</a:t>
            </a:r>
            <a:r>
              <a:rPr lang="en-US" sz="2000" dirty="0"/>
              <a:t>-Hellman exchange</a:t>
            </a:r>
          </a:p>
        </p:txBody>
      </p:sp>
    </p:spTree>
    <p:extLst>
      <p:ext uri="{BB962C8B-B14F-4D97-AF65-F5344CB8AC3E}">
        <p14:creationId xmlns:p14="http://schemas.microsoft.com/office/powerpoint/2010/main" val="248502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1336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</a:t>
            </a:r>
          </a:p>
          <a:p>
            <a:pPr algn="ctr"/>
            <a:r>
              <a:rPr lang="en-US" sz="6000" dirty="0" smtClean="0"/>
              <a:t>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667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is IP Security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IPSEC </a:t>
            </a:r>
            <a:r>
              <a:rPr lang="en-US" sz="2800" dirty="0" smtClean="0">
                <a:solidFill>
                  <a:schemeClr val="tx2"/>
                </a:solidFill>
              </a:rPr>
              <a:t>Service</a:t>
            </a:r>
          </a:p>
          <a:p>
            <a:r>
              <a:rPr lang="en-US" sz="2800" dirty="0">
                <a:solidFill>
                  <a:schemeClr val="tx2"/>
                </a:solidFill>
              </a:rPr>
              <a:t> IP Security Scenario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Benefits of </a:t>
            </a:r>
            <a:r>
              <a:rPr lang="en-US" sz="2800" dirty="0" err="1">
                <a:solidFill>
                  <a:schemeClr val="tx2"/>
                </a:solidFill>
              </a:rPr>
              <a:t>IPSec</a:t>
            </a:r>
            <a:endParaRPr lang="en-AU" sz="2800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SimSun" pitchFamily="2" charset="-122"/>
              </a:rPr>
              <a:t>Network Layer </a:t>
            </a:r>
            <a:r>
              <a:rPr lang="en-US" altLang="zh-CN" sz="2800" dirty="0" smtClean="0">
                <a:solidFill>
                  <a:schemeClr val="tx2"/>
                </a:solidFill>
                <a:ea typeface="SimSun" pitchFamily="2" charset="-122"/>
              </a:rPr>
              <a:t>Security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  <a:ea typeface="SimSun" pitchFamily="2" charset="-122"/>
              </a:rPr>
              <a:t>	</a:t>
            </a:r>
            <a:r>
              <a:rPr lang="en-US" altLang="zh-CN" sz="2800" dirty="0" smtClean="0">
                <a:solidFill>
                  <a:schemeClr val="tx2"/>
                </a:solidFill>
                <a:ea typeface="SimSun" pitchFamily="2" charset="-122"/>
              </a:rPr>
              <a:t>--</a:t>
            </a:r>
            <a:r>
              <a:rPr lang="en-US" sz="2800" dirty="0" err="1">
                <a:solidFill>
                  <a:schemeClr val="tx2"/>
                </a:solidFill>
              </a:rPr>
              <a:t>IPSec</a:t>
            </a:r>
            <a:r>
              <a:rPr lang="en-US" sz="2800" dirty="0">
                <a:solidFill>
                  <a:schemeClr val="tx2"/>
                </a:solidFill>
              </a:rPr>
              <a:t> protocols – AH protocol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SimSun" pitchFamily="2" charset="-122"/>
              </a:rPr>
              <a:t>	--</a:t>
            </a:r>
            <a:r>
              <a:rPr lang="en-US" sz="2800" dirty="0" err="1">
                <a:solidFill>
                  <a:schemeClr val="tx2"/>
                </a:solidFill>
              </a:rPr>
              <a:t>IPSec</a:t>
            </a:r>
            <a:r>
              <a:rPr lang="en-US" sz="2800" dirty="0">
                <a:solidFill>
                  <a:schemeClr val="tx2"/>
                </a:solidFill>
              </a:rPr>
              <a:t> protocols – ESP </a:t>
            </a:r>
            <a:r>
              <a:rPr lang="en-US" sz="2800" dirty="0" smtClean="0">
                <a:solidFill>
                  <a:schemeClr val="tx2"/>
                </a:solidFill>
              </a:rPr>
              <a:t>protocol</a:t>
            </a:r>
            <a:endParaRPr lang="en-US" altLang="zh-CN" sz="2800" dirty="0">
              <a:solidFill>
                <a:schemeClr val="tx2"/>
              </a:solidFill>
              <a:ea typeface="SimSun" pitchFamily="2" charset="-122"/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How </a:t>
            </a:r>
            <a:r>
              <a:rPr lang="en-US" sz="2800" dirty="0" err="1">
                <a:solidFill>
                  <a:schemeClr val="tx2"/>
                </a:solidFill>
              </a:rPr>
              <a:t>IPSec</a:t>
            </a:r>
            <a:r>
              <a:rPr lang="en-US" sz="2800" dirty="0">
                <a:solidFill>
                  <a:schemeClr val="tx2"/>
                </a:solidFill>
              </a:rPr>
              <a:t> works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33400" y="556418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What is IP Security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8600" y="17756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endParaRPr lang="en-US"/>
          </a:p>
          <a:p>
            <a:pPr algn="l" rtl="0"/>
            <a:r>
              <a:rPr lang="en-US"/>
              <a:t>Framework of open standards to ensure secure communications over the Internet</a:t>
            </a:r>
          </a:p>
          <a:p>
            <a:pPr algn="l" rtl="0">
              <a:buFontTx/>
              <a:buNone/>
            </a:pPr>
            <a:endParaRPr lang="en-US"/>
          </a:p>
          <a:p>
            <a:pPr algn="l" rtl="0">
              <a:buFontTx/>
              <a:buNone/>
            </a:pPr>
            <a:r>
              <a:rPr lang="en-US"/>
              <a:t>	In short: It is the network layer Internet Security Protocol</a:t>
            </a:r>
          </a:p>
          <a:p>
            <a:pPr algn="l" rtl="0">
              <a:buFontTx/>
              <a:buNone/>
            </a:pPr>
            <a:endParaRPr lang="en-US"/>
          </a:p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IPSEC Service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38201" y="1828800"/>
            <a:ext cx="6934200" cy="3886200"/>
            <a:chOff x="576" y="1920"/>
            <a:chExt cx="4656" cy="158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>
              <a:off x="1957" y="2430"/>
              <a:ext cx="11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ar-SA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009" y="3258"/>
              <a:ext cx="1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ar-SA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76" y="2160"/>
              <a:ext cx="1126" cy="1226"/>
              <a:chOff x="1512" y="2359"/>
              <a:chExt cx="2173" cy="1472"/>
            </a:xfrm>
          </p:grpSpPr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1512" y="2359"/>
                <a:ext cx="2173" cy="1472"/>
                <a:chOff x="4365" y="4305"/>
                <a:chExt cx="1740" cy="1080"/>
              </a:xfrm>
            </p:grpSpPr>
            <p:sp>
              <p:nvSpPr>
                <p:cNvPr id="35" name="AutoShape 8"/>
                <p:cNvSpPr>
                  <a:spLocks noChangeArrowheads="1"/>
                </p:cNvSpPr>
                <p:nvPr/>
              </p:nvSpPr>
              <p:spPr bwMode="auto">
                <a:xfrm>
                  <a:off x="4365" y="4305"/>
                  <a:ext cx="1740" cy="1080"/>
                </a:xfrm>
                <a:prstGeom prst="cloudCallout">
                  <a:avLst>
                    <a:gd name="adj1" fmla="val -11208"/>
                    <a:gd name="adj2" fmla="val 8611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ar-SA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>
                  <a:off x="4500" y="4830"/>
                  <a:ext cx="750" cy="40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ar-SA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1748" y="2734"/>
                <a:ext cx="1721" cy="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l" rtl="0" eaLnBrk="0" hangingPunct="0"/>
                <a:r>
                  <a:rPr lang="en-US" sz="1400" b="1">
                    <a:solidFill>
                      <a:srgbClr val="000000"/>
                    </a:solidFill>
                  </a:rPr>
                  <a:t>Internet/ </a:t>
                </a:r>
              </a:p>
              <a:p>
                <a:pPr algn="l" rtl="0" eaLnBrk="0" hangingPunct="0"/>
                <a:r>
                  <a:rPr lang="en-US" sz="1400" b="1">
                    <a:solidFill>
                      <a:srgbClr val="000000"/>
                    </a:solidFill>
                  </a:rPr>
                  <a:t>    Intranet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776" y="2037"/>
              <a:ext cx="1148" cy="639"/>
              <a:chOff x="5072" y="9016"/>
              <a:chExt cx="2199" cy="872"/>
            </a:xfrm>
          </p:grpSpPr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5072" y="9558"/>
                <a:ext cx="219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200">
                    <a:solidFill>
                      <a:srgbClr val="000000"/>
                    </a:solidFill>
                  </a:rPr>
                  <a:t>IPSec disabled host</a:t>
                </a:r>
              </a:p>
            </p:txBody>
          </p:sp>
          <p:pic>
            <p:nvPicPr>
              <p:cNvPr id="32" name="Picture 3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" y="9016"/>
                <a:ext cx="692" cy="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697" y="2047"/>
              <a:ext cx="1397" cy="320"/>
              <a:chOff x="6915" y="9251"/>
              <a:chExt cx="2675" cy="435"/>
            </a:xfrm>
          </p:grpSpPr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6928" y="9291"/>
                <a:ext cx="26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l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Case 1 : </a:t>
                </a:r>
                <a:r>
                  <a:rPr lang="en-US" sz="1000" b="1" i="1">
                    <a:solidFill>
                      <a:srgbClr val="000000"/>
                    </a:solidFill>
                  </a:rPr>
                  <a:t>Insecure IP Packet</a:t>
                </a:r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16"/>
              <p:cNvSpPr>
                <a:spLocks noChangeArrowheads="1"/>
              </p:cNvSpPr>
              <p:nvPr/>
            </p:nvSpPr>
            <p:spPr bwMode="auto">
              <a:xfrm>
                <a:off x="6915" y="9251"/>
                <a:ext cx="2323" cy="435"/>
              </a:xfrm>
              <a:prstGeom prst="flowChartAlternateProcess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081" y="2852"/>
              <a:ext cx="1022" cy="652"/>
              <a:chOff x="2640" y="1296"/>
              <a:chExt cx="960" cy="491"/>
            </a:xfrm>
          </p:grpSpPr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7" y="1296"/>
                <a:ext cx="339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640" y="1584"/>
                <a:ext cx="960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200">
                    <a:solidFill>
                      <a:srgbClr val="000000"/>
                    </a:solidFill>
                  </a:rPr>
                  <a:t>IPSec enabled host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851" y="2876"/>
              <a:ext cx="1381" cy="320"/>
              <a:chOff x="7617" y="10198"/>
              <a:chExt cx="2716" cy="435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7671" y="10237"/>
                <a:ext cx="26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l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Case 2 : S</a:t>
                </a:r>
                <a:r>
                  <a:rPr lang="en-US" sz="1000" b="1" i="1">
                    <a:solidFill>
                      <a:srgbClr val="000000"/>
                    </a:solidFill>
                  </a:rPr>
                  <a:t>ecure IP Packet</a:t>
                </a:r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7617" y="10198"/>
                <a:ext cx="2323" cy="435"/>
              </a:xfrm>
              <a:prstGeom prst="flowChartAlternateProcess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905" y="1920"/>
              <a:ext cx="869" cy="459"/>
              <a:chOff x="720" y="2486"/>
              <a:chExt cx="816" cy="346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720" y="2534"/>
                <a:ext cx="432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IP Header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1103" y="2486"/>
                <a:ext cx="43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Upper layer data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1959" y="2749"/>
              <a:ext cx="1281" cy="459"/>
              <a:chOff x="2304" y="2544"/>
              <a:chExt cx="1200" cy="346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352" y="255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Text Box 30"/>
              <p:cNvSpPr txBox="1">
                <a:spLocks noChangeArrowheads="1"/>
              </p:cNvSpPr>
              <p:nvPr/>
            </p:nvSpPr>
            <p:spPr bwMode="auto">
              <a:xfrm>
                <a:off x="2304" y="2593"/>
                <a:ext cx="432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IP Header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736" y="255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Text Box 32"/>
              <p:cNvSpPr txBox="1">
                <a:spLocks noChangeArrowheads="1"/>
              </p:cNvSpPr>
              <p:nvPr/>
            </p:nvSpPr>
            <p:spPr bwMode="auto">
              <a:xfrm>
                <a:off x="2688" y="2593"/>
                <a:ext cx="432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IPSec</a:t>
                </a:r>
              </a:p>
              <a:p>
                <a:pPr algn="ctr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Header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120" y="2554"/>
                <a:ext cx="384" cy="3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Text Box 34"/>
              <p:cNvSpPr txBox="1">
                <a:spLocks noChangeArrowheads="1"/>
              </p:cNvSpPr>
              <p:nvPr/>
            </p:nvSpPr>
            <p:spPr bwMode="auto">
              <a:xfrm>
                <a:off x="3072" y="2544"/>
                <a:ext cx="432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ar-SA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ctr" rtl="0" eaLnBrk="0" hangingPunct="0"/>
                <a:r>
                  <a:rPr lang="en-US" sz="1000" b="1">
                    <a:solidFill>
                      <a:srgbClr val="000000"/>
                    </a:solidFill>
                  </a:rPr>
                  <a:t>Upper layer data</a:t>
                </a:r>
              </a:p>
            </p:txBody>
          </p:sp>
        </p:grp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H="1" flipV="1">
              <a:off x="1584" y="2976"/>
              <a:ext cx="425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ar-SA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 flipH="1">
              <a:off x="1702" y="2430"/>
              <a:ext cx="255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ar-SA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4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IPSec</a:t>
            </a:r>
            <a:endParaRPr lang="en-AU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82879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/>
            <a:r>
              <a:rPr lang="en-US" dirty="0"/>
              <a:t>general IP Security mechanisms</a:t>
            </a:r>
          </a:p>
          <a:p>
            <a:pPr algn="l" rtl="0"/>
            <a:r>
              <a:rPr lang="en-US" dirty="0"/>
              <a:t>provides</a:t>
            </a:r>
          </a:p>
          <a:p>
            <a:pPr lvl="1" algn="l" rtl="0"/>
            <a:r>
              <a:rPr lang="en-US" dirty="0"/>
              <a:t>authentication</a:t>
            </a:r>
          </a:p>
          <a:p>
            <a:pPr lvl="1" algn="l" rtl="0"/>
            <a:r>
              <a:rPr lang="en-US" dirty="0"/>
              <a:t>confidentiality</a:t>
            </a:r>
          </a:p>
          <a:p>
            <a:pPr lvl="1" algn="l" rtl="0"/>
            <a:r>
              <a:rPr lang="en-US" dirty="0"/>
              <a:t>key management</a:t>
            </a:r>
          </a:p>
          <a:p>
            <a:pPr algn="l" rtl="0"/>
            <a:r>
              <a:rPr lang="en-US" dirty="0"/>
              <a:t>applicable to use over LANs, across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public </a:t>
            </a:r>
            <a:r>
              <a:rPr lang="en-US" dirty="0"/>
              <a:t>&amp; private WANs, &amp; for the </a:t>
            </a:r>
            <a:r>
              <a:rPr lang="en-US" dirty="0" smtClean="0"/>
              <a:t>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80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429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/>
              <a:t>IP sec Application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14300" y="1828799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65125" indent="0" algn="l" rtl="0">
              <a:tabLst>
                <a:tab pos="625475" algn="l"/>
              </a:tabLst>
            </a:pPr>
            <a:r>
              <a:rPr lang="en-US" dirty="0" err="1"/>
              <a:t>IPSec</a:t>
            </a:r>
            <a:r>
              <a:rPr lang="en-US" dirty="0"/>
              <a:t> provides the capability to secure communications across a LAN, across </a:t>
            </a:r>
            <a:endParaRPr lang="en-US" dirty="0" smtClean="0"/>
          </a:p>
          <a:p>
            <a:pPr marL="365125" indent="0" algn="l" rtl="0">
              <a:buNone/>
              <a:tabLst>
                <a:tab pos="625475" algn="l"/>
              </a:tabLst>
            </a:pPr>
            <a:r>
              <a:rPr lang="en-US" dirty="0" smtClean="0"/>
              <a:t>private </a:t>
            </a:r>
            <a:r>
              <a:rPr lang="en-US" dirty="0"/>
              <a:t>and public WANs, and across the Internet. </a:t>
            </a:r>
          </a:p>
          <a:p>
            <a:pPr marL="365125" indent="0" algn="l" rtl="0"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sz="2000" dirty="0"/>
              <a:t>Secure branch office connectivity over the Internet </a:t>
            </a:r>
            <a:endParaRPr lang="ar-SA" sz="2000" dirty="0"/>
          </a:p>
          <a:p>
            <a:pPr marL="365125" indent="0" algn="l" rtl="0"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sz="2000" dirty="0"/>
              <a:t>Secure remote access over the Internet </a:t>
            </a:r>
            <a:endParaRPr lang="ar-SA" sz="2000" dirty="0"/>
          </a:p>
          <a:p>
            <a:pPr marL="365125" indent="0" algn="l" rtl="0"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sz="2000" dirty="0"/>
              <a:t>Establishing extranet and intranet connectivity with partners </a:t>
            </a:r>
          </a:p>
          <a:p>
            <a:pPr marL="365125" indent="0" algn="l" rtl="0">
              <a:buFont typeface="Arial" pitchFamily="34" charset="0"/>
              <a:buChar char="–"/>
              <a:tabLst>
                <a:tab pos="625475" algn="l"/>
              </a:tabLst>
            </a:pPr>
            <a:r>
              <a:rPr lang="en-US" sz="2000" dirty="0"/>
              <a:t>Enhancing electronic commerce security </a:t>
            </a:r>
          </a:p>
        </p:txBody>
      </p:sp>
    </p:spTree>
    <p:extLst>
      <p:ext uri="{BB962C8B-B14F-4D97-AF65-F5344CB8AC3E}">
        <p14:creationId xmlns:p14="http://schemas.microsoft.com/office/powerpoint/2010/main" val="306276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Security Associations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82879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90000"/>
              </a:lnSpc>
            </a:pPr>
            <a:r>
              <a:rPr lang="en-US" sz="2400"/>
              <a:t>One of the most important concepts in IPSec is called a Security Association (SA). Defined in RFC 1825.</a:t>
            </a:r>
          </a:p>
          <a:p>
            <a:pPr algn="l" rtl="0">
              <a:lnSpc>
                <a:spcPct val="90000"/>
              </a:lnSpc>
            </a:pPr>
            <a:r>
              <a:rPr lang="en-US" sz="2400"/>
              <a:t>SAs are the combination of a given Security Parameter Index (SPI) and Destination Address.</a:t>
            </a:r>
          </a:p>
          <a:p>
            <a:pPr algn="l" rtl="0">
              <a:lnSpc>
                <a:spcPct val="90000"/>
              </a:lnSpc>
            </a:pPr>
            <a:r>
              <a:rPr lang="en-US" sz="2400"/>
              <a:t>SAs are one way.  A minimum of two SAs are required for a single IPSec connection.</a:t>
            </a:r>
          </a:p>
          <a:p>
            <a:pPr algn="l" rtl="0">
              <a:lnSpc>
                <a:spcPct val="90000"/>
              </a:lnSpc>
            </a:pPr>
            <a:r>
              <a:rPr lang="en-US" sz="2400"/>
              <a:t>SAs contain parameters including: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Authentication algorithm and algorithm mode 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Encryption algorithm and algorithm mode 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Key(s) used with the authentication/encryption algorithm(s) 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Lifetime of the key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Lifetime of the SA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Source Address(es) of the SA</a:t>
            </a:r>
          </a:p>
          <a:p>
            <a:pPr lvl="1" algn="l" rtl="0">
              <a:lnSpc>
                <a:spcPct val="90000"/>
              </a:lnSpc>
            </a:pPr>
            <a:r>
              <a:rPr lang="en-US" sz="2000"/>
              <a:t>Sensitivity level (ie Secret or Unclassified) </a:t>
            </a:r>
          </a:p>
        </p:txBody>
      </p:sp>
    </p:spTree>
    <p:extLst>
      <p:ext uri="{BB962C8B-B14F-4D97-AF65-F5344CB8AC3E}">
        <p14:creationId xmlns:p14="http://schemas.microsoft.com/office/powerpoint/2010/main" val="414019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23900" y="353218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IP Security Scenario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7617"/>
            <a:ext cx="80010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80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3278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Scenario Of </a:t>
            </a:r>
            <a:r>
              <a:rPr lang="en-US" dirty="0" err="1" smtClean="0"/>
              <a:t>Ipsec</a:t>
            </a:r>
            <a:r>
              <a:rPr lang="en-US" dirty="0" smtClean="0"/>
              <a:t> Usage</a:t>
            </a:r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52400" y="1677467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90000"/>
              </a:lnSpc>
            </a:pPr>
            <a:r>
              <a:rPr lang="en-US" sz="2800" dirty="0"/>
              <a:t>An organization maintains LANs at dispersed locations 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Non secure IP traffic is conducted on each LAN. </a:t>
            </a:r>
          </a:p>
          <a:p>
            <a:pPr algn="l" rtl="0">
              <a:lnSpc>
                <a:spcPct val="90000"/>
              </a:lnSpc>
            </a:pPr>
            <a:r>
              <a:rPr lang="en-US" sz="2800" dirty="0" err="1"/>
              <a:t>IPSec</a:t>
            </a:r>
            <a:r>
              <a:rPr lang="en-US" sz="2800" dirty="0"/>
              <a:t> protocols are used 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These protocols operate in networking devices that connect each LAN to the outside world. (router, firewall )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IPSec</a:t>
            </a:r>
            <a:r>
              <a:rPr lang="en-US" sz="2800" dirty="0"/>
              <a:t> networking device will typically encrypt and compress all traffic going into the WAN, and decrypt and decompress traffic coming from the WAN </a:t>
            </a:r>
            <a:endParaRPr lang="ar-SA" sz="2800" dirty="0"/>
          </a:p>
          <a:p>
            <a:pPr algn="l" rtl="0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117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</TotalTime>
  <Words>820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melbo13</dc:creator>
  <cp:lastModifiedBy>Mel</cp:lastModifiedBy>
  <cp:revision>29</cp:revision>
  <dcterms:created xsi:type="dcterms:W3CDTF">2017-06-08T07:22:15Z</dcterms:created>
  <dcterms:modified xsi:type="dcterms:W3CDTF">2017-06-10T13:33:59Z</dcterms:modified>
</cp:coreProperties>
</file>