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6" r:id="rId3"/>
    <p:sldId id="260" r:id="rId4"/>
    <p:sldId id="261" r:id="rId5"/>
    <p:sldId id="257" r:id="rId6"/>
    <p:sldId id="274" r:id="rId7"/>
    <p:sldId id="258" r:id="rId8"/>
    <p:sldId id="262" r:id="rId9"/>
    <p:sldId id="266" r:id="rId10"/>
    <p:sldId id="259" r:id="rId11"/>
    <p:sldId id="263" r:id="rId12"/>
    <p:sldId id="264" r:id="rId13"/>
    <p:sldId id="267" r:id="rId14"/>
    <p:sldId id="268" r:id="rId15"/>
    <p:sldId id="265" r:id="rId16"/>
    <p:sldId id="272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39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0F0CA8D-6F8E-40B3-A090-F425AC0587E0}" type="datetimeFigureOut">
              <a:rPr lang="en-US" smtClean="0"/>
              <a:pPr/>
              <a:t>6/14/2017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35E6EB-6C16-40EE-A384-80D8E3C99D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9442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402:Data Communications &amp; Networks - II &amp; Network Programming Using Linux (Theory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792088"/>
          </a:xfrm>
        </p:spPr>
        <p:txBody>
          <a:bodyPr/>
          <a:lstStyle/>
          <a:p>
            <a:pPr algn="ctr"/>
            <a:r>
              <a:rPr lang="en-US" dirty="0" smtClean="0"/>
              <a:t>DNS(Domain Name System)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5385746"/>
            <a:ext cx="5580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Prepared by:-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Sheakha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Belrich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Tongper</a:t>
            </a:r>
            <a:r>
              <a:rPr lang="en-US" dirty="0" smtClean="0">
                <a:solidFill>
                  <a:schemeClr val="bg1"/>
                </a:solidFill>
              </a:rPr>
              <a:t> War </a:t>
            </a:r>
            <a:r>
              <a:rPr lang="en-US" dirty="0" err="1" smtClean="0">
                <a:solidFill>
                  <a:schemeClr val="bg1"/>
                </a:solidFill>
              </a:rPr>
              <a:t>Nongbri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Roll No-08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Skhembok</a:t>
            </a:r>
            <a:r>
              <a:rPr lang="en-US" dirty="0" smtClean="0">
                <a:solidFill>
                  <a:schemeClr val="bg1"/>
                </a:solidFill>
              </a:rPr>
              <a:t> Star </a:t>
            </a:r>
            <a:r>
              <a:rPr lang="en-US" dirty="0" err="1" smtClean="0">
                <a:solidFill>
                  <a:schemeClr val="bg1"/>
                </a:solidFill>
              </a:rPr>
              <a:t>Sohphoh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Roll No-04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7"/>
          <p:cNvSpPr txBox="1">
            <a:spLocks noChangeArrowheads="1"/>
          </p:cNvSpPr>
          <p:nvPr/>
        </p:nvSpPr>
        <p:spPr bwMode="auto">
          <a:xfrm>
            <a:off x="2357423" y="1928802"/>
            <a:ext cx="1357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Host name</a:t>
            </a:r>
            <a:endParaRPr lang="en-IN" sz="1800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66694" y="1428736"/>
            <a:ext cx="8420140" cy="4656138"/>
            <a:chOff x="366694" y="1428736"/>
            <a:chExt cx="8420140" cy="4656138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509694" y="2266936"/>
              <a:ext cx="3429000" cy="2571750"/>
              <a:chOff x="1785918" y="1428736"/>
              <a:chExt cx="3429024" cy="2571768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1785918" y="1428736"/>
                <a:ext cx="3429024" cy="2571768"/>
                <a:chOff x="642910" y="1214422"/>
                <a:chExt cx="3429024" cy="3000396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42910" y="1214422"/>
                  <a:ext cx="3429024" cy="3000396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 sz="18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928662" y="1786720"/>
                  <a:ext cx="1071571" cy="16428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dirty="0">
                      <a:solidFill>
                        <a:schemeClr val="tx2">
                          <a:lumMod val="50000"/>
                        </a:schemeClr>
                      </a:solidFill>
                    </a:rPr>
                    <a:t>File Transfer client</a:t>
                  </a:r>
                  <a:endParaRPr lang="en-IN" sz="1800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857489" y="1786720"/>
                  <a:ext cx="1000132" cy="16428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dirty="0">
                      <a:solidFill>
                        <a:schemeClr val="tx2">
                          <a:lumMod val="50000"/>
                        </a:schemeClr>
                      </a:solidFill>
                    </a:rPr>
                    <a:t>DNS client</a:t>
                  </a:r>
                  <a:endParaRPr lang="en-IN" sz="1800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3214678" y="1785927"/>
                <a:ext cx="714380" cy="58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600" b="1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</a:rPr>
                  <a:t>Host name</a:t>
                </a:r>
                <a:endParaRPr lang="en-IN" sz="1600" b="1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7" name="TextBox 19"/>
              <p:cNvSpPr txBox="1">
                <a:spLocks noChangeArrowheads="1"/>
              </p:cNvSpPr>
              <p:nvPr/>
            </p:nvSpPr>
            <p:spPr bwMode="auto">
              <a:xfrm>
                <a:off x="3143241" y="3286124"/>
                <a:ext cx="857256" cy="58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</a:rPr>
                  <a:t>IP      address</a:t>
                </a:r>
                <a:endParaRPr lang="en-IN" sz="1600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rot="16200000" flipH="1">
              <a:off x="1714478" y="2214552"/>
              <a:ext cx="1000136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1393806" y="4964099"/>
              <a:ext cx="1643063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857482" y="3357549"/>
              <a:ext cx="85725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715008" y="3071810"/>
              <a:ext cx="1571636" cy="357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tx2">
                      <a:lumMod val="50000"/>
                    </a:schemeClr>
                  </a:solidFill>
                </a:rPr>
                <a:t>Query</a:t>
              </a:r>
              <a:endParaRPr lang="en-IN" sz="1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5008" y="3643314"/>
              <a:ext cx="1571600" cy="357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tx2">
                      <a:lumMod val="50000"/>
                    </a:schemeClr>
                  </a:solidFill>
                </a:rPr>
                <a:t>Response</a:t>
              </a:r>
              <a:endParaRPr lang="en-IN" sz="1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15272" y="2428868"/>
              <a:ext cx="1071562" cy="1714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tx2">
                      <a:lumMod val="50000"/>
                    </a:schemeClr>
                  </a:solidFill>
                </a:rPr>
                <a:t>DNS Server</a:t>
              </a:r>
              <a:endParaRPr lang="en-IN" sz="1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714876" y="3214686"/>
              <a:ext cx="100013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286644" y="3214676"/>
              <a:ext cx="428588" cy="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82"/>
            <p:cNvSpPr txBox="1">
              <a:spLocks noChangeArrowheads="1"/>
            </p:cNvSpPr>
            <p:nvPr/>
          </p:nvSpPr>
          <p:spPr bwMode="auto">
            <a:xfrm>
              <a:off x="2285982" y="5286361"/>
              <a:ext cx="12858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IP address</a:t>
              </a:r>
              <a:endParaRPr lang="en-IN" sz="1800">
                <a:latin typeface="Calibri" pitchFamily="34" charset="0"/>
              </a:endParaRPr>
            </a:p>
          </p:txBody>
        </p:sp>
        <p:sp>
          <p:nvSpPr>
            <p:cNvPr id="29" name="TextBox 83"/>
            <p:cNvSpPr txBox="1">
              <a:spLocks noChangeArrowheads="1"/>
            </p:cNvSpPr>
            <p:nvPr/>
          </p:nvSpPr>
          <p:spPr bwMode="auto">
            <a:xfrm>
              <a:off x="1428732" y="5714986"/>
              <a:ext cx="17145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Network Layer</a:t>
              </a:r>
              <a:endParaRPr lang="en-IN" sz="1800">
                <a:latin typeface="Calibri" pitchFamily="34" charset="0"/>
              </a:endParaRPr>
            </a:p>
          </p:txBody>
        </p:sp>
        <p:sp>
          <p:nvSpPr>
            <p:cNvPr id="30" name="TextBox 85"/>
            <p:cNvSpPr txBox="1">
              <a:spLocks noChangeArrowheads="1"/>
            </p:cNvSpPr>
            <p:nvPr/>
          </p:nvSpPr>
          <p:spPr bwMode="auto">
            <a:xfrm>
              <a:off x="366694" y="3333736"/>
              <a:ext cx="1285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</a:rPr>
                <a:t>Application Layer</a:t>
              </a:r>
              <a:endParaRPr lang="en-IN" sz="14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31" name="TextBox 86"/>
            <p:cNvSpPr txBox="1">
              <a:spLocks noChangeArrowheads="1"/>
            </p:cNvSpPr>
            <p:nvPr/>
          </p:nvSpPr>
          <p:spPr bwMode="auto">
            <a:xfrm>
              <a:off x="1928794" y="1428736"/>
              <a:ext cx="876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User</a:t>
              </a:r>
              <a:endParaRPr lang="en-IN" sz="1800" dirty="0">
                <a:latin typeface="Calibri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071670" y="2000237"/>
              <a:ext cx="280987" cy="2857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tx1"/>
                  </a:solidFill>
                </a:rPr>
                <a:t>1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071802" y="3214686"/>
              <a:ext cx="280987" cy="2857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5000628" y="3071810"/>
              <a:ext cx="280987" cy="2857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rot="10800000">
              <a:off x="7286644" y="3786190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10800000">
              <a:off x="4714876" y="3786190"/>
              <a:ext cx="100013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7429520" y="3643314"/>
              <a:ext cx="280987" cy="2857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chemeClr val="tx1"/>
                  </a:solidFill>
                </a:rPr>
                <a:t>4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rot="10800000">
              <a:off x="2857488" y="3786190"/>
              <a:ext cx="85725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3071802" y="3643314"/>
              <a:ext cx="280987" cy="2857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071670" y="4857760"/>
              <a:ext cx="280987" cy="28575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n-I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unga" pitchFamily="34" charset="0"/>
                <a:ea typeface="+mj-ea"/>
                <a:cs typeface="Tunga" pitchFamily="34" charset="0"/>
              </a:rPr>
              <a:t>Purpose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unga" pitchFamily="34" charset="0"/>
                <a:ea typeface="+mj-ea"/>
                <a:cs typeface="Tunga" pitchFamily="34" charset="0"/>
              </a:rPr>
              <a:t> of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unga" pitchFamily="34" charset="0"/>
                <a:ea typeface="+mj-ea"/>
                <a:cs typeface="Tunga" pitchFamily="34" charset="0"/>
              </a:rPr>
              <a:t> DNS</a:t>
            </a:r>
            <a:endParaRPr kumimoji="0" lang="en-I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en-US" sz="2400" dirty="0" smtClean="0">
                <a:latin typeface="+mj-lt"/>
                <a:cs typeface="Tunga" pitchFamily="34" charset="0"/>
              </a:rPr>
              <a:t>TCP/IP uses a DNS client and DNS server to map a name to an address.</a:t>
            </a:r>
          </a:p>
          <a:p>
            <a:pPr algn="just">
              <a:spcBef>
                <a:spcPct val="0"/>
              </a:spcBef>
            </a:pPr>
            <a:r>
              <a:rPr lang="en-US" sz="2400" dirty="0" smtClean="0">
                <a:latin typeface="+mj-lt"/>
                <a:cs typeface="Tunga" pitchFamily="34" charset="0"/>
              </a:rPr>
              <a:t> User wants to use a file transfer client to access the corresponding file transfer server running on a remote host.</a:t>
            </a:r>
          </a:p>
          <a:p>
            <a:pPr algn="just">
              <a:spcBef>
                <a:spcPct val="0"/>
              </a:spcBef>
              <a:buNone/>
            </a:pPr>
            <a:endParaRPr lang="en-US" sz="2400" dirty="0" smtClean="0">
              <a:latin typeface="+mj-lt"/>
              <a:cs typeface="Tunga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en-US" sz="2400" dirty="0" smtClean="0">
              <a:latin typeface="+mj-lt"/>
              <a:cs typeface="Tunga" pitchFamily="34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400" dirty="0" smtClean="0">
                <a:latin typeface="+mj-lt"/>
                <a:cs typeface="Tunga" pitchFamily="34" charset="0"/>
              </a:rPr>
              <a:t>NOTE: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+mj-lt"/>
                <a:cs typeface="Tunga" pitchFamily="34" charset="0"/>
              </a:rPr>
              <a:t>Connection between DNS client and DNS server need at least 2 connections.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+mj-lt"/>
                <a:cs typeface="Tunga" pitchFamily="34" charset="0"/>
              </a:rPr>
              <a:t>The first is for mapping the name to an IP address.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+mj-lt"/>
                <a:cs typeface="Tunga" pitchFamily="34" charset="0"/>
              </a:rPr>
              <a:t>The second is for transferring files.</a:t>
            </a:r>
          </a:p>
          <a:p>
            <a:pPr algn="just">
              <a:buNone/>
            </a:pPr>
            <a:endParaRPr lang="en-US" sz="2400" dirty="0" smtClean="0">
              <a:latin typeface="+mj-lt"/>
              <a:cs typeface="Tunga" pitchFamily="34" charset="0"/>
            </a:endParaRPr>
          </a:p>
          <a:p>
            <a:pPr algn="just"/>
            <a:endParaRPr lang="en-IN" sz="24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unga" pitchFamily="34" charset="0"/>
                <a:cs typeface="Tunga" pitchFamily="34" charset="0"/>
              </a:rPr>
              <a:t>Purpose Of DNS</a:t>
            </a:r>
            <a:endParaRPr lang="en-IN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4952021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latin typeface="+mj-lt"/>
                <a:cs typeface="Tunga" pitchFamily="34" charset="0"/>
              </a:rPr>
              <a:t>TCP/IP suite needs the IP address of the file transfer server to make the connection.</a:t>
            </a:r>
          </a:p>
          <a:p>
            <a:pPr algn="just"/>
            <a:r>
              <a:rPr lang="en-US" sz="1800" dirty="0" smtClean="0">
                <a:latin typeface="+mj-lt"/>
                <a:cs typeface="Tunga" pitchFamily="34" charset="0"/>
              </a:rPr>
              <a:t>Following Six steps map the host name to IP address: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1800" dirty="0" smtClean="0">
                <a:latin typeface="+mj-lt"/>
                <a:cs typeface="Tunga" pitchFamily="34" charset="0"/>
              </a:rPr>
              <a:t>The user passes the host name to the file transfer client.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1800" dirty="0" smtClean="0">
                <a:latin typeface="+mj-lt"/>
                <a:cs typeface="Tunga" pitchFamily="34" charset="0"/>
              </a:rPr>
              <a:t>The file transfer client passes the host name to the DNS client.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1800" dirty="0" smtClean="0">
                <a:latin typeface="+mj-lt"/>
                <a:cs typeface="Tunga" pitchFamily="34" charset="0"/>
              </a:rPr>
              <a:t>Each computer, after being booted, knows the address of one DNS server. The DNS client sends a message to a DNS server with a query that gives the file transfer server name using the known IP address of the DNS server.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1800" dirty="0" smtClean="0">
                <a:latin typeface="+mj-lt"/>
                <a:cs typeface="Tunga" pitchFamily="34" charset="0"/>
              </a:rPr>
              <a:t>The DNS server responds with the IP address of the desired file transfer server.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1800" dirty="0" smtClean="0">
                <a:latin typeface="+mj-lt"/>
                <a:cs typeface="Tunga" pitchFamily="34" charset="0"/>
              </a:rPr>
              <a:t>The DNS server passes the IP address to the file transfer client .</a:t>
            </a:r>
          </a:p>
          <a:p>
            <a:pPr marL="857250" lvl="1" indent="-457200" algn="just">
              <a:buFont typeface="+mj-lt"/>
              <a:buAutoNum type="arabicParenR"/>
            </a:pPr>
            <a:r>
              <a:rPr lang="en-US" sz="1800" dirty="0" smtClean="0">
                <a:latin typeface="+mj-lt"/>
                <a:cs typeface="Tunga" pitchFamily="34" charset="0"/>
              </a:rPr>
              <a:t>The file transfer client now uses the received IP address to access the file transfer server.</a:t>
            </a:r>
            <a:endParaRPr lang="en-IN" sz="18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unga" pitchFamily="34" charset="0"/>
                <a:cs typeface="Tunga" pitchFamily="34" charset="0"/>
              </a:rPr>
              <a:t>Purpose Of DNS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The DNS has three major components, the database, the server, and the client </a:t>
            </a:r>
            <a:r>
              <a:rPr lang="en-IN" sz="2000" dirty="0" smtClean="0">
                <a:latin typeface="+mj-lt"/>
                <a:cs typeface="Tunga" pitchFamily="34" charset="0"/>
              </a:rPr>
              <a:t>.</a:t>
            </a:r>
          </a:p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The </a:t>
            </a:r>
            <a:r>
              <a:rPr lang="en-IN" sz="2000" b="1" dirty="0">
                <a:latin typeface="+mj-lt"/>
                <a:cs typeface="Tunga" pitchFamily="34" charset="0"/>
              </a:rPr>
              <a:t>database</a:t>
            </a:r>
            <a:r>
              <a:rPr lang="en-IN" sz="2000" dirty="0">
                <a:latin typeface="+mj-lt"/>
                <a:cs typeface="Tunga" pitchFamily="34" charset="0"/>
              </a:rPr>
              <a:t> is a distributed database and is comprised of the Domain Name Space, which is essentially the DNS tree, and the Resource Records (RRs) that define the domain names within the Domain Name </a:t>
            </a:r>
            <a:r>
              <a:rPr lang="en-IN" sz="2000" dirty="0" smtClean="0">
                <a:latin typeface="+mj-lt"/>
                <a:cs typeface="Tunga" pitchFamily="34" charset="0"/>
              </a:rPr>
              <a:t>Space.</a:t>
            </a:r>
          </a:p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The </a:t>
            </a:r>
            <a:r>
              <a:rPr lang="en-IN" sz="2000" b="1" dirty="0">
                <a:latin typeface="+mj-lt"/>
                <a:cs typeface="Tunga" pitchFamily="34" charset="0"/>
              </a:rPr>
              <a:t>server</a:t>
            </a:r>
            <a:r>
              <a:rPr lang="en-IN" sz="2000" dirty="0">
                <a:latin typeface="+mj-lt"/>
                <a:cs typeface="Tunga" pitchFamily="34" charset="0"/>
              </a:rPr>
              <a:t> is commonly referred to as </a:t>
            </a:r>
            <a:r>
              <a:rPr lang="en-IN" sz="2000" dirty="0" smtClean="0">
                <a:latin typeface="+mj-lt"/>
                <a:cs typeface="Tunga" pitchFamily="34" charset="0"/>
              </a:rPr>
              <a:t>a</a:t>
            </a:r>
            <a:r>
              <a:rPr lang="en-IN" sz="2000" b="1" dirty="0" smtClean="0">
                <a:latin typeface="+mj-lt"/>
                <a:cs typeface="Tunga" pitchFamily="34" charset="0"/>
              </a:rPr>
              <a:t> </a:t>
            </a:r>
            <a:r>
              <a:rPr lang="en-IN" sz="2000" b="1" dirty="0">
                <a:latin typeface="+mj-lt"/>
                <a:cs typeface="Tunga" pitchFamily="34" charset="0"/>
              </a:rPr>
              <a:t>name server</a:t>
            </a:r>
            <a:r>
              <a:rPr lang="en-IN" sz="2000" dirty="0">
                <a:latin typeface="+mj-lt"/>
                <a:cs typeface="Tunga" pitchFamily="34" charset="0"/>
              </a:rPr>
              <a:t>. </a:t>
            </a:r>
            <a:endParaRPr lang="en-IN" sz="2000" dirty="0" smtClean="0">
              <a:latin typeface="+mj-lt"/>
              <a:cs typeface="Tunga" pitchFamily="34" charset="0"/>
            </a:endParaRP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Name </a:t>
            </a:r>
            <a:r>
              <a:rPr lang="en-IN" sz="2000" dirty="0">
                <a:latin typeface="+mj-lt"/>
                <a:cs typeface="Tunga" pitchFamily="34" charset="0"/>
              </a:rPr>
              <a:t>servers are typically responsible for managing some portion of the Domain Name Space and for assisting clients in finding information within the DNS </a:t>
            </a:r>
            <a:r>
              <a:rPr lang="en-IN" sz="2000" dirty="0" smtClean="0">
                <a:latin typeface="+mj-lt"/>
                <a:cs typeface="Tunga" pitchFamily="34" charset="0"/>
              </a:rPr>
              <a:t>tree .</a:t>
            </a: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Name </a:t>
            </a:r>
            <a:r>
              <a:rPr lang="en-IN" sz="2000" dirty="0">
                <a:latin typeface="+mj-lt"/>
                <a:cs typeface="Tunga" pitchFamily="34" charset="0"/>
              </a:rPr>
              <a:t>servers are authoritative for the domains in which they are </a:t>
            </a:r>
            <a:r>
              <a:rPr lang="en-IN" sz="2000" dirty="0" smtClean="0">
                <a:latin typeface="+mj-lt"/>
                <a:cs typeface="Tunga" pitchFamily="34" charset="0"/>
              </a:rPr>
              <a:t>responsible.</a:t>
            </a: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They </a:t>
            </a:r>
            <a:r>
              <a:rPr lang="en-IN" sz="2000" dirty="0">
                <a:latin typeface="+mj-lt"/>
                <a:cs typeface="Tunga" pitchFamily="34" charset="0"/>
              </a:rPr>
              <a:t>can also serve as a delegation point to identify other name servers that have authority over </a:t>
            </a:r>
            <a:r>
              <a:rPr lang="en-IN" sz="2000" dirty="0" smtClean="0">
                <a:latin typeface="+mj-lt"/>
                <a:cs typeface="Tunga" pitchFamily="34" charset="0"/>
              </a:rPr>
              <a:t>sub domains </a:t>
            </a:r>
            <a:r>
              <a:rPr lang="en-IN" sz="2000" dirty="0">
                <a:latin typeface="+mj-lt"/>
                <a:cs typeface="Tunga" pitchFamily="34" charset="0"/>
              </a:rPr>
              <a:t>within a given </a:t>
            </a:r>
            <a:r>
              <a:rPr lang="en-IN" sz="2000" dirty="0" smtClean="0">
                <a:latin typeface="+mj-lt"/>
                <a:cs typeface="Tunga" pitchFamily="34" charset="0"/>
              </a:rPr>
              <a:t>domain.</a:t>
            </a:r>
            <a:endParaRPr lang="en-IN" sz="20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unga" pitchFamily="34" charset="0"/>
                <a:cs typeface="Tunga" pitchFamily="34" charset="0"/>
              </a:rPr>
              <a:t> DNS Components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400" dirty="0">
                <a:latin typeface="+mj-lt"/>
                <a:cs typeface="Tunga" pitchFamily="34" charset="0"/>
              </a:rPr>
              <a:t>The </a:t>
            </a:r>
            <a:r>
              <a:rPr lang="en-IN" sz="2400" b="1" dirty="0">
                <a:latin typeface="+mj-lt"/>
                <a:cs typeface="Tunga" pitchFamily="34" charset="0"/>
              </a:rPr>
              <a:t>client</a:t>
            </a:r>
            <a:r>
              <a:rPr lang="en-IN" sz="2400" dirty="0">
                <a:latin typeface="+mj-lt"/>
                <a:cs typeface="Tunga" pitchFamily="34" charset="0"/>
              </a:rPr>
              <a:t> component of the DNS typically contains software routines, known as functions, which are responsible for requesting information from the Domain Name Space on behalf of an </a:t>
            </a:r>
            <a:r>
              <a:rPr lang="en-IN" sz="2400" dirty="0" smtClean="0">
                <a:latin typeface="+mj-lt"/>
                <a:cs typeface="Tunga" pitchFamily="34" charset="0"/>
              </a:rPr>
              <a:t>application.</a:t>
            </a:r>
          </a:p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These </a:t>
            </a:r>
            <a:r>
              <a:rPr lang="en-IN" sz="2400" dirty="0">
                <a:latin typeface="+mj-lt"/>
                <a:cs typeface="Tunga" pitchFamily="34" charset="0"/>
              </a:rPr>
              <a:t>functions are bundled together into a software library that is commonly referred to as the resolver </a:t>
            </a:r>
            <a:r>
              <a:rPr lang="en-IN" sz="2400" dirty="0" smtClean="0">
                <a:latin typeface="+mj-lt"/>
                <a:cs typeface="Tunga" pitchFamily="34" charset="0"/>
              </a:rPr>
              <a:t>library.</a:t>
            </a:r>
          </a:p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For </a:t>
            </a:r>
            <a:r>
              <a:rPr lang="en-IN" sz="2400" dirty="0">
                <a:latin typeface="+mj-lt"/>
                <a:cs typeface="Tunga" pitchFamily="34" charset="0"/>
              </a:rPr>
              <a:t>this reason, clients are often called </a:t>
            </a:r>
            <a:r>
              <a:rPr lang="en-IN" sz="2400" b="1" dirty="0" smtClean="0">
                <a:latin typeface="+mj-lt"/>
                <a:cs typeface="Tunga" pitchFamily="34" charset="0"/>
              </a:rPr>
              <a:t>resolvers.</a:t>
            </a:r>
          </a:p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The </a:t>
            </a:r>
            <a:r>
              <a:rPr lang="en-IN" sz="2400" dirty="0">
                <a:latin typeface="+mj-lt"/>
                <a:cs typeface="Tunga" pitchFamily="34" charset="0"/>
              </a:rPr>
              <a:t>resolver library functions are responsible for sending a query to a name server requesting information concerning a DNS name and returning the answer to the query back to the </a:t>
            </a:r>
            <a:r>
              <a:rPr lang="en-IN" sz="2400" dirty="0" smtClean="0">
                <a:latin typeface="+mj-lt"/>
                <a:cs typeface="Tunga" pitchFamily="34" charset="0"/>
              </a:rPr>
              <a:t>requestor.</a:t>
            </a:r>
            <a:endParaRPr lang="en-IN" sz="24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dirty="0" smtClean="0">
                <a:latin typeface="Tunga" pitchFamily="34" charset="0"/>
                <a:cs typeface="Tunga" pitchFamily="34" charset="0"/>
              </a:rPr>
              <a:t> DNS Components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>
                <a:latin typeface="+mj-lt"/>
                <a:cs typeface="Tunga" pitchFamily="34" charset="0"/>
              </a:rPr>
              <a:t>A Resource Record (RR) is the basic data element in the domain name system.</a:t>
            </a:r>
          </a:p>
          <a:p>
            <a:pPr algn="just"/>
            <a:r>
              <a:rPr lang="en-US" sz="2400" i="1" dirty="0" smtClean="0">
                <a:latin typeface="+mj-lt"/>
                <a:cs typeface="Tunga" pitchFamily="34" charset="0"/>
              </a:rPr>
              <a:t>Resource Records</a:t>
            </a:r>
            <a:r>
              <a:rPr lang="en-US" sz="2400" dirty="0" smtClean="0">
                <a:latin typeface="+mj-lt"/>
                <a:cs typeface="Tunga" pitchFamily="34" charset="0"/>
              </a:rPr>
              <a:t> (Records) contains the domain name and IP address mappings for computers.</a:t>
            </a:r>
          </a:p>
          <a:p>
            <a:pPr algn="just"/>
            <a:r>
              <a:rPr lang="en-US" sz="2400" dirty="0" smtClean="0">
                <a:latin typeface="+mj-lt"/>
                <a:cs typeface="Tunga" pitchFamily="34" charset="0"/>
              </a:rPr>
              <a:t>All Resource Records have a </a:t>
            </a:r>
            <a:r>
              <a:rPr lang="en-US" sz="2400" i="1" dirty="0" smtClean="0">
                <a:latin typeface="+mj-lt"/>
                <a:cs typeface="Tunga" pitchFamily="34" charset="0"/>
              </a:rPr>
              <a:t>Time To Live </a:t>
            </a:r>
            <a:r>
              <a:rPr lang="en-US" sz="2400" dirty="0" smtClean="0">
                <a:latin typeface="+mj-lt"/>
                <a:cs typeface="Tunga" pitchFamily="34" charset="0"/>
              </a:rPr>
              <a:t>(TTL), specifying the </a:t>
            </a:r>
            <a:r>
              <a:rPr lang="en-US" sz="2400" i="1" dirty="0" smtClean="0">
                <a:latin typeface="+mj-lt"/>
                <a:cs typeface="Tunga" pitchFamily="34" charset="0"/>
              </a:rPr>
              <a:t>number of seconds other DNS servers and applications are allowed to cache the Record.</a:t>
            </a:r>
            <a:endParaRPr lang="en-US" sz="2400" i="1" dirty="0">
              <a:latin typeface="+mj-lt"/>
              <a:cs typeface="Tunga" pitchFamily="34" charset="0"/>
            </a:endParaRPr>
          </a:p>
          <a:p>
            <a:pPr algn="just"/>
            <a:r>
              <a:rPr lang="en-IN" sz="2400" dirty="0">
                <a:latin typeface="+mj-lt"/>
                <a:cs typeface="Tunga" pitchFamily="34" charset="0"/>
              </a:rPr>
              <a:t>Sets of information in the DNS database that can be used to process client </a:t>
            </a:r>
            <a:r>
              <a:rPr lang="en-IN" sz="2400" dirty="0" smtClean="0">
                <a:latin typeface="+mj-lt"/>
                <a:cs typeface="Tunga" pitchFamily="34" charset="0"/>
              </a:rPr>
              <a:t>queries.</a:t>
            </a:r>
          </a:p>
          <a:p>
            <a:pPr algn="just"/>
            <a:r>
              <a:rPr lang="en-IN" sz="2400" dirty="0">
                <a:latin typeface="+mj-lt"/>
                <a:cs typeface="Tunga" pitchFamily="34" charset="0"/>
              </a:rPr>
              <a:t>Each DNS server contains the resource records it needs to answer queries for the portion of the DNS namespace for which it is </a:t>
            </a:r>
            <a:r>
              <a:rPr lang="en-IN" sz="2400" dirty="0" smtClean="0">
                <a:latin typeface="+mj-lt"/>
                <a:cs typeface="Tunga" pitchFamily="34" charset="0"/>
              </a:rPr>
              <a:t>authoritative</a:t>
            </a:r>
            <a:r>
              <a:rPr lang="en-IN" sz="2400" dirty="0">
                <a:latin typeface="+mj-lt"/>
                <a:cs typeface="Tunga" pitchFamily="34" charset="0"/>
              </a:rPr>
              <a:t> </a:t>
            </a:r>
            <a:r>
              <a:rPr lang="en-IN" sz="2400" dirty="0" smtClean="0">
                <a:latin typeface="+mj-lt"/>
                <a:cs typeface="Tunga" pitchFamily="34" charset="0"/>
              </a:rPr>
              <a:t>(A </a:t>
            </a:r>
            <a:r>
              <a:rPr lang="en-IN" sz="2400" dirty="0">
                <a:latin typeface="+mj-lt"/>
                <a:cs typeface="Tunga" pitchFamily="34" charset="0"/>
              </a:rPr>
              <a:t>DNS server is authoritative for a contiguous portion of the DNS namespace if it contains information about that portion of the namespace.)</a:t>
            </a:r>
            <a:endParaRPr lang="en-US" sz="2400" dirty="0" smtClean="0">
              <a:latin typeface="+mj-lt"/>
              <a:cs typeface="Tunga" pitchFamily="34" charset="0"/>
            </a:endParaRPr>
          </a:p>
          <a:p>
            <a:pPr algn="just"/>
            <a:endParaRPr lang="en-IN" sz="24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unga" pitchFamily="34" charset="0"/>
                <a:cs typeface="Tunga" pitchFamily="34" charset="0"/>
              </a:rPr>
              <a:t>Resource Record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572164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The RR data found on the name server that makes up a domain is commonly referred to as zone </a:t>
            </a:r>
            <a:r>
              <a:rPr lang="en-IN" sz="2000" dirty="0" smtClean="0">
                <a:latin typeface="+mj-lt"/>
                <a:cs typeface="Tunga" pitchFamily="34" charset="0"/>
              </a:rPr>
              <a:t>information.</a:t>
            </a:r>
          </a:p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Thus, name servers have zones of </a:t>
            </a:r>
            <a:r>
              <a:rPr lang="en-IN" sz="2000" dirty="0" smtClean="0">
                <a:latin typeface="+mj-lt"/>
                <a:cs typeface="Tunga" pitchFamily="34" charset="0"/>
              </a:rPr>
              <a:t>authority.</a:t>
            </a: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A </a:t>
            </a:r>
            <a:r>
              <a:rPr lang="en-IN" sz="2000" dirty="0">
                <a:latin typeface="+mj-lt"/>
                <a:cs typeface="Tunga" pitchFamily="34" charset="0"/>
              </a:rPr>
              <a:t>single zone can either be a forward zone (i.e., zone information that pertains to a given domain) or an inverse zone (i.e., zone information that maps IP addresses into DNS host names</a:t>
            </a:r>
            <a:r>
              <a:rPr lang="en-IN" sz="2000" dirty="0" smtClean="0">
                <a:latin typeface="+mj-lt"/>
                <a:cs typeface="Tunga" pitchFamily="34" charset="0"/>
              </a:rPr>
              <a:t>).</a:t>
            </a:r>
          </a:p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DNS allows more than one name server per zone, but only one name server can be the primary server for the </a:t>
            </a:r>
            <a:r>
              <a:rPr lang="en-IN" sz="2000" dirty="0" smtClean="0">
                <a:latin typeface="+mj-lt"/>
                <a:cs typeface="Tunga" pitchFamily="34" charset="0"/>
              </a:rPr>
              <a:t>zone.</a:t>
            </a:r>
          </a:p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Primary servers are where the actual changes to the data for a zone take </a:t>
            </a:r>
            <a:r>
              <a:rPr lang="en-IN" sz="2000" dirty="0" smtClean="0">
                <a:latin typeface="+mj-lt"/>
                <a:cs typeface="Tunga" pitchFamily="34" charset="0"/>
              </a:rPr>
              <a:t>place.</a:t>
            </a: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All </a:t>
            </a:r>
            <a:r>
              <a:rPr lang="en-IN" sz="2000" dirty="0">
                <a:latin typeface="+mj-lt"/>
                <a:cs typeface="Tunga" pitchFamily="34" charset="0"/>
              </a:rPr>
              <a:t>the other name servers for a zone basically maintain copies of the primary server’s database for the </a:t>
            </a:r>
            <a:r>
              <a:rPr lang="en-IN" sz="2000" dirty="0" smtClean="0">
                <a:latin typeface="+mj-lt"/>
                <a:cs typeface="Tunga" pitchFamily="34" charset="0"/>
              </a:rPr>
              <a:t>zone.</a:t>
            </a: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These </a:t>
            </a:r>
            <a:r>
              <a:rPr lang="en-IN" sz="2000" dirty="0">
                <a:latin typeface="+mj-lt"/>
                <a:cs typeface="Tunga" pitchFamily="34" charset="0"/>
              </a:rPr>
              <a:t>servers are commonly referred to as secondary </a:t>
            </a:r>
            <a:r>
              <a:rPr lang="en-IN" sz="2000" dirty="0" smtClean="0">
                <a:latin typeface="+mj-lt"/>
                <a:cs typeface="Tunga" pitchFamily="34" charset="0"/>
              </a:rPr>
              <a:t>servers.</a:t>
            </a:r>
            <a:endParaRPr lang="en-IN" sz="20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unga" pitchFamily="34" charset="0"/>
                <a:cs typeface="Tunga" pitchFamily="34" charset="0"/>
              </a:rPr>
              <a:t>Resource Record</a:t>
            </a:r>
            <a:endParaRPr lang="en-IN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>
                <a:latin typeface="+mj-lt"/>
              </a:rPr>
              <a:t>A DNS RR has 6 fields</a:t>
            </a:r>
            <a:r>
              <a:rPr lang="en-IN" dirty="0" smtClean="0">
                <a:latin typeface="+mj-lt"/>
              </a:rPr>
              <a:t>:</a:t>
            </a:r>
          </a:p>
          <a:p>
            <a:pPr lvl="1" algn="just"/>
            <a:r>
              <a:rPr lang="en-IN" dirty="0" smtClean="0">
                <a:latin typeface="+mj-lt"/>
              </a:rPr>
              <a:t>NAME.</a:t>
            </a:r>
          </a:p>
          <a:p>
            <a:pPr lvl="1" algn="just"/>
            <a:r>
              <a:rPr lang="en-IN" dirty="0" smtClean="0">
                <a:latin typeface="+mj-lt"/>
              </a:rPr>
              <a:t>TYPE.</a:t>
            </a:r>
          </a:p>
          <a:p>
            <a:pPr lvl="1" algn="just"/>
            <a:r>
              <a:rPr lang="en-IN" dirty="0" smtClean="0">
                <a:latin typeface="+mj-lt"/>
              </a:rPr>
              <a:t>CLASS.</a:t>
            </a:r>
          </a:p>
          <a:p>
            <a:pPr lvl="1" algn="just"/>
            <a:r>
              <a:rPr lang="en-IN" dirty="0" smtClean="0">
                <a:latin typeface="+mj-lt"/>
              </a:rPr>
              <a:t>TTL.</a:t>
            </a:r>
          </a:p>
          <a:p>
            <a:pPr lvl="1" algn="just"/>
            <a:r>
              <a:rPr lang="en-IN" dirty="0" smtClean="0">
                <a:latin typeface="+mj-lt"/>
              </a:rPr>
              <a:t>RD Length.</a:t>
            </a:r>
          </a:p>
          <a:p>
            <a:pPr lvl="1" algn="just"/>
            <a:r>
              <a:rPr lang="en-IN" dirty="0" smtClean="0">
                <a:latin typeface="+mj-lt"/>
              </a:rPr>
              <a:t>RDATA.</a:t>
            </a:r>
          </a:p>
          <a:p>
            <a:pPr algn="just"/>
            <a:r>
              <a:rPr lang="en-IN" dirty="0" smtClean="0">
                <a:latin typeface="+mj-lt"/>
              </a:rPr>
              <a:t> </a:t>
            </a:r>
            <a:r>
              <a:rPr lang="en-IN" dirty="0">
                <a:latin typeface="+mj-lt"/>
              </a:rPr>
              <a:t>The NAME field holds the DNS name, also referred to as the owner name, to which the RR </a:t>
            </a:r>
            <a:r>
              <a:rPr lang="en-IN" dirty="0" smtClean="0">
                <a:latin typeface="+mj-lt"/>
              </a:rPr>
              <a:t>belongs.</a:t>
            </a:r>
          </a:p>
          <a:p>
            <a:pPr algn="just"/>
            <a:r>
              <a:rPr lang="en-IN" dirty="0" smtClean="0">
                <a:latin typeface="+mj-lt"/>
              </a:rPr>
              <a:t>The </a:t>
            </a:r>
            <a:r>
              <a:rPr lang="en-IN" dirty="0">
                <a:latin typeface="+mj-lt"/>
              </a:rPr>
              <a:t>TYPE field is the TYPE of RR. This field is necessary because it is not uncommon for a DNS name to have more than one type of </a:t>
            </a:r>
            <a:r>
              <a:rPr lang="en-IN" dirty="0" smtClean="0">
                <a:latin typeface="+mj-lt"/>
              </a:rPr>
              <a:t>RR.</a:t>
            </a:r>
          </a:p>
          <a:p>
            <a:pPr algn="just"/>
            <a:r>
              <a:rPr lang="en-IN" dirty="0" smtClean="0">
                <a:latin typeface="+mj-lt"/>
              </a:rPr>
              <a:t>The </a:t>
            </a:r>
            <a:r>
              <a:rPr lang="en-IN" dirty="0">
                <a:latin typeface="+mj-lt"/>
              </a:rPr>
              <a:t>more common types of RR are found in Table </a:t>
            </a:r>
            <a:r>
              <a:rPr lang="en-IN" dirty="0" smtClean="0">
                <a:latin typeface="+mj-lt"/>
              </a:rPr>
              <a:t>1.</a:t>
            </a:r>
            <a:endParaRPr lang="en-IN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unga" pitchFamily="34" charset="0"/>
                <a:cs typeface="Tunga" pitchFamily="34" charset="0"/>
              </a:rPr>
              <a:t>Resource Record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DNS Resource Records 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3759" t="15874" r="22668" b="23810"/>
          <a:stretch>
            <a:fillRect/>
          </a:stretch>
        </p:blipFill>
        <p:spPr>
          <a:xfrm>
            <a:off x="500034" y="1285859"/>
            <a:ext cx="8215370" cy="5292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latin typeface="+mj-lt"/>
              </a:rPr>
              <a:t>Some domain names can spoof other, similar-looking domain names.</a:t>
            </a:r>
          </a:p>
          <a:p>
            <a:pPr lvl="1" algn="just"/>
            <a:r>
              <a:rPr lang="en-IN" dirty="0" smtClean="0">
                <a:latin typeface="+mj-lt"/>
              </a:rPr>
              <a:t>For example, "paypal.com" and "paypa1.com" are different names, yet users may be unable to tell the difference when the user's typeface(font) does not clearly differentiate the letter l and the number 1. </a:t>
            </a:r>
            <a:endParaRPr lang="en-IN" dirty="0">
              <a:latin typeface="+mj-lt"/>
            </a:endParaRPr>
          </a:p>
          <a:p>
            <a:pPr algn="just"/>
            <a:r>
              <a:rPr lang="en-IN" dirty="0" smtClean="0">
                <a:latin typeface="+mj-lt"/>
              </a:rPr>
              <a:t>DNS responses are traditionally not cryptographically signed, leading to many attack possibilities:</a:t>
            </a:r>
          </a:p>
          <a:p>
            <a:pPr lvl="1" algn="just"/>
            <a:r>
              <a:rPr lang="en-IN" dirty="0" smtClean="0">
                <a:latin typeface="+mj-lt"/>
              </a:rPr>
              <a:t> Cache Poisoning </a:t>
            </a:r>
          </a:p>
          <a:p>
            <a:pPr lvl="1" algn="just"/>
            <a:r>
              <a:rPr lang="en-IN" dirty="0" smtClean="0">
                <a:latin typeface="+mj-lt"/>
              </a:rPr>
              <a:t>Denial of Service (</a:t>
            </a:r>
            <a:r>
              <a:rPr lang="en-IN" dirty="0" err="1" smtClean="0">
                <a:latin typeface="+mj-lt"/>
              </a:rPr>
              <a:t>DoS</a:t>
            </a:r>
            <a:r>
              <a:rPr lang="en-IN" dirty="0" smtClean="0">
                <a:latin typeface="+mj-lt"/>
              </a:rPr>
              <a:t>) </a:t>
            </a:r>
          </a:p>
          <a:p>
            <a:pPr lvl="1" algn="just"/>
            <a:r>
              <a:rPr lang="en-IN" dirty="0" smtClean="0">
                <a:latin typeface="+mj-lt"/>
              </a:rPr>
              <a:t>Masquerading </a:t>
            </a:r>
          </a:p>
          <a:p>
            <a:pPr lvl="1" algn="just"/>
            <a:r>
              <a:rPr lang="en-IN" dirty="0" smtClean="0">
                <a:latin typeface="+mj-lt"/>
              </a:rPr>
              <a:t>Client Flooding </a:t>
            </a:r>
          </a:p>
          <a:p>
            <a:pPr lvl="1" algn="just"/>
            <a:r>
              <a:rPr lang="en-IN" dirty="0" smtClean="0">
                <a:latin typeface="+mj-lt"/>
              </a:rPr>
              <a:t>Information Leakage </a:t>
            </a:r>
          </a:p>
          <a:p>
            <a:pPr lvl="1" algn="just"/>
            <a:r>
              <a:rPr lang="en-IN" dirty="0" smtClean="0">
                <a:latin typeface="+mj-lt"/>
              </a:rPr>
              <a:t>Compromise of DNS server’s authoritative data</a:t>
            </a:r>
            <a:endParaRPr lang="en-IN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Issues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484784"/>
            <a:ext cx="8157592" cy="4752528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 smtClean="0">
                <a:latin typeface="+mj-lt"/>
              </a:rPr>
              <a:t>History of DNS.</a:t>
            </a:r>
          </a:p>
          <a:p>
            <a:r>
              <a:rPr lang="en-US" sz="3300" dirty="0">
                <a:latin typeface="+mj-lt"/>
                <a:cs typeface="Tunga" pitchFamily="34" charset="0"/>
              </a:rPr>
              <a:t>Introduction to </a:t>
            </a:r>
            <a:r>
              <a:rPr lang="en-US" sz="3300" dirty="0" smtClean="0">
                <a:latin typeface="+mj-lt"/>
                <a:cs typeface="Tunga" pitchFamily="34" charset="0"/>
              </a:rPr>
              <a:t>DNS.</a:t>
            </a:r>
          </a:p>
          <a:p>
            <a:pPr lvl="1"/>
            <a:r>
              <a:rPr lang="en-IN" sz="3300" dirty="0">
                <a:cs typeface="Tunga" pitchFamily="34" charset="0"/>
              </a:rPr>
              <a:t>Why we need to use names instead of IP numbers?</a:t>
            </a:r>
            <a:endParaRPr lang="en-US" sz="3300" dirty="0">
              <a:cs typeface="Tunga" pitchFamily="34" charset="0"/>
            </a:endParaRPr>
          </a:p>
          <a:p>
            <a:pPr lvl="1"/>
            <a:r>
              <a:rPr lang="en-US" sz="2900" dirty="0">
                <a:cs typeface="Tunga" pitchFamily="34" charset="0"/>
              </a:rPr>
              <a:t>About DNS.</a:t>
            </a:r>
          </a:p>
          <a:p>
            <a:pPr lvl="1"/>
            <a:r>
              <a:rPr lang="en-IN" sz="2900" dirty="0">
                <a:cs typeface="Tunga" pitchFamily="34" charset="0"/>
              </a:rPr>
              <a:t>Fundamentals of DNS</a:t>
            </a:r>
            <a:r>
              <a:rPr lang="en-IN" sz="2900" dirty="0" smtClean="0">
                <a:cs typeface="Tunga" pitchFamily="34" charset="0"/>
              </a:rPr>
              <a:t>.</a:t>
            </a:r>
          </a:p>
          <a:p>
            <a:pPr lvl="1"/>
            <a:r>
              <a:rPr lang="en-US" sz="3300" dirty="0">
                <a:cs typeface="Tunga" pitchFamily="34" charset="0"/>
              </a:rPr>
              <a:t>Purpose of DNS</a:t>
            </a:r>
            <a:r>
              <a:rPr lang="en-US" sz="3300" dirty="0" smtClean="0">
                <a:cs typeface="Tunga" pitchFamily="34" charset="0"/>
              </a:rPr>
              <a:t>.</a:t>
            </a:r>
            <a:endParaRPr lang="en-US" sz="3300" dirty="0" smtClean="0">
              <a:latin typeface="+mj-lt"/>
              <a:cs typeface="Tunga" pitchFamily="34" charset="0"/>
            </a:endParaRPr>
          </a:p>
          <a:p>
            <a:r>
              <a:rPr lang="en-IN" sz="2900" dirty="0" smtClean="0">
                <a:latin typeface="+mj-lt"/>
                <a:cs typeface="Tunga" pitchFamily="34" charset="0"/>
              </a:rPr>
              <a:t>DNS Components.</a:t>
            </a:r>
          </a:p>
          <a:p>
            <a:pPr lvl="0"/>
            <a:r>
              <a:rPr lang="en-US" sz="3300" dirty="0" smtClean="0">
                <a:latin typeface="+mj-lt"/>
                <a:cs typeface="Tunga" pitchFamily="34" charset="0"/>
              </a:rPr>
              <a:t>Resource Record.</a:t>
            </a:r>
          </a:p>
          <a:p>
            <a:pPr lvl="0"/>
            <a:r>
              <a:rPr lang="en-IN" sz="3300" dirty="0" smtClean="0">
                <a:latin typeface="+mj-lt"/>
              </a:rPr>
              <a:t>Security Issues.</a:t>
            </a:r>
          </a:p>
          <a:p>
            <a:pPr lvl="0"/>
            <a:r>
              <a:rPr lang="en-US" sz="3300" dirty="0">
                <a:latin typeface="+mj-lt"/>
              </a:rPr>
              <a:t>The DNS Name </a:t>
            </a:r>
            <a:r>
              <a:rPr lang="en-US" sz="3300" dirty="0" smtClean="0">
                <a:latin typeface="+mj-lt"/>
              </a:rPr>
              <a:t>Space.</a:t>
            </a:r>
          </a:p>
          <a:p>
            <a:pPr lvl="0"/>
            <a:r>
              <a:rPr lang="en-US" sz="3300" dirty="0">
                <a:latin typeface="+mj-lt"/>
              </a:rPr>
              <a:t>The DNS Name </a:t>
            </a:r>
            <a:r>
              <a:rPr lang="en-US" sz="3300" dirty="0" smtClean="0">
                <a:latin typeface="+mj-lt"/>
              </a:rPr>
              <a:t>Server.</a:t>
            </a:r>
          </a:p>
          <a:p>
            <a:pPr lvl="0"/>
            <a:r>
              <a:rPr lang="en-US" sz="3300" dirty="0" smtClean="0">
                <a:latin typeface="+mj-lt"/>
              </a:rPr>
              <a:t>References</a:t>
            </a:r>
            <a:endParaRPr lang="en-IN" sz="3300" dirty="0" smtClean="0">
              <a:latin typeface="+mj-lt"/>
            </a:endParaRPr>
          </a:p>
          <a:p>
            <a:pPr lvl="0"/>
            <a:endParaRPr lang="en-US" dirty="0" smtClean="0">
              <a:solidFill>
                <a:schemeClr val="tx2">
                  <a:lumMod val="50000"/>
                </a:schemeClr>
              </a:solidFill>
              <a:latin typeface="Tunga" pitchFamily="34" charset="0"/>
              <a:cs typeface="Tunga" pitchFamily="34" charset="0"/>
            </a:endParaRPr>
          </a:p>
          <a:p>
            <a:pPr lvl="0"/>
            <a:endParaRPr lang="en-IN" dirty="0"/>
          </a:p>
          <a:p>
            <a:endParaRPr lang="en-IN" dirty="0" smtClean="0">
              <a:latin typeface="Tunga" pitchFamily="34" charset="0"/>
              <a:cs typeface="Tunga" pitchFamily="34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288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 Internet is divided into over 200 top-level domains, where each domain covers many hosts.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The top-level domains come in two flavors:-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Generic and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Countries.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This is shown in the following figure:-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DNS Name Space</a:t>
            </a:r>
            <a:endParaRPr lang="en-IN" dirty="0"/>
          </a:p>
        </p:txBody>
      </p:sp>
      <p:pic>
        <p:nvPicPr>
          <p:cNvPr id="6" name="Picture 4" descr="7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0359" y="3549209"/>
            <a:ext cx="6303641" cy="276011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55576" y="4725144"/>
            <a:ext cx="1993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A portion of the Internet domain name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8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prstClr val="black"/>
                </a:solidFill>
              </a:rPr>
              <a:t>The original generic domains were com (commercial), </a:t>
            </a:r>
            <a:r>
              <a:rPr lang="en-US" dirty="0" err="1">
                <a:solidFill>
                  <a:prstClr val="black"/>
                </a:solidFill>
              </a:rPr>
              <a:t>edu</a:t>
            </a:r>
            <a:r>
              <a:rPr lang="en-US" dirty="0">
                <a:solidFill>
                  <a:prstClr val="black"/>
                </a:solidFill>
              </a:rPr>
              <a:t> (educational institutions), </a:t>
            </a:r>
            <a:r>
              <a:rPr lang="en-US" dirty="0" err="1">
                <a:solidFill>
                  <a:prstClr val="black"/>
                </a:solidFill>
              </a:rPr>
              <a:t>gov</a:t>
            </a:r>
            <a:r>
              <a:rPr lang="en-US" dirty="0">
                <a:solidFill>
                  <a:prstClr val="black"/>
                </a:solidFill>
              </a:rPr>
              <a:t> (the U.S. Federal Government), 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(certain international organizations), mil (the U.S. armed forces), net (network providers), and org (nonprofit organizations).</a:t>
            </a:r>
          </a:p>
          <a:p>
            <a:pPr algn="just"/>
            <a:r>
              <a:rPr lang="en-US" dirty="0">
                <a:solidFill>
                  <a:prstClr val="black"/>
                </a:solidFill>
              </a:rPr>
              <a:t>The country domains include one entry for every country, as defined in ISO 3166. </a:t>
            </a:r>
            <a:endParaRPr lang="en-US" dirty="0" smtClean="0">
              <a:solidFill>
                <a:prstClr val="black"/>
              </a:solidFill>
            </a:endParaRPr>
          </a:p>
          <a:p>
            <a:pPr algn="just"/>
            <a:r>
              <a:rPr lang="en-US" dirty="0">
                <a:solidFill>
                  <a:prstClr val="black"/>
                </a:solidFill>
              </a:rPr>
              <a:t>Other new generic domains added later include biz (businesses), info (information), name (people's names) pro (professions), aero (aerospace industry), coop (co-operatives), and museum (museums). </a:t>
            </a:r>
          </a:p>
          <a:p>
            <a:pPr algn="just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DNS Name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193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8633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 dirty="0"/>
              <a:t>Each domain is named by the path upward from it to the (unnamed) root. </a:t>
            </a:r>
          </a:p>
          <a:p>
            <a:pPr algn="just"/>
            <a:r>
              <a:rPr lang="en-US" sz="2800" dirty="0"/>
              <a:t>Domain names can be either absolute or relative. An absolute domain name always ends with a period (e.g., eng.sun.com.), whereas a relative one does not. </a:t>
            </a:r>
          </a:p>
          <a:p>
            <a:pPr algn="just"/>
            <a:r>
              <a:rPr lang="en-US" sz="2800" dirty="0"/>
              <a:t>Domain names are case insensitive, so </a:t>
            </a:r>
            <a:r>
              <a:rPr lang="en-US" sz="2800" dirty="0" err="1"/>
              <a:t>edu</a:t>
            </a:r>
            <a:r>
              <a:rPr lang="en-US" sz="2800" dirty="0"/>
              <a:t>, </a:t>
            </a:r>
            <a:r>
              <a:rPr lang="en-US" sz="2800" dirty="0" err="1"/>
              <a:t>Edu</a:t>
            </a:r>
            <a:r>
              <a:rPr lang="en-US" sz="2800" dirty="0"/>
              <a:t>, and EDU mean the same thing. Component names can be up to 63 characters long, and full path names must not exceed 255 characters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Each domain controls how it allocates the domain under it.</a:t>
            </a:r>
          </a:p>
          <a:p>
            <a:pPr algn="just"/>
            <a:r>
              <a:rPr lang="en-US" sz="2800" dirty="0" smtClean="0"/>
              <a:t>To create a new domain, permission is required of the domain in which it will be included.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DNS Name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86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84308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In theory at least, a single name server could contain the entire DNS database and respond to all queries about it. In practice this server would be so overloaded as to be useless.</a:t>
            </a:r>
          </a:p>
          <a:p>
            <a:pPr algn="just"/>
            <a:r>
              <a:rPr lang="en-US" dirty="0" smtClean="0"/>
              <a:t>To avoid this problem, of having only one source of information, the DNS name space is divided into non-overlapping zones as shown in the figure:-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DNS Name </a:t>
            </a:r>
            <a:r>
              <a:rPr lang="en-US" dirty="0" smtClean="0"/>
              <a:t>Server</a:t>
            </a:r>
            <a:endParaRPr lang="en-IN" dirty="0"/>
          </a:p>
        </p:txBody>
      </p:sp>
      <p:pic>
        <p:nvPicPr>
          <p:cNvPr id="4" name="Picture 4" descr="7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8214" y="3140968"/>
            <a:ext cx="6032897" cy="3276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4365104"/>
            <a:ext cx="2657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Part of the DNS name space divided into zones(which are circled)</a:t>
            </a:r>
            <a:endParaRPr lang="en-IN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4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Each zone is associated with </a:t>
            </a:r>
            <a:r>
              <a:rPr lang="en-US" dirty="0"/>
              <a:t>o</a:t>
            </a:r>
            <a:r>
              <a:rPr lang="en-US" dirty="0" smtClean="0"/>
              <a:t>ne or more name servers.</a:t>
            </a:r>
          </a:p>
          <a:p>
            <a:pPr algn="just"/>
            <a:r>
              <a:rPr lang="en-US" dirty="0" smtClean="0"/>
              <a:t>These are </a:t>
            </a:r>
            <a:r>
              <a:rPr lang="en-US" b="1" dirty="0" smtClean="0"/>
              <a:t>hosts </a:t>
            </a:r>
            <a:r>
              <a:rPr lang="en-US" dirty="0" smtClean="0"/>
              <a:t>that hold the database for the zone.</a:t>
            </a:r>
          </a:p>
          <a:p>
            <a:pPr algn="just"/>
            <a:r>
              <a:rPr lang="en-US" dirty="0" smtClean="0"/>
              <a:t>Normally a zone will have one primary name server, which gets its information from a file on its disk, and one or more secondary name servers, which gets their information from the primary name server</a:t>
            </a:r>
            <a:r>
              <a:rPr lang="en-IN" dirty="0" smtClean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DNS Name </a:t>
            </a:r>
            <a:r>
              <a:rPr lang="en-US" dirty="0" smtClean="0"/>
              <a:t>Sever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591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of looking up a name and finding an address is called </a:t>
            </a:r>
            <a:r>
              <a:rPr lang="en-US" b="1" dirty="0" smtClean="0"/>
              <a:t>name resolution.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authoritative record</a:t>
            </a:r>
            <a:r>
              <a:rPr lang="en-US" dirty="0" smtClean="0"/>
              <a:t> is one that comes from the authority that manages the record and is thus always correct.</a:t>
            </a:r>
          </a:p>
          <a:p>
            <a:r>
              <a:rPr lang="en-US" dirty="0" smtClean="0"/>
              <a:t>Authoritative records are in contrast to </a:t>
            </a:r>
            <a:r>
              <a:rPr lang="en-US" b="1" dirty="0" smtClean="0"/>
              <a:t>cached records</a:t>
            </a:r>
            <a:r>
              <a:rPr lang="en-US" dirty="0" smtClean="0"/>
              <a:t>, which may be out of date.</a:t>
            </a:r>
          </a:p>
          <a:p>
            <a:r>
              <a:rPr lang="en-US" b="1" dirty="0" smtClean="0"/>
              <a:t>Root name servers</a:t>
            </a:r>
            <a:r>
              <a:rPr lang="en-US" dirty="0" smtClean="0"/>
              <a:t> are servers that have information about each top-level </a:t>
            </a:r>
            <a:r>
              <a:rPr lang="en-US" smtClean="0"/>
              <a:t>domain.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DNS </a:t>
            </a:r>
            <a:r>
              <a:rPr lang="en-US"/>
              <a:t>Name </a:t>
            </a:r>
            <a:r>
              <a:rPr lang="en-US" smtClean="0"/>
              <a:t>Server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2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http://www.networksolutions.com/support/what-is-a-domain-name-server-dns-and-how-does-it-work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https://technet.microsoft.com/en-us/library/cc958965.aspx#mainSection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http://compsec101.antibozo.net/papers/dnssec/dnssec.html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https://www.slideshare.net/chinmaynj/presentation-on-domain-name-system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Networks 4</a:t>
            </a:r>
            <a:r>
              <a:rPr lang="en-I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Edition – Andrew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S.Tanenbaum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+mj-lt"/>
                <a:cs typeface="Tunga" pitchFamily="34" charset="0"/>
              </a:rPr>
              <a:t>The practice of using a name as a simpler, more memorable abstraction of a host's numerical address on a network dates back to the </a:t>
            </a:r>
            <a:r>
              <a:rPr lang="en-US" sz="2400" b="1" dirty="0" smtClean="0">
                <a:latin typeface="+mj-lt"/>
                <a:cs typeface="Tunga" pitchFamily="34" charset="0"/>
              </a:rPr>
              <a:t>ARPANET</a:t>
            </a:r>
            <a:r>
              <a:rPr lang="en-US" sz="2400" dirty="0" smtClean="0">
                <a:latin typeface="+mj-lt"/>
                <a:cs typeface="Tunga" pitchFamily="34" charset="0"/>
              </a:rPr>
              <a:t> era.</a:t>
            </a:r>
          </a:p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Back then however, a different system was used, as DNS was only invented in 1983.</a:t>
            </a:r>
          </a:p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With the older system, each computer on the network retrieved a file called HOSTS.TXT from a computer at SRI (now SRI International).</a:t>
            </a:r>
          </a:p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The HOSTS.TXT file mapped numerical addresses to names.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>
                <a:latin typeface="Tunga" pitchFamily="34" charset="0"/>
                <a:cs typeface="Tunga" pitchFamily="34" charset="0"/>
              </a:rPr>
              <a:t>History of DNS</a:t>
            </a:r>
            <a:endParaRPr lang="en-IN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A hosts file still exists on most modern operating systems, either by default or through configuration.</a:t>
            </a:r>
          </a:p>
          <a:p>
            <a:pPr lvl="1" algn="just"/>
            <a:r>
              <a:rPr lang="en-IN" sz="2400" dirty="0" smtClean="0">
                <a:latin typeface="+mj-lt"/>
                <a:cs typeface="Tunga" pitchFamily="34" charset="0"/>
              </a:rPr>
              <a:t>Allows users to specify an IP address (</a:t>
            </a:r>
            <a:r>
              <a:rPr lang="en-IN" sz="2400" dirty="0" err="1" smtClean="0">
                <a:latin typeface="+mj-lt"/>
                <a:cs typeface="Tunga" pitchFamily="34" charset="0"/>
              </a:rPr>
              <a:t>eg</a:t>
            </a:r>
            <a:r>
              <a:rPr lang="en-IN" sz="2400" dirty="0" smtClean="0">
                <a:latin typeface="+mj-lt"/>
                <a:cs typeface="Tunga" pitchFamily="34" charset="0"/>
              </a:rPr>
              <a:t>. 192.0.34.166) to use for a hostname (</a:t>
            </a:r>
            <a:r>
              <a:rPr lang="en-IN" sz="2400" dirty="0" err="1" smtClean="0">
                <a:latin typeface="+mj-lt"/>
                <a:cs typeface="Tunga" pitchFamily="34" charset="0"/>
              </a:rPr>
              <a:t>eg</a:t>
            </a:r>
            <a:r>
              <a:rPr lang="en-IN" sz="2400" dirty="0" smtClean="0">
                <a:latin typeface="+mj-lt"/>
                <a:cs typeface="Tunga" pitchFamily="34" charset="0"/>
              </a:rPr>
              <a:t>. www.example.net) without checking DNS.</a:t>
            </a:r>
          </a:p>
          <a:p>
            <a:pPr lvl="1" algn="just"/>
            <a:r>
              <a:rPr lang="en-IN" sz="2400" dirty="0" smtClean="0">
                <a:latin typeface="+mj-lt"/>
                <a:cs typeface="Tunga" pitchFamily="34" charset="0"/>
              </a:rPr>
              <a:t>Nowadays, the hosts file serves primarily for troubleshooting DNS errors or for mapping local addresses to more organic names .</a:t>
            </a:r>
          </a:p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Systems based on a hosts file have inherent limitations.</a:t>
            </a:r>
          </a:p>
          <a:p>
            <a:pPr lvl="1" algn="just"/>
            <a:r>
              <a:rPr lang="en-IN" sz="2400" dirty="0" smtClean="0">
                <a:latin typeface="+mj-lt"/>
                <a:cs typeface="Tunga" pitchFamily="34" charset="0"/>
              </a:rPr>
              <a:t>The obvious requirement that every time a given computer's address changed, every computer that seeks to communicate with it would need an update to its hosts file.</a:t>
            </a:r>
          </a:p>
          <a:p>
            <a:pPr algn="just"/>
            <a:endParaRPr lang="en-IN" sz="24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>
                <a:latin typeface="Tunga" pitchFamily="34" charset="0"/>
                <a:cs typeface="Tunga" pitchFamily="34" charset="0"/>
              </a:rPr>
              <a:t>History of DNS</a:t>
            </a:r>
            <a:endParaRPr lang="en-IN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5143536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DNS replaces the </a:t>
            </a:r>
            <a:r>
              <a:rPr lang="en-IN" sz="2000" i="1" dirty="0">
                <a:latin typeface="+mj-lt"/>
                <a:cs typeface="Tunga" pitchFamily="34" charset="0"/>
              </a:rPr>
              <a:t>Hosts file </a:t>
            </a:r>
            <a:r>
              <a:rPr lang="en-IN" sz="2000" dirty="0">
                <a:latin typeface="+mj-lt"/>
                <a:cs typeface="Tunga" pitchFamily="34" charset="0"/>
              </a:rPr>
              <a:t>with a distributed database that implements a hierarchical naming </a:t>
            </a:r>
            <a:r>
              <a:rPr lang="en-IN" sz="2000" dirty="0" smtClean="0">
                <a:latin typeface="+mj-lt"/>
                <a:cs typeface="Tunga" pitchFamily="34" charset="0"/>
              </a:rPr>
              <a:t>system.</a:t>
            </a:r>
          </a:p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This naming system allows for growth on the Internet and the creation of names that are unique throughout the </a:t>
            </a:r>
            <a:r>
              <a:rPr lang="en-IN" sz="2000" dirty="0" smtClean="0">
                <a:latin typeface="+mj-lt"/>
                <a:cs typeface="Tunga" pitchFamily="34" charset="0"/>
              </a:rPr>
              <a:t>Internet.</a:t>
            </a: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Domain </a:t>
            </a:r>
            <a:r>
              <a:rPr lang="en-IN" sz="2000" dirty="0">
                <a:latin typeface="+mj-lt"/>
                <a:cs typeface="Tunga" pitchFamily="34" charset="0"/>
              </a:rPr>
              <a:t>Name Servers (DNS) </a:t>
            </a:r>
            <a:r>
              <a:rPr lang="en-IN" sz="2000" dirty="0" smtClean="0">
                <a:latin typeface="+mj-lt"/>
                <a:cs typeface="Tunga" pitchFamily="34" charset="0"/>
              </a:rPr>
              <a:t>are the </a:t>
            </a:r>
            <a:r>
              <a:rPr lang="en-IN" sz="2000" dirty="0">
                <a:latin typeface="+mj-lt"/>
                <a:cs typeface="Tunga" pitchFamily="34" charset="0"/>
              </a:rPr>
              <a:t>Internet's equivalent of a phone </a:t>
            </a:r>
            <a:r>
              <a:rPr lang="en-IN" sz="2000" dirty="0" smtClean="0">
                <a:latin typeface="+mj-lt"/>
                <a:cs typeface="Tunga" pitchFamily="34" charset="0"/>
              </a:rPr>
              <a:t>book</a:t>
            </a: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They </a:t>
            </a:r>
            <a:r>
              <a:rPr lang="en-IN" sz="2000" dirty="0">
                <a:latin typeface="+mj-lt"/>
                <a:cs typeface="Tunga" pitchFamily="34" charset="0"/>
              </a:rPr>
              <a:t>maintain a directory of domain names and translate them to Internet Protocol (IP) </a:t>
            </a:r>
            <a:r>
              <a:rPr lang="en-IN" sz="2000" dirty="0" smtClean="0">
                <a:latin typeface="+mj-lt"/>
                <a:cs typeface="Tunga" pitchFamily="34" charset="0"/>
              </a:rPr>
              <a:t>addresses.</a:t>
            </a:r>
          </a:p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This is necessary because, although domain names are easy for people to remember, computers or machines, access websites based on IP addresses</a:t>
            </a:r>
            <a:r>
              <a:rPr lang="en-IN" sz="2000" dirty="0" smtClean="0">
                <a:latin typeface="+mj-lt"/>
                <a:cs typeface="Tunga" pitchFamily="34" charset="0"/>
              </a:rPr>
              <a:t>.</a:t>
            </a:r>
          </a:p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A domain name is the human-friendly name that we are used to associating with an internet resource. </a:t>
            </a:r>
            <a:endParaRPr lang="en-IN" sz="2000" dirty="0" smtClean="0">
              <a:latin typeface="+mj-lt"/>
              <a:cs typeface="Tunga" pitchFamily="34" charset="0"/>
            </a:endParaRPr>
          </a:p>
          <a:p>
            <a:pPr algn="just"/>
            <a:endParaRPr lang="en-IN" sz="2000" dirty="0" smtClean="0">
              <a:latin typeface="+mj-lt"/>
              <a:cs typeface="Tunga" pitchFamily="34" charset="0"/>
            </a:endParaRPr>
          </a:p>
          <a:p>
            <a:pPr marL="0" indent="0" algn="just">
              <a:buNone/>
            </a:pPr>
            <a:endParaRPr lang="en-IN" sz="20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unga" pitchFamily="34" charset="0"/>
                <a:cs typeface="Tunga" pitchFamily="34" charset="0"/>
              </a:rPr>
              <a:t>Introduction to DNS</a:t>
            </a:r>
            <a:endParaRPr lang="en-IN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>
                <a:latin typeface="+mj-lt"/>
                <a:cs typeface="Tunga" pitchFamily="34" charset="0"/>
              </a:rPr>
              <a:t>For instance, "google.com" is a domain name. Some people will say that the "</a:t>
            </a:r>
            <a:r>
              <a:rPr lang="en-IN" dirty="0" err="1">
                <a:latin typeface="+mj-lt"/>
                <a:cs typeface="Tunga" pitchFamily="34" charset="0"/>
              </a:rPr>
              <a:t>google</a:t>
            </a:r>
            <a:r>
              <a:rPr lang="en-IN" dirty="0">
                <a:latin typeface="+mj-lt"/>
                <a:cs typeface="Tunga" pitchFamily="34" charset="0"/>
              </a:rPr>
              <a:t>" portion is the domain, but we can generally refer to the combined form as the domain </a:t>
            </a:r>
            <a:r>
              <a:rPr lang="en-IN" dirty="0" smtClean="0">
                <a:latin typeface="+mj-lt"/>
                <a:cs typeface="Tunga" pitchFamily="34" charset="0"/>
              </a:rPr>
              <a:t>name.</a:t>
            </a:r>
            <a:endParaRPr lang="en-IN" dirty="0">
              <a:latin typeface="+mj-lt"/>
              <a:cs typeface="Tunga" pitchFamily="34" charset="0"/>
            </a:endParaRPr>
          </a:p>
          <a:p>
            <a:pPr algn="just"/>
            <a:r>
              <a:rPr lang="en-IN" dirty="0">
                <a:latin typeface="+mj-lt"/>
                <a:cs typeface="Tunga" pitchFamily="34" charset="0"/>
              </a:rPr>
              <a:t>The URL "google.com" is associated with the servers owned by Google Inc. </a:t>
            </a:r>
          </a:p>
          <a:p>
            <a:pPr algn="just"/>
            <a:r>
              <a:rPr lang="en-IN" dirty="0">
                <a:latin typeface="+mj-lt"/>
                <a:cs typeface="Tunga" pitchFamily="34" charset="0"/>
              </a:rPr>
              <a:t>The domain name system allows us to reach the Google servers when we type "google.com" into our </a:t>
            </a:r>
            <a:r>
              <a:rPr lang="en-IN" dirty="0" smtClean="0">
                <a:latin typeface="+mj-lt"/>
                <a:cs typeface="Tunga" pitchFamily="34" charset="0"/>
              </a:rPr>
              <a:t>browsers.</a:t>
            </a:r>
            <a:endParaRPr lang="en-IN" dirty="0">
              <a:latin typeface="+mj-lt"/>
              <a:cs typeface="Tunga" pitchFamily="34" charset="0"/>
            </a:endParaRPr>
          </a:p>
          <a:p>
            <a:pPr algn="just"/>
            <a:r>
              <a:rPr lang="en-IN" dirty="0" smtClean="0">
                <a:latin typeface="+mj-lt"/>
                <a:cs typeface="Tunga" pitchFamily="34" charset="0"/>
              </a:rPr>
              <a:t>A </a:t>
            </a:r>
            <a:r>
              <a:rPr lang="en-IN" dirty="0">
                <a:latin typeface="+mj-lt"/>
                <a:cs typeface="Tunga" pitchFamily="34" charset="0"/>
              </a:rPr>
              <a:t>client-server application maps the host names into their corresponding IP </a:t>
            </a:r>
            <a:r>
              <a:rPr lang="en-IN" dirty="0" smtClean="0">
                <a:latin typeface="+mj-lt"/>
                <a:cs typeface="Tunga" pitchFamily="34" charset="0"/>
              </a:rPr>
              <a:t>addresses.</a:t>
            </a:r>
            <a:endParaRPr lang="en-IN" dirty="0">
              <a:latin typeface="+mj-lt"/>
              <a:cs typeface="Tunga" pitchFamily="34" charset="0"/>
            </a:endParaRPr>
          </a:p>
          <a:p>
            <a:pPr algn="just"/>
            <a:r>
              <a:rPr lang="en-IN" dirty="0">
                <a:latin typeface="+mj-lt"/>
                <a:cs typeface="Tunga" pitchFamily="34" charset="0"/>
              </a:rPr>
              <a:t>Mapping host names into their corresponding IP addresses is called </a:t>
            </a:r>
            <a:r>
              <a:rPr lang="en-IN" i="1" dirty="0">
                <a:latin typeface="+mj-lt"/>
                <a:cs typeface="Tunga" pitchFamily="34" charset="0"/>
              </a:rPr>
              <a:t>name resolution or name translation or name mapping or Address Resolution </a:t>
            </a:r>
            <a:r>
              <a:rPr lang="en-IN" i="1" dirty="0" smtClean="0">
                <a:latin typeface="+mj-lt"/>
                <a:cs typeface="Tunga" pitchFamily="34" charset="0"/>
              </a:rPr>
              <a:t>.</a:t>
            </a:r>
            <a:endParaRPr lang="en-IN" i="1" dirty="0">
              <a:latin typeface="+mj-lt"/>
              <a:cs typeface="Tunga" pitchFamily="34" charset="0"/>
            </a:endParaRPr>
          </a:p>
          <a:p>
            <a:pPr algn="just"/>
            <a:endParaRPr lang="en-IN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unga" pitchFamily="34" charset="0"/>
                <a:cs typeface="Tunga" pitchFamily="34" charset="0"/>
              </a:rPr>
              <a:t>Introduction to DNS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42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IP addresses are difficult to remember .</a:t>
            </a:r>
          </a:p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IP addresses can change.</a:t>
            </a:r>
          </a:p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Problem: Network only understands numeric addresses .</a:t>
            </a:r>
          </a:p>
          <a:p>
            <a:pPr algn="just"/>
            <a:r>
              <a:rPr lang="en-IN" sz="2400" dirty="0" smtClean="0">
                <a:latin typeface="+mj-lt"/>
                <a:cs typeface="Tunga" pitchFamily="34" charset="0"/>
              </a:rPr>
              <a:t>Solution: </a:t>
            </a:r>
          </a:p>
          <a:p>
            <a:pPr lvl="1" algn="just"/>
            <a:r>
              <a:rPr lang="en-IN" sz="2400" dirty="0" smtClean="0">
                <a:latin typeface="+mj-lt"/>
                <a:cs typeface="Tunga" pitchFamily="34" charset="0"/>
              </a:rPr>
              <a:t> Use alphanumeric names to refer to hosts.</a:t>
            </a:r>
          </a:p>
          <a:p>
            <a:pPr lvl="1" algn="just"/>
            <a:r>
              <a:rPr lang="en-IN" sz="2400" dirty="0" smtClean="0">
                <a:latin typeface="+mj-lt"/>
                <a:cs typeface="Tunga" pitchFamily="34" charset="0"/>
              </a:rPr>
              <a:t> Add a distributed, hierarchical protocol (called DNS) to map between alphanumeric host names and IP addresses.</a:t>
            </a:r>
            <a:endParaRPr lang="en-IN" sz="24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latin typeface="Tunga" pitchFamily="34" charset="0"/>
                <a:cs typeface="Tunga" pitchFamily="34" charset="0"/>
              </a:rPr>
              <a:t>Why we need to use names instead of IP numbers?</a:t>
            </a:r>
            <a:endParaRPr lang="en-IN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+mj-lt"/>
                <a:cs typeface="Tunga" pitchFamily="34" charset="0"/>
              </a:rPr>
              <a:t>TCP/IP protocols use the IP address ,which is numeric addresses.</a:t>
            </a:r>
          </a:p>
          <a:p>
            <a:pPr algn="just"/>
            <a:r>
              <a:rPr lang="en-US" sz="2000" dirty="0" smtClean="0">
                <a:latin typeface="+mj-lt"/>
                <a:cs typeface="Tunga" pitchFamily="34" charset="0"/>
              </a:rPr>
              <a:t>Internet needs to have a directory system that can map a name to an address.</a:t>
            </a:r>
          </a:p>
          <a:p>
            <a:pPr algn="just"/>
            <a:r>
              <a:rPr lang="en-US" sz="2000" dirty="0" smtClean="0">
                <a:latin typeface="+mj-lt"/>
                <a:cs typeface="Tunga" pitchFamily="34" charset="0"/>
              </a:rPr>
              <a:t>Central directory system cannot hold all the mapping, so a solution is to distribute the information .</a:t>
            </a:r>
          </a:p>
          <a:p>
            <a:pPr algn="just"/>
            <a:r>
              <a:rPr lang="en-US" sz="2000" dirty="0" smtClean="0">
                <a:latin typeface="+mj-lt"/>
                <a:cs typeface="Tunga" pitchFamily="34" charset="0"/>
              </a:rPr>
              <a:t>The host that needs mapping can contact the closest computer holding the needed information. This method is used by DNS.</a:t>
            </a:r>
          </a:p>
          <a:p>
            <a:pPr algn="just"/>
            <a:endParaRPr lang="en-US" sz="2000" dirty="0" smtClean="0">
              <a:latin typeface="+mj-lt"/>
              <a:cs typeface="Tunga" pitchFamily="34" charset="0"/>
            </a:endParaRPr>
          </a:p>
          <a:p>
            <a:pPr algn="just"/>
            <a:endParaRPr lang="en-IN" sz="20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unga" pitchFamily="34" charset="0"/>
                <a:cs typeface="Tunga" pitchFamily="34" charset="0"/>
              </a:rPr>
              <a:t>About DNS</a:t>
            </a:r>
            <a:endParaRPr lang="en-IN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/>
          <a:srcRect l="18990" t="18954" r="11061" b="21841"/>
          <a:stretch>
            <a:fillRect/>
          </a:stretch>
        </p:blipFill>
        <p:spPr bwMode="auto">
          <a:xfrm>
            <a:off x="2987824" y="4005064"/>
            <a:ext cx="5643602" cy="2428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The DNS not only supports host name to network address resolution, known as</a:t>
            </a:r>
            <a:r>
              <a:rPr lang="en-IN" sz="2000" b="1" dirty="0">
                <a:latin typeface="+mj-lt"/>
                <a:cs typeface="Tunga" pitchFamily="34" charset="0"/>
              </a:rPr>
              <a:t> forward resolution</a:t>
            </a:r>
            <a:r>
              <a:rPr lang="en-IN" sz="2000" dirty="0">
                <a:latin typeface="+mj-lt"/>
                <a:cs typeface="Tunga" pitchFamily="34" charset="0"/>
              </a:rPr>
              <a:t>, but it also supports network address to host name resolution, known as </a:t>
            </a:r>
            <a:r>
              <a:rPr lang="en-IN" sz="2000" b="1" dirty="0">
                <a:latin typeface="+mj-lt"/>
                <a:cs typeface="Tunga" pitchFamily="34" charset="0"/>
              </a:rPr>
              <a:t>inverse </a:t>
            </a:r>
            <a:r>
              <a:rPr lang="en-IN" sz="2000" b="1" dirty="0" smtClean="0">
                <a:latin typeface="+mj-lt"/>
                <a:cs typeface="Tunga" pitchFamily="34" charset="0"/>
              </a:rPr>
              <a:t>resolution.</a:t>
            </a:r>
            <a:endParaRPr lang="en-IN" sz="2000" b="1" dirty="0">
              <a:latin typeface="+mj-lt"/>
              <a:cs typeface="Tunga" pitchFamily="34" charset="0"/>
            </a:endParaRP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Its </a:t>
            </a:r>
            <a:r>
              <a:rPr lang="en-IN" sz="2000" dirty="0">
                <a:latin typeface="+mj-lt"/>
                <a:cs typeface="Tunga" pitchFamily="34" charset="0"/>
              </a:rPr>
              <a:t>ability to map human memorable system names into computer network numerical addresses, its distributed nature, and its robustness, the DNS has evolved into a critical component of the </a:t>
            </a:r>
            <a:r>
              <a:rPr lang="en-IN" sz="2000" dirty="0" smtClean="0">
                <a:latin typeface="+mj-lt"/>
                <a:cs typeface="Tunga" pitchFamily="34" charset="0"/>
              </a:rPr>
              <a:t>Internet.</a:t>
            </a:r>
          </a:p>
          <a:p>
            <a:pPr algn="just"/>
            <a:r>
              <a:rPr lang="en-IN" sz="2000" dirty="0">
                <a:latin typeface="+mj-lt"/>
                <a:cs typeface="Tunga" pitchFamily="34" charset="0"/>
              </a:rPr>
              <a:t> Without it, the only way to reach other computers on the Internet is to use the numerical network </a:t>
            </a:r>
            <a:r>
              <a:rPr lang="en-IN" sz="2000" dirty="0" smtClean="0">
                <a:latin typeface="+mj-lt"/>
                <a:cs typeface="Tunga" pitchFamily="34" charset="0"/>
              </a:rPr>
              <a:t>address.</a:t>
            </a: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Using </a:t>
            </a:r>
            <a:r>
              <a:rPr lang="en-IN" sz="2000" dirty="0">
                <a:latin typeface="+mj-lt"/>
                <a:cs typeface="Tunga" pitchFamily="34" charset="0"/>
              </a:rPr>
              <a:t>IP addresses to connect to remote computer systems is not a very user-friendly representation of a system’s location on the </a:t>
            </a:r>
            <a:r>
              <a:rPr lang="en-IN" sz="2000" dirty="0" smtClean="0">
                <a:latin typeface="+mj-lt"/>
                <a:cs typeface="Tunga" pitchFamily="34" charset="0"/>
              </a:rPr>
              <a:t>Internet.</a:t>
            </a:r>
          </a:p>
          <a:p>
            <a:pPr algn="just"/>
            <a:r>
              <a:rPr lang="en-IN" sz="2000" dirty="0" smtClean="0">
                <a:latin typeface="+mj-lt"/>
                <a:cs typeface="Tunga" pitchFamily="34" charset="0"/>
              </a:rPr>
              <a:t>Thus </a:t>
            </a:r>
            <a:r>
              <a:rPr lang="en-IN" sz="2000" dirty="0">
                <a:latin typeface="+mj-lt"/>
                <a:cs typeface="Tunga" pitchFamily="34" charset="0"/>
              </a:rPr>
              <a:t>the DNS is heavily relied upon to retrieve an IP </a:t>
            </a:r>
            <a:r>
              <a:rPr lang="en-IN" sz="2000" dirty="0" smtClean="0">
                <a:latin typeface="+mj-lt"/>
                <a:cs typeface="Tunga" pitchFamily="34" charset="0"/>
              </a:rPr>
              <a:t>address.</a:t>
            </a:r>
            <a:endParaRPr lang="en-IN" sz="2000" dirty="0">
              <a:latin typeface="+mj-lt"/>
              <a:cs typeface="Tung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unga" pitchFamily="34" charset="0"/>
                <a:cs typeface="Tunga" pitchFamily="34" charset="0"/>
              </a:rPr>
              <a:t>Fundamentals of DNS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</TotalTime>
  <Words>1905</Words>
  <Application>Microsoft Office PowerPoint</Application>
  <PresentationFormat>On-screen Show (4:3)</PresentationFormat>
  <Paragraphs>185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402:Data Communications &amp; Networks - II &amp; Network Programming Using Linux (Theory)</vt:lpstr>
      <vt:lpstr>Contents:</vt:lpstr>
      <vt:lpstr>History of DNS</vt:lpstr>
      <vt:lpstr>History of DNS</vt:lpstr>
      <vt:lpstr>Introduction to DNS</vt:lpstr>
      <vt:lpstr>Introduction to DNS</vt:lpstr>
      <vt:lpstr>Why we need to use names instead of IP numbers?</vt:lpstr>
      <vt:lpstr>About DNS</vt:lpstr>
      <vt:lpstr>Fundamentals of DNS</vt:lpstr>
      <vt:lpstr>PowerPoint Presentation</vt:lpstr>
      <vt:lpstr>Purpose Of DNS</vt:lpstr>
      <vt:lpstr>Purpose Of DNS</vt:lpstr>
      <vt:lpstr> DNS Components</vt:lpstr>
      <vt:lpstr> DNS Components</vt:lpstr>
      <vt:lpstr>Resource Record</vt:lpstr>
      <vt:lpstr>Resource Record</vt:lpstr>
      <vt:lpstr>Resource Record</vt:lpstr>
      <vt:lpstr>Common DNS Resource Records :</vt:lpstr>
      <vt:lpstr>Security Issues</vt:lpstr>
      <vt:lpstr>The DNS Name Space</vt:lpstr>
      <vt:lpstr>The DNS Name Space</vt:lpstr>
      <vt:lpstr>The DNS Name Space</vt:lpstr>
      <vt:lpstr>The DNS Name Server</vt:lpstr>
      <vt:lpstr>The DNS Name Sever</vt:lpstr>
      <vt:lpstr>The DNS Name Server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</dc:creator>
  <cp:lastModifiedBy>sheak08</cp:lastModifiedBy>
  <cp:revision>32</cp:revision>
  <dcterms:created xsi:type="dcterms:W3CDTF">2017-06-07T14:44:38Z</dcterms:created>
  <dcterms:modified xsi:type="dcterms:W3CDTF">2017-06-14T04:40:18Z</dcterms:modified>
</cp:coreProperties>
</file>