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ED76-A1EC-443B-A1D5-1D2B72BCEF1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63F8-6A83-4888-8D1E-3DDACC02D5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C618-4EDC-4A84-9AB7-8AE2DAF20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2172-215E-4BAA-AC2A-919E1A34F9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Database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200400"/>
            <a:ext cx="6400800" cy="914400"/>
          </a:xfrm>
        </p:spPr>
        <p:style>
          <a:lnRef idx="0">
            <a:schemeClr val="accent5"/>
          </a:lnRef>
          <a:fillRef idx="1001">
            <a:schemeClr val="lt1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Deadlock Recovery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9530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Melvin Star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Majaw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Roll No 02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MCA 4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Semester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Rollback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deadlock detection mechanism should decide which locks the selected transaction needs to release in order to break the deadlock.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recovery mechanism must be capable of performing </a:t>
            </a:r>
            <a:r>
              <a:rPr lang="en-US" sz="2000" dirty="0" smtClean="0"/>
              <a:t>such partial </a:t>
            </a:r>
            <a:r>
              <a:rPr lang="en-US" sz="2000" dirty="0"/>
              <a:t>rollbacks.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transactions must be capable of </a:t>
            </a:r>
            <a:r>
              <a:rPr lang="en-US" sz="2000" dirty="0" smtClean="0"/>
              <a:t>resuming execution </a:t>
            </a:r>
            <a:r>
              <a:rPr lang="en-US" sz="2000" dirty="0"/>
              <a:t>after a partial rollback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Starvation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a system where the selection of victims is based primarily </a:t>
            </a:r>
            <a:r>
              <a:rPr lang="en-US" sz="2000" dirty="0" smtClean="0"/>
              <a:t>on cost </a:t>
            </a:r>
            <a:r>
              <a:rPr lang="en-US" sz="2000" dirty="0"/>
              <a:t>factors, it may happen that the same transaction is always picked as </a:t>
            </a:r>
            <a:r>
              <a:rPr lang="en-US" sz="2000" dirty="0" smtClean="0"/>
              <a:t>a victim.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 descr="10fgz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67000"/>
            <a:ext cx="37338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Starvation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transaction never completes its designated task, thus</a:t>
            </a:r>
          </a:p>
          <a:p>
            <a:r>
              <a:rPr lang="en-US" sz="2000" dirty="0" smtClean="0"/>
              <a:t>there is starvation. We must ensure that transaction can be picked as a victim</a:t>
            </a:r>
          </a:p>
          <a:p>
            <a:r>
              <a:rPr lang="en-US" sz="2000" dirty="0" smtClean="0"/>
              <a:t>only a (small) finite number of times. The most common solution is to include</a:t>
            </a:r>
          </a:p>
          <a:p>
            <a:r>
              <a:rPr lang="en-US" sz="2000" dirty="0" smtClean="0"/>
              <a:t>the number of rollbacks in the cost factor.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Silberschatz</a:t>
            </a:r>
            <a:r>
              <a:rPr lang="en-US" sz="2000" dirty="0" err="1"/>
              <a:t>−Korth−Sudarshan</a:t>
            </a:r>
            <a:r>
              <a:rPr lang="en-US" sz="2000" dirty="0"/>
              <a:t> </a:t>
            </a:r>
            <a:r>
              <a:rPr lang="en-US" sz="2000" i="1" dirty="0" smtClean="0"/>
              <a:t> </a:t>
            </a:r>
            <a:r>
              <a:rPr lang="en-US" sz="2000" i="1" dirty="0"/>
              <a:t>Database System Concepts, Fourth Edition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thank-you-and-Follow-u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33600"/>
            <a:ext cx="66294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sz="2000" dirty="0" smtClean="0"/>
              <a:t>What is Deadlock ?</a:t>
            </a:r>
          </a:p>
          <a:p>
            <a:r>
              <a:rPr lang="en-US" sz="2000" dirty="0" smtClean="0"/>
              <a:t>Deadlock Recovery</a:t>
            </a:r>
          </a:p>
          <a:p>
            <a:r>
              <a:rPr lang="en-US" sz="2000" dirty="0" smtClean="0"/>
              <a:t>Operations</a:t>
            </a:r>
          </a:p>
          <a:p>
            <a:r>
              <a:rPr lang="en-US" sz="2000" dirty="0" smtClean="0"/>
              <a:t>References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Deadlock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>
                <a:cs typeface="Times New Roman" pitchFamily="18" charset="0"/>
              </a:rPr>
              <a:t>A system is in a deadlock state if there exists a set of transactions such that </a:t>
            </a:r>
            <a:r>
              <a:rPr lang="en-US" sz="2000" dirty="0" smtClean="0">
                <a:cs typeface="Times New Roman" pitchFamily="18" charset="0"/>
              </a:rPr>
              <a:t>every transaction </a:t>
            </a:r>
            <a:r>
              <a:rPr lang="en-US" sz="2000" dirty="0">
                <a:cs typeface="Times New Roman" pitchFamily="18" charset="0"/>
              </a:rPr>
              <a:t>in the set is waiting for another transaction in the set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0" y="4191000"/>
            <a:ext cx="6858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57800" y="4191000"/>
            <a:ext cx="6858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7" name="Elbow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114800" y="2705100"/>
            <a:ext cx="1588" cy="29718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2"/>
          </p:cNvCxnSpPr>
          <p:nvPr/>
        </p:nvCxnSpPr>
        <p:spPr>
          <a:xfrm rot="5400000">
            <a:off x="4114800" y="3390900"/>
            <a:ext cx="1588" cy="29718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Deadlock Recovery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cs typeface="Times New Roman" pitchFamily="18" charset="0"/>
              </a:rPr>
              <a:t>Protocol cannot ensure deadlock free</a:t>
            </a:r>
          </a:p>
          <a:p>
            <a:r>
              <a:rPr lang="en-US" sz="2000" dirty="0" smtClean="0">
                <a:cs typeface="Times New Roman" pitchFamily="18" charset="0"/>
              </a:rPr>
              <a:t>An </a:t>
            </a:r>
            <a:r>
              <a:rPr lang="en-US" sz="2000" dirty="0">
                <a:cs typeface="Times New Roman" pitchFamily="18" charset="0"/>
              </a:rPr>
              <a:t>algorithm that examines the </a:t>
            </a:r>
            <a:r>
              <a:rPr lang="en-US" sz="2000" dirty="0" smtClean="0">
                <a:cs typeface="Times New Roman" pitchFamily="18" charset="0"/>
              </a:rPr>
              <a:t>state of </a:t>
            </a:r>
            <a:r>
              <a:rPr lang="en-US" sz="2000" dirty="0">
                <a:cs typeface="Times New Roman" pitchFamily="18" charset="0"/>
              </a:rPr>
              <a:t>the system is invoked periodically to determine whether a deadlock has occurred.</a:t>
            </a:r>
          </a:p>
          <a:p>
            <a:r>
              <a:rPr lang="en-US" sz="2000" dirty="0" smtClean="0">
                <a:cs typeface="Times New Roman" pitchFamily="18" charset="0"/>
              </a:rPr>
              <a:t>Recover </a:t>
            </a:r>
            <a:r>
              <a:rPr lang="en-US" sz="2000" dirty="0">
                <a:cs typeface="Times New Roman" pitchFamily="18" charset="0"/>
              </a:rPr>
              <a:t>from the deadlock. </a:t>
            </a:r>
            <a:endParaRPr lang="en-US" sz="2000" dirty="0" smtClean="0"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cs typeface="Times New Roman" pitchFamily="18" charset="0"/>
              </a:rPr>
              <a:t>				</a:t>
            </a:r>
            <a:r>
              <a:rPr lang="en-US" sz="2000" b="1" dirty="0" smtClean="0">
                <a:cs typeface="Times New Roman" pitchFamily="18" charset="0"/>
              </a:rPr>
              <a:t>To </a:t>
            </a:r>
            <a:r>
              <a:rPr lang="en-US" sz="2000" b="1" dirty="0">
                <a:cs typeface="Times New Roman" pitchFamily="18" charset="0"/>
              </a:rPr>
              <a:t>do so, </a:t>
            </a:r>
            <a:r>
              <a:rPr lang="en-US" sz="2000" b="1" dirty="0" smtClean="0">
                <a:cs typeface="Times New Roman" pitchFamily="18" charset="0"/>
              </a:rPr>
              <a:t>the system </a:t>
            </a:r>
            <a:r>
              <a:rPr lang="en-US" sz="2000" b="1" dirty="0">
                <a:cs typeface="Times New Roman" pitchFamily="18" charset="0"/>
              </a:rPr>
              <a:t>must:</a:t>
            </a:r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Maintain information about the current allocation of data items to transactions, </a:t>
            </a:r>
            <a:r>
              <a:rPr lang="en-US" sz="2000" dirty="0" smtClean="0">
                <a:cs typeface="Times New Roman" pitchFamily="18" charset="0"/>
              </a:rPr>
              <a:t>as </a:t>
            </a:r>
            <a:r>
              <a:rPr lang="en-US" sz="2000" dirty="0">
                <a:cs typeface="Times New Roman" pitchFamily="18" charset="0"/>
              </a:rPr>
              <a:t>well as any outstanding data item requests.</a:t>
            </a:r>
          </a:p>
          <a:p>
            <a:r>
              <a:rPr lang="en-US" sz="2000" i="1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Provide an algorithm that uses this information to determine whether the system </a:t>
            </a:r>
            <a:r>
              <a:rPr lang="en-US" sz="2000" dirty="0" smtClean="0">
                <a:cs typeface="Times New Roman" pitchFamily="18" charset="0"/>
              </a:rPr>
              <a:t>has </a:t>
            </a:r>
            <a:r>
              <a:rPr lang="en-US" sz="2000" dirty="0">
                <a:cs typeface="Times New Roman" pitchFamily="18" charset="0"/>
              </a:rPr>
              <a:t>entered a deadlock state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  <a:p>
            <a:r>
              <a:rPr lang="en-US" sz="2000" i="1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Recover from the deadlock when the detection algorithm determines that a </a:t>
            </a:r>
            <a:r>
              <a:rPr lang="en-US" sz="2000" dirty="0" smtClean="0">
                <a:cs typeface="Times New Roman" pitchFamily="18" charset="0"/>
              </a:rPr>
              <a:t>deadlock </a:t>
            </a:r>
            <a:r>
              <a:rPr lang="en-US" sz="2000" dirty="0">
                <a:cs typeface="Times New Roman" pitchFamily="18" charset="0"/>
              </a:rPr>
              <a:t>exists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Deadlock Recovery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Times New Roman" pitchFamily="18" charset="0"/>
              </a:rPr>
              <a:t>The most common solution is to roll back one or more </a:t>
            </a:r>
            <a:r>
              <a:rPr lang="en-US" sz="2000" dirty="0" smtClean="0">
                <a:cs typeface="Times New Roman" pitchFamily="18" charset="0"/>
              </a:rPr>
              <a:t>transactions to </a:t>
            </a:r>
            <a:r>
              <a:rPr lang="en-US" sz="2000" dirty="0">
                <a:cs typeface="Times New Roman" pitchFamily="18" charset="0"/>
              </a:rPr>
              <a:t>break the deadlock. </a:t>
            </a:r>
            <a:endParaRPr lang="en-US" sz="2000" dirty="0" smtClean="0">
              <a:cs typeface="Times New Roman" pitchFamily="18" charset="0"/>
            </a:endParaRPr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Three </a:t>
            </a:r>
            <a:r>
              <a:rPr lang="en-US" sz="2000" dirty="0">
                <a:cs typeface="Times New Roman" pitchFamily="18" charset="0"/>
              </a:rPr>
              <a:t>actions need to be </a:t>
            </a:r>
            <a:r>
              <a:rPr lang="en-US" sz="2000" dirty="0" smtClean="0">
                <a:cs typeface="Times New Roman" pitchFamily="18" charset="0"/>
              </a:rPr>
              <a:t>taken:</a:t>
            </a:r>
          </a:p>
          <a:p>
            <a:endParaRPr lang="en-US" sz="20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cs typeface="Times New Roman" pitchFamily="18" charset="0"/>
              </a:rPr>
              <a:t>		Selection of a victim</a:t>
            </a:r>
          </a:p>
          <a:p>
            <a:pPr>
              <a:buNone/>
            </a:pPr>
            <a:r>
              <a:rPr lang="en-US" sz="2000" b="1" dirty="0" smtClean="0">
                <a:cs typeface="Times New Roman" pitchFamily="18" charset="0"/>
              </a:rPr>
              <a:t>		Rollback</a:t>
            </a:r>
          </a:p>
          <a:p>
            <a:pPr>
              <a:buNone/>
            </a:pPr>
            <a:r>
              <a:rPr lang="en-US" sz="2000" b="1" dirty="0" smtClean="0">
                <a:cs typeface="Times New Roman" pitchFamily="18" charset="0"/>
              </a:rPr>
              <a:t>		Starvation</a:t>
            </a:r>
            <a:endParaRPr lang="en-US" b="1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Selecting a victim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Set of deadlock transaction</a:t>
            </a:r>
          </a:p>
          <a:p>
            <a:r>
              <a:rPr lang="en-US" sz="2000" dirty="0" smtClean="0"/>
              <a:t>Determine which transaction to rollback</a:t>
            </a:r>
          </a:p>
          <a:p>
            <a:r>
              <a:rPr lang="en-US" sz="2000" dirty="0" smtClean="0"/>
              <a:t>Transactions </a:t>
            </a:r>
            <a:r>
              <a:rPr lang="en-US" sz="2000" dirty="0"/>
              <a:t>that will incur the minimum </a:t>
            </a:r>
            <a:r>
              <a:rPr lang="en-US" sz="2000" dirty="0" smtClean="0"/>
              <a:t>cost</a:t>
            </a:r>
          </a:p>
          <a:p>
            <a:endParaRPr lang="en-US" sz="2000" dirty="0" smtClean="0"/>
          </a:p>
        </p:txBody>
      </p:sp>
      <p:pic>
        <p:nvPicPr>
          <p:cNvPr id="4" name="Picture 3" descr="BN-NV424_Victim_J_201605031158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48000"/>
            <a:ext cx="5791200" cy="2970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Selecting a victim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Factors determining the cost of a rollback :-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 How long the transaction has computed, and how much longer the transaction will compute before it completes its designated task.</a:t>
            </a:r>
          </a:p>
          <a:p>
            <a:pPr marL="457200" indent="-457200">
              <a:buFont typeface="+mj-lt"/>
              <a:buAutoNum type="alphaLcParenR"/>
            </a:pPr>
            <a:endParaRPr lang="en-US" sz="2000" dirty="0" smtClean="0"/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endParaRPr lang="en-US" sz="2000" dirty="0" smtClean="0"/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endParaRPr lang="en-US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 How many data items the transaction has used.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 How many more data items the transaction needs for it to complete.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 How many transactions will be involved in the rollback.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 descr="cartoon-businessman-checklist-illustration-406876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971800"/>
            <a:ext cx="19050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Rollback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 </a:t>
            </a:r>
            <a:r>
              <a:rPr lang="en-US" sz="2000" dirty="0"/>
              <a:t>far this transaction should be rolled </a:t>
            </a:r>
            <a:r>
              <a:rPr lang="en-US" sz="2000" dirty="0" smtClean="0"/>
              <a:t>back?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Total rollback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2000" dirty="0" smtClean="0"/>
              <a:t>Abort the transaction and rollback.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Partial rollback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dirty="0"/>
              <a:t> </a:t>
            </a:r>
            <a:r>
              <a:rPr lang="en-US" sz="2000" dirty="0" smtClean="0"/>
              <a:t>Roll </a:t>
            </a:r>
            <a:r>
              <a:rPr lang="en-US" sz="2000" dirty="0"/>
              <a:t>back the transaction only as </a:t>
            </a:r>
            <a:r>
              <a:rPr lang="en-US" sz="2000" dirty="0" smtClean="0"/>
              <a:t>far as </a:t>
            </a:r>
            <a:r>
              <a:rPr lang="en-US" sz="2000" dirty="0"/>
              <a:t>necessary to break the deadlock</a:t>
            </a:r>
            <a:endParaRPr lang="en-US" sz="2000" b="1" dirty="0" smtClean="0"/>
          </a:p>
        </p:txBody>
      </p:sp>
      <p:pic>
        <p:nvPicPr>
          <p:cNvPr id="4" name="Picture 3" descr="rollback-word-rolling-back-time-price-save-money-roll-words-odometer-roll-to-illustrate-discounting-saving-store-36081018.jpg"/>
          <p:cNvPicPr>
            <a:picLocks noChangeAspect="1"/>
          </p:cNvPicPr>
          <p:nvPr/>
        </p:nvPicPr>
        <p:blipFill>
          <a:blip r:embed="rId2"/>
          <a:srcRect t="19969" b="27755"/>
          <a:stretch>
            <a:fillRect/>
          </a:stretch>
        </p:blipFill>
        <p:spPr>
          <a:xfrm>
            <a:off x="2133600" y="2133600"/>
            <a:ext cx="42672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Rollback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Partial </a:t>
            </a:r>
            <a:r>
              <a:rPr lang="en-US" sz="2000" b="1" dirty="0"/>
              <a:t>rollback </a:t>
            </a:r>
            <a:r>
              <a:rPr lang="en-US" sz="2000" dirty="0"/>
              <a:t>requires the </a:t>
            </a:r>
            <a:r>
              <a:rPr lang="en-US" sz="2000" dirty="0" smtClean="0"/>
              <a:t>system to </a:t>
            </a:r>
            <a:r>
              <a:rPr lang="en-US" sz="2000" dirty="0"/>
              <a:t>maintain additional information about the state of all the running </a:t>
            </a:r>
            <a:r>
              <a:rPr lang="en-US" sz="2000" dirty="0" smtClean="0"/>
              <a:t>transactions.</a:t>
            </a:r>
          </a:p>
          <a:p>
            <a:endParaRPr lang="en-US" sz="2000" dirty="0" smtClean="0"/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sequence of lock requests/grants and updates </a:t>
            </a:r>
            <a:r>
              <a:rPr lang="en-US" sz="2000" dirty="0" smtClean="0"/>
              <a:t>performed by </a:t>
            </a:r>
            <a:r>
              <a:rPr lang="en-US" sz="2000" dirty="0"/>
              <a:t>the transaction needs to be recorded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cartoon-man-stuffing-filing-cabine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76600"/>
            <a:ext cx="241935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227</TotalTime>
  <Words>390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Database Management System</vt:lpstr>
      <vt:lpstr>Content</vt:lpstr>
      <vt:lpstr>Deadlock</vt:lpstr>
      <vt:lpstr>Deadlock Recovery</vt:lpstr>
      <vt:lpstr>Deadlock Recovery</vt:lpstr>
      <vt:lpstr>Selecting a victim</vt:lpstr>
      <vt:lpstr>Selecting a victim</vt:lpstr>
      <vt:lpstr>Rollback</vt:lpstr>
      <vt:lpstr>Rollback</vt:lpstr>
      <vt:lpstr>Rollback</vt:lpstr>
      <vt:lpstr>Starvation</vt:lpstr>
      <vt:lpstr>Starvation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Melvin</dc:creator>
  <cp:lastModifiedBy>Melvin</cp:lastModifiedBy>
  <cp:revision>30</cp:revision>
  <dcterms:created xsi:type="dcterms:W3CDTF">2017-06-07T15:33:04Z</dcterms:created>
  <dcterms:modified xsi:type="dcterms:W3CDTF">2017-06-07T19:20:58Z</dcterms:modified>
</cp:coreProperties>
</file>