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9" r:id="rId3"/>
    <p:sldId id="267" r:id="rId4"/>
    <p:sldId id="266" r:id="rId5"/>
    <p:sldId id="273" r:id="rId6"/>
    <p:sldId id="274" r:id="rId7"/>
    <p:sldId id="275" r:id="rId8"/>
    <p:sldId id="276" r:id="rId9"/>
    <p:sldId id="280" r:id="rId10"/>
    <p:sldId id="269" r:id="rId11"/>
    <p:sldId id="271" r:id="rId12"/>
    <p:sldId id="277" r:id="rId13"/>
    <p:sldId id="278" r:id="rId14"/>
    <p:sldId id="27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B788FC-0B13-4B35-9F55-AA86EA35AA9D}" type="datetimeFigureOut">
              <a:rPr lang="en-US" smtClean="0"/>
              <a:t>6/11/2017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3EE7E-1614-4FB0-B270-AC46FE068C7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93EE7E-1614-4FB0-B270-AC46FE068C7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6B29077-E04D-439F-B9CC-086DAC7AA262}" type="datetime1">
              <a:rPr lang="en-US" smtClean="0"/>
              <a:t>6/12/2017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D9DCEEC-4FB6-4454-BC76-9FFCCA2C851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FD47A3-8B50-4BC0-A0FB-335D4DDEBE64}" type="datetime1">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CEEC-4FB6-4454-BC76-9FFCCA2C851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9142D1-43C6-4EF3-8538-E928F0A31B89}" type="datetime1">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CEEC-4FB6-4454-BC76-9FFCCA2C851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48AD33-3C4A-4C97-9E94-ABD5EF5803CB}" type="datetime1">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CEEC-4FB6-4454-BC76-9FFCCA2C851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629382-4D2A-4221-AF95-BEFC5E664DAF}" type="datetime1">
              <a:rPr lang="en-US" smtClean="0"/>
              <a:t>6/12/2017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DCEEC-4FB6-4454-BC76-9FFCCA2C851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4CB61F1-DA06-4010-8290-D57A532FAD58}" type="datetime1">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CEEC-4FB6-4454-BC76-9FFCCA2C851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FBB262-7195-4D10-85D5-DC8A85CB7145}" type="datetime1">
              <a:rPr lang="en-US" smtClean="0"/>
              <a:t>6/12/2017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9DCEEC-4FB6-4454-BC76-9FFCCA2C851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CBAD126-57C6-4530-A79F-83E33566CDCE}" type="datetime1">
              <a:rPr lang="en-US" smtClean="0"/>
              <a:t>6/12/2017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9DCEEC-4FB6-4454-BC76-9FFCCA2C851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137650-EF68-4520-B7E8-BA52E6C9B6C1}" type="datetime1">
              <a:rPr lang="en-US" smtClean="0"/>
              <a:t>6/12/2017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9DCEEC-4FB6-4454-BC76-9FFCCA2C851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24F9CD-A459-4112-A639-ECBF79085C42}" type="datetime1">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DCEEC-4FB6-4454-BC76-9FFCCA2C851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1279145-254C-4686-940A-BC3C53E879CE}" type="datetime1">
              <a:rPr lang="en-US" smtClean="0"/>
              <a:t>6/12/2017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D9DCEEC-4FB6-4454-BC76-9FFCCA2C851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3551145-D470-494C-9E87-FAA86C880644}" type="datetime1">
              <a:rPr lang="en-US" smtClean="0"/>
              <a:t>6/12/2017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D9DCEEC-4FB6-4454-BC76-9FFCCA2C851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ites.google.com/site/assignmentssolved/mca/semester3/mc0075/2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Email Architecture And  Services With User Agent</a:t>
            </a:r>
            <a:endParaRPr lang="en-US" dirty="0"/>
          </a:p>
        </p:txBody>
      </p:sp>
      <p:sp>
        <p:nvSpPr>
          <p:cNvPr id="3" name="Subtitle 2"/>
          <p:cNvSpPr>
            <a:spLocks noGrp="1"/>
          </p:cNvSpPr>
          <p:nvPr>
            <p:ph type="subTitle" idx="1"/>
          </p:nvPr>
        </p:nvSpPr>
        <p:spPr>
          <a:xfrm>
            <a:off x="685800" y="3962400"/>
            <a:ext cx="7854696" cy="1752600"/>
          </a:xfrm>
        </p:spPr>
        <p:txBody>
          <a:bodyPr/>
          <a:lstStyle/>
          <a:p>
            <a:r>
              <a:rPr lang="en-US" dirty="0" smtClean="0"/>
              <a:t>By </a:t>
            </a:r>
            <a:r>
              <a:rPr lang="en-US" dirty="0" err="1" smtClean="0"/>
              <a:t>Laphrangki</a:t>
            </a:r>
            <a:r>
              <a:rPr lang="en-US" dirty="0" smtClean="0"/>
              <a:t> </a:t>
            </a:r>
            <a:r>
              <a:rPr lang="en-US" dirty="0" err="1" smtClean="0"/>
              <a:t>Khyriem</a:t>
            </a:r>
            <a:endParaRPr lang="en-US" dirty="0" smtClean="0"/>
          </a:p>
          <a:p>
            <a:r>
              <a:rPr lang="en-US" dirty="0" err="1" smtClean="0"/>
              <a:t>Bankit</a:t>
            </a:r>
            <a:r>
              <a:rPr lang="en-US" dirty="0" smtClean="0"/>
              <a:t> B </a:t>
            </a:r>
            <a:r>
              <a:rPr lang="en-US" dirty="0" err="1" smtClean="0"/>
              <a:t>Nongbet</a:t>
            </a:r>
            <a:endParaRPr lang="en-US" dirty="0" smtClean="0"/>
          </a:p>
          <a:p>
            <a:r>
              <a:rPr lang="en-US" dirty="0" smtClean="0"/>
              <a:t>MCA 4</a:t>
            </a:r>
            <a:r>
              <a:rPr lang="en-US" baseline="30000" dirty="0" smtClean="0"/>
              <a:t>th</a:t>
            </a:r>
            <a:r>
              <a:rPr lang="en-US" dirty="0" smtClean="0"/>
              <a:t> SEM</a:t>
            </a:r>
          </a:p>
        </p:txBody>
      </p:sp>
      <p:sp>
        <p:nvSpPr>
          <p:cNvPr id="4" name="Slide Number Placeholder 3"/>
          <p:cNvSpPr>
            <a:spLocks noGrp="1"/>
          </p:cNvSpPr>
          <p:nvPr>
            <p:ph type="sldNum" sz="quarter" idx="12"/>
          </p:nvPr>
        </p:nvSpPr>
        <p:spPr/>
        <p:txBody>
          <a:bodyPr/>
          <a:lstStyle/>
          <a:p>
            <a:fld id="{AD9DCEEC-4FB6-4454-BC76-9FFCCA2C851D}"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User Agent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dirty="0" smtClean="0"/>
              <a:t>A user agent is normally a program (sometimes called a mail reader) that accepts a variety of commands for composing, receiving, and replying to messages, as well as for manipulating mailboxes</a:t>
            </a:r>
            <a:r>
              <a:rPr lang="en-US" sz="2000" dirty="0" smtClean="0"/>
              <a:t>.</a:t>
            </a:r>
          </a:p>
          <a:p>
            <a:pPr>
              <a:buFont typeface="Wingdings" pitchFamily="2" charset="2"/>
              <a:buChar char="v"/>
            </a:pPr>
            <a:r>
              <a:rPr lang="en-US" sz="2000" dirty="0" smtClean="0"/>
              <a:t> </a:t>
            </a:r>
            <a:r>
              <a:rPr lang="en-US" sz="2000" dirty="0" smtClean="0"/>
              <a:t>Some user agents have a fancy menu- or icon-driven interface that requires a mouse, whereas others expect 1-character commands from the keyboard. Functionally, these are the same. Some systems are menu- or icon-driven but also have keyboard shortcuts</a:t>
            </a:r>
            <a:r>
              <a:rPr lang="en-US" sz="2000" dirty="0" smtClean="0"/>
              <a:t>.</a:t>
            </a:r>
          </a:p>
          <a:p>
            <a:pPr>
              <a:buFont typeface="Wingdings" pitchFamily="2" charset="2"/>
              <a:buChar char="v"/>
            </a:pPr>
            <a:r>
              <a:rPr lang="en-US" sz="2000" dirty="0" err="1" smtClean="0"/>
              <a:t>Eg</a:t>
            </a:r>
            <a:endParaRPr lang="en-US" sz="2000" dirty="0" smtClean="0"/>
          </a:p>
          <a:p>
            <a:pPr lvl="1">
              <a:buFont typeface="Wingdings" pitchFamily="2" charset="2"/>
              <a:buChar char="v"/>
            </a:pPr>
            <a:r>
              <a:rPr lang="en-US" sz="1800" dirty="0" smtClean="0"/>
              <a:t>Google </a:t>
            </a:r>
            <a:r>
              <a:rPr lang="en-US" sz="1800" dirty="0" err="1" smtClean="0"/>
              <a:t>gmail</a:t>
            </a:r>
            <a:r>
              <a:rPr lang="en-US" sz="1800" dirty="0" smtClean="0"/>
              <a:t>, Microsoft Outlook, Mozilla Thunderbird, and Apple Mail</a:t>
            </a:r>
            <a:r>
              <a:rPr lang="en-US" sz="1800" dirty="0" smtClean="0"/>
              <a:t>.</a:t>
            </a:r>
          </a:p>
        </p:txBody>
      </p:sp>
      <p:sp>
        <p:nvSpPr>
          <p:cNvPr id="4" name="Slide Number Placeholder 3"/>
          <p:cNvSpPr>
            <a:spLocks noGrp="1"/>
          </p:cNvSpPr>
          <p:nvPr>
            <p:ph type="sldNum" sz="quarter" idx="12"/>
          </p:nvPr>
        </p:nvSpPr>
        <p:spPr/>
        <p:txBody>
          <a:bodyPr/>
          <a:lstStyle/>
          <a:p>
            <a:fld id="{AD9DCEEC-4FB6-4454-BC76-9FFCCA2C851D}"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User Agent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b="1" dirty="0" smtClean="0"/>
              <a:t>Sending </a:t>
            </a:r>
            <a:r>
              <a:rPr lang="en-US" sz="2000" b="1" dirty="0" smtClean="0"/>
              <a:t>E-mail:</a:t>
            </a:r>
            <a:endParaRPr lang="en-US" sz="2000" b="1" dirty="0" smtClean="0"/>
          </a:p>
          <a:p>
            <a:pPr lvl="1">
              <a:buFont typeface="Wingdings" pitchFamily="2" charset="2"/>
              <a:buChar char="v"/>
            </a:pPr>
            <a:r>
              <a:rPr lang="en-US" sz="1800" dirty="0" smtClean="0"/>
              <a:t>To send an e-mail message, a user must provide the message, the destination address, and possibly some other parameters. The message can be produced with a free-standing text editor, a word processing program, or possibly with a specialized text editor built into the user agent. </a:t>
            </a:r>
            <a:endParaRPr lang="en-US" sz="1800" dirty="0" smtClean="0"/>
          </a:p>
          <a:p>
            <a:pPr lvl="1">
              <a:buFont typeface="Wingdings" pitchFamily="2" charset="2"/>
              <a:buChar char="v"/>
            </a:pPr>
            <a:r>
              <a:rPr lang="en-US" sz="1800" dirty="0" smtClean="0"/>
              <a:t>The </a:t>
            </a:r>
            <a:r>
              <a:rPr lang="en-US" sz="1800" dirty="0" smtClean="0"/>
              <a:t>destination address must be in a format that the user agent can deal with. Many user agents expect addresses of the form </a:t>
            </a:r>
            <a:r>
              <a:rPr lang="en-US" sz="1800" dirty="0" err="1" smtClean="0"/>
              <a:t>user@dns</a:t>
            </a:r>
            <a:r>
              <a:rPr lang="en-US" sz="1800" dirty="0" smtClean="0"/>
              <a:t>-address</a:t>
            </a:r>
            <a:r>
              <a:rPr lang="en-US" sz="1800" dirty="0" smtClean="0"/>
              <a:t>.</a:t>
            </a:r>
          </a:p>
          <a:p>
            <a:pPr lvl="1">
              <a:buFont typeface="Wingdings" pitchFamily="2" charset="2"/>
              <a:buChar char="v"/>
            </a:pPr>
            <a:r>
              <a:rPr lang="en-US" sz="1800" dirty="0" smtClean="0"/>
              <a:t>Most e-mail systems support mailing lists, so that a user can send the same message to a list of people with a single command. If the mailing list is maintained locally, the user agent can just send a separate message to each intended recipient. However, if the list is maintained remotely, then messages will be expanded there.</a:t>
            </a:r>
          </a:p>
          <a:p>
            <a:endParaRPr lang="en-US" sz="2000" dirty="0"/>
          </a:p>
        </p:txBody>
      </p:sp>
      <p:sp>
        <p:nvSpPr>
          <p:cNvPr id="5" name="Slide Number Placeholder 4"/>
          <p:cNvSpPr>
            <a:spLocks noGrp="1"/>
          </p:cNvSpPr>
          <p:nvPr>
            <p:ph type="sldNum" sz="quarter" idx="12"/>
          </p:nvPr>
        </p:nvSpPr>
        <p:spPr/>
        <p:txBody>
          <a:bodyPr/>
          <a:lstStyle/>
          <a:p>
            <a:fld id="{AD9DCEEC-4FB6-4454-BC76-9FFCCA2C851D}"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User Agent</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b="1" dirty="0" smtClean="0"/>
              <a:t>Reading </a:t>
            </a:r>
            <a:r>
              <a:rPr lang="en-US" sz="2000" b="1" dirty="0" smtClean="0"/>
              <a:t>E-mail :</a:t>
            </a:r>
            <a:endParaRPr lang="en-US" sz="2000" b="1" dirty="0" smtClean="0"/>
          </a:p>
          <a:p>
            <a:pPr lvl="1">
              <a:buFont typeface="Wingdings" pitchFamily="2" charset="2"/>
              <a:buChar char="v"/>
            </a:pPr>
            <a:r>
              <a:rPr lang="en-US" sz="1800" dirty="0" smtClean="0"/>
              <a:t>Typically, when a user agent is started up, it looks at the user's mailbox for incoming e-mail before displaying anything on the screen. Then it may announce the number of messages in the mailbox or display a one-line summary of each one and wait for a command</a:t>
            </a:r>
            <a:r>
              <a:rPr lang="en-US" sz="1800" dirty="0" smtClean="0"/>
              <a:t>.</a:t>
            </a:r>
          </a:p>
          <a:p>
            <a:pPr lvl="1">
              <a:buFont typeface="Wingdings" pitchFamily="2" charset="2"/>
              <a:buChar char="v"/>
            </a:pPr>
            <a:r>
              <a:rPr lang="en-US" sz="1800" dirty="0" smtClean="0"/>
              <a:t>example of how a user agent works, </a:t>
            </a:r>
            <a:r>
              <a:rPr lang="en-US" sz="1800" dirty="0" smtClean="0"/>
              <a:t>After </a:t>
            </a:r>
            <a:r>
              <a:rPr lang="en-US" sz="1800" dirty="0" smtClean="0"/>
              <a:t>starting up the user agent, the user asks for a summary of his e-mail. A display like that of </a:t>
            </a:r>
            <a:r>
              <a:rPr lang="en-US" sz="1800" b="1" dirty="0" smtClean="0"/>
              <a:t>Fig. 7-8 </a:t>
            </a:r>
            <a:r>
              <a:rPr lang="en-US" sz="1800" dirty="0" smtClean="0"/>
              <a:t>then </a:t>
            </a:r>
            <a:r>
              <a:rPr lang="en-US" sz="1800" dirty="0" smtClean="0"/>
              <a:t>appears on the screen. Each line refers to one message</a:t>
            </a:r>
            <a:r>
              <a:rPr lang="en-US" sz="1800" dirty="0" smtClean="0"/>
              <a:t>.</a:t>
            </a:r>
          </a:p>
          <a:p>
            <a:pPr lvl="1">
              <a:buFont typeface="Wingdings" pitchFamily="2" charset="2"/>
              <a:buChar char="v"/>
            </a:pPr>
            <a:endParaRPr lang="en-US" sz="1800" dirty="0"/>
          </a:p>
        </p:txBody>
      </p:sp>
      <p:sp>
        <p:nvSpPr>
          <p:cNvPr id="4" name="Slide Number Placeholder 3"/>
          <p:cNvSpPr>
            <a:spLocks noGrp="1"/>
          </p:cNvSpPr>
          <p:nvPr>
            <p:ph type="sldNum" sz="quarter" idx="12"/>
          </p:nvPr>
        </p:nvSpPr>
        <p:spPr/>
        <p:txBody>
          <a:bodyPr/>
          <a:lstStyle/>
          <a:p>
            <a:fld id="{AD9DCEEC-4FB6-4454-BC76-9FFCCA2C851D}"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User Agent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28600" y="1905000"/>
            <a:ext cx="8486307" cy="35814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D9DCEEC-4FB6-4454-BC76-9FFCCA2C851D}"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User Agent</a:t>
            </a:r>
            <a:endParaRPr lang="en-US" dirty="0"/>
          </a:p>
        </p:txBody>
      </p:sp>
      <p:sp>
        <p:nvSpPr>
          <p:cNvPr id="3" name="Content Placeholder 2"/>
          <p:cNvSpPr>
            <a:spLocks noGrp="1"/>
          </p:cNvSpPr>
          <p:nvPr>
            <p:ph idx="1"/>
          </p:nvPr>
        </p:nvSpPr>
        <p:spPr/>
        <p:txBody>
          <a:bodyPr>
            <a:normAutofit/>
          </a:bodyPr>
          <a:lstStyle/>
          <a:p>
            <a:pPr lvl="1">
              <a:buFont typeface="Wingdings" pitchFamily="2" charset="2"/>
              <a:buChar char="v"/>
            </a:pPr>
            <a:r>
              <a:rPr lang="en-US" sz="1800" dirty="0" smtClean="0"/>
              <a:t>The </a:t>
            </a:r>
            <a:r>
              <a:rPr lang="en-US" sz="1800" dirty="0" smtClean="0"/>
              <a:t>first field is the message number. The second field, Flags, can contain a K, meaning that the message is not new but was read previously and kept in the mailbox; an A, meaning that the message has already been answered; and/or an F, meaning that the message has been forwarded to someone else. </a:t>
            </a:r>
            <a:endParaRPr lang="en-US" sz="1800" dirty="0" smtClean="0"/>
          </a:p>
          <a:p>
            <a:pPr lvl="1">
              <a:buFont typeface="Wingdings" pitchFamily="2" charset="2"/>
              <a:buChar char="v"/>
            </a:pPr>
            <a:r>
              <a:rPr lang="en-US" sz="1800" dirty="0" smtClean="0"/>
              <a:t>The third field tells how long the message is, and the fourth one tells who sent the message. Since this field is simply extracted from the message, this field may contain first names, full names, initials, login names, or whatever else the sender chooses to put there. Finally, the Subject field gives a brief summary of what the message is about. </a:t>
            </a:r>
            <a:endParaRPr lang="en-US" sz="1800" dirty="0" smtClean="0"/>
          </a:p>
          <a:p>
            <a:pPr lvl="1">
              <a:buFont typeface="Wingdings" pitchFamily="2" charset="2"/>
              <a:buChar char="v"/>
            </a:pPr>
            <a:r>
              <a:rPr lang="en-US" sz="1800" dirty="0" smtClean="0"/>
              <a:t>People </a:t>
            </a:r>
            <a:r>
              <a:rPr lang="en-US" sz="1800" dirty="0" smtClean="0"/>
              <a:t>who fail to include a Subject field often discover that responses to their e-mail tend not to get the highest </a:t>
            </a:r>
            <a:r>
              <a:rPr lang="en-US" sz="1800" dirty="0" err="1" smtClean="0"/>
              <a:t>priorityOther</a:t>
            </a:r>
            <a:r>
              <a:rPr lang="en-US" sz="1800" dirty="0" smtClean="0"/>
              <a:t> flags are also possible</a:t>
            </a:r>
            <a:r>
              <a:rPr lang="en-US" sz="1800" dirty="0" smtClean="0"/>
              <a:t>.</a:t>
            </a:r>
          </a:p>
          <a:p>
            <a:pPr lvl="1">
              <a:buFont typeface="Wingdings" pitchFamily="2" charset="2"/>
              <a:buChar char="v"/>
            </a:pPr>
            <a:r>
              <a:rPr lang="en-US" sz="1800" dirty="0" smtClean="0"/>
              <a:t>After the headers have been displayed, the user can perform any of several actions, such as displaying a message, deleting a message, and so on.</a:t>
            </a:r>
            <a:endParaRPr lang="en-US" sz="1800" dirty="0"/>
          </a:p>
        </p:txBody>
      </p:sp>
      <p:sp>
        <p:nvSpPr>
          <p:cNvPr id="4" name="Slide Number Placeholder 3"/>
          <p:cNvSpPr>
            <a:spLocks noGrp="1"/>
          </p:cNvSpPr>
          <p:nvPr>
            <p:ph type="sldNum" sz="quarter" idx="12"/>
          </p:nvPr>
        </p:nvSpPr>
        <p:spPr/>
        <p:txBody>
          <a:bodyPr/>
          <a:lstStyle/>
          <a:p>
            <a:fld id="{AD9DCEEC-4FB6-4454-BC76-9FFCCA2C851D}"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References</a:t>
            </a:r>
            <a:endParaRPr lang="en-US" b="1"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dirty="0" smtClean="0">
                <a:hlinkClick r:id="rId2"/>
              </a:rPr>
              <a:t>https://</a:t>
            </a:r>
            <a:r>
              <a:rPr lang="en-US" sz="2000" dirty="0" smtClean="0">
                <a:hlinkClick r:id="rId2"/>
              </a:rPr>
              <a:t>sites.google.com/site/assignmentssolved/mca/semester3/mc0075/28</a:t>
            </a:r>
            <a:endParaRPr lang="en-US" sz="2000" dirty="0" smtClean="0"/>
          </a:p>
          <a:p>
            <a:pPr>
              <a:buFont typeface="Wingdings" pitchFamily="2" charset="2"/>
              <a:buChar char="v"/>
            </a:pPr>
            <a:r>
              <a:rPr lang="en-US" sz="2000" dirty="0" smtClean="0"/>
              <a:t>Computer Networks 4th Ed - Andrew S. </a:t>
            </a:r>
            <a:r>
              <a:rPr lang="en-US" sz="2000" dirty="0" err="1" smtClean="0"/>
              <a:t>Tanenbaum</a:t>
            </a:r>
            <a:endParaRPr lang="en-US" sz="2000" dirty="0" smtClean="0"/>
          </a:p>
          <a:p>
            <a:pPr>
              <a:buFont typeface="Wingdings" pitchFamily="2" charset="2"/>
              <a:buChar char="v"/>
            </a:pPr>
            <a:r>
              <a:rPr lang="en-US" sz="2000" dirty="0" smtClean="0"/>
              <a:t>Computer Networks - A </a:t>
            </a:r>
            <a:r>
              <a:rPr lang="en-US" sz="2000" dirty="0" err="1" smtClean="0"/>
              <a:t>Tanenbaum</a:t>
            </a:r>
            <a:r>
              <a:rPr lang="en-US" sz="2000" dirty="0" smtClean="0"/>
              <a:t> - 5th edition</a:t>
            </a:r>
            <a:endParaRPr lang="en-US" sz="2000" dirty="0"/>
          </a:p>
        </p:txBody>
      </p:sp>
      <p:sp>
        <p:nvSpPr>
          <p:cNvPr id="4" name="Slide Number Placeholder 3"/>
          <p:cNvSpPr>
            <a:spLocks noGrp="1"/>
          </p:cNvSpPr>
          <p:nvPr>
            <p:ph type="sldNum" sz="quarter" idx="12"/>
          </p:nvPr>
        </p:nvSpPr>
        <p:spPr/>
        <p:txBody>
          <a:bodyPr/>
          <a:lstStyle/>
          <a:p>
            <a:fld id="{AD9DCEEC-4FB6-4454-BC76-9FFCCA2C851D}"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smtClean="0"/>
              <a:t>Electronic </a:t>
            </a:r>
            <a:r>
              <a:rPr lang="en-US" b="1" dirty="0" smtClean="0"/>
              <a:t>Mail (Email)</a:t>
            </a:r>
            <a:endParaRPr lang="en-US" b="1" dirty="0"/>
          </a:p>
        </p:txBody>
      </p:sp>
      <p:sp>
        <p:nvSpPr>
          <p:cNvPr id="3" name="Content Placeholder 2"/>
          <p:cNvSpPr>
            <a:spLocks noGrp="1"/>
          </p:cNvSpPr>
          <p:nvPr>
            <p:ph idx="1"/>
          </p:nvPr>
        </p:nvSpPr>
        <p:spPr>
          <a:xfrm>
            <a:off x="457200" y="1600200"/>
            <a:ext cx="8229600" cy="4724400"/>
          </a:xfrm>
        </p:spPr>
        <p:txBody>
          <a:bodyPr>
            <a:normAutofit lnSpcReduction="10000"/>
          </a:bodyPr>
          <a:lstStyle/>
          <a:p>
            <a:pPr>
              <a:buFont typeface="Wingdings" pitchFamily="2" charset="2"/>
              <a:buChar char="v"/>
            </a:pPr>
            <a:r>
              <a:rPr lang="en-US" sz="2000" dirty="0" smtClean="0"/>
              <a:t>Electronic mail, or e-mail, as it is known to its many fans, has been around for over two decades. </a:t>
            </a:r>
            <a:endParaRPr lang="en-US" sz="2000" dirty="0" smtClean="0"/>
          </a:p>
          <a:p>
            <a:pPr>
              <a:buFont typeface="Wingdings" pitchFamily="2" charset="2"/>
              <a:buChar char="v"/>
            </a:pPr>
            <a:r>
              <a:rPr lang="en-US" sz="2000" dirty="0" smtClean="0"/>
              <a:t>Before </a:t>
            </a:r>
            <a:r>
              <a:rPr lang="en-US" sz="2000" dirty="0" smtClean="0"/>
              <a:t>1990, it was mostly used in academia. During the 1990s, it became known to the public at large and grew exponentially to the point where the number of e-mails sent per day now is vastly more than the number of snail mail (i.e., paper) letters</a:t>
            </a:r>
            <a:r>
              <a:rPr lang="en-US" sz="2000" dirty="0" smtClean="0"/>
              <a:t>.</a:t>
            </a:r>
          </a:p>
          <a:p>
            <a:pPr>
              <a:buFont typeface="Wingdings" pitchFamily="2" charset="2"/>
              <a:buChar char="v"/>
            </a:pPr>
            <a:r>
              <a:rPr lang="en-US" sz="2000" dirty="0" smtClean="0"/>
              <a:t>E-mail, like most other forms of communication, has its own conventions and styles. In particular, it is very informal and has a low threshold of use. People who would never dream of calling up or even writing a letter to a Very Important Person do not hesitate for a second to send a sloppily-written e-mail</a:t>
            </a:r>
            <a:r>
              <a:rPr lang="en-US" sz="2000" dirty="0" smtClean="0"/>
              <a:t>.</a:t>
            </a:r>
          </a:p>
          <a:p>
            <a:pPr>
              <a:buFont typeface="Wingdings" pitchFamily="2" charset="2"/>
              <a:buChar char="v"/>
            </a:pPr>
            <a:r>
              <a:rPr lang="en-US" sz="2000" dirty="0" smtClean="0"/>
              <a:t>E-mail is full of jargon such as BTW (By The Way), ROTFL (Rolling On The Floor Laughing), and IMHO (In My Humble Opinion). Many people also use little ASCII symbols called </a:t>
            </a:r>
            <a:r>
              <a:rPr lang="en-US" sz="2000" dirty="0" err="1" smtClean="0"/>
              <a:t>smileys</a:t>
            </a:r>
            <a:r>
              <a:rPr lang="en-US" sz="2000" dirty="0" smtClean="0"/>
              <a:t> or emoticons in their e-mail.</a:t>
            </a:r>
          </a:p>
          <a:p>
            <a:pPr>
              <a:buNone/>
            </a:pPr>
            <a:endParaRPr lang="en-US" sz="1800" dirty="0"/>
          </a:p>
        </p:txBody>
      </p:sp>
      <p:sp>
        <p:nvSpPr>
          <p:cNvPr id="4" name="Slide Number Placeholder 3"/>
          <p:cNvSpPr>
            <a:spLocks noGrp="1"/>
          </p:cNvSpPr>
          <p:nvPr>
            <p:ph type="sldNum" sz="quarter" idx="12"/>
          </p:nvPr>
        </p:nvSpPr>
        <p:spPr/>
        <p:txBody>
          <a:bodyPr/>
          <a:lstStyle/>
          <a:p>
            <a:fld id="{AD9DCEEC-4FB6-4454-BC76-9FFCCA2C851D}" type="slidenum">
              <a:rPr lang="en-US" smtClean="0"/>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and Services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dirty="0" smtClean="0"/>
              <a:t>The architecture of the email system is shown </a:t>
            </a:r>
            <a:r>
              <a:rPr lang="en-US" sz="2000" dirty="0" smtClean="0"/>
              <a:t>in Fig</a:t>
            </a:r>
            <a:r>
              <a:rPr lang="en-US" sz="2000" dirty="0" smtClean="0"/>
              <a:t>. 7-7. </a:t>
            </a:r>
            <a:endParaRPr lang="en-US" sz="2000" dirty="0" smtClean="0"/>
          </a:p>
          <a:p>
            <a:pPr>
              <a:buFont typeface="Wingdings" pitchFamily="2" charset="2"/>
              <a:buChar char="v"/>
            </a:pPr>
            <a:r>
              <a:rPr lang="en-US" sz="2000" dirty="0" smtClean="0"/>
              <a:t>It </a:t>
            </a:r>
            <a:r>
              <a:rPr lang="en-US" sz="2000" dirty="0" smtClean="0"/>
              <a:t>consists of two kinds of subsystems: </a:t>
            </a:r>
            <a:endParaRPr lang="en-US" sz="2000" dirty="0" smtClean="0"/>
          </a:p>
          <a:p>
            <a:pPr lvl="1">
              <a:buFont typeface="Wingdings" pitchFamily="2" charset="2"/>
              <a:buChar char="v"/>
            </a:pPr>
            <a:r>
              <a:rPr lang="en-US" sz="2000" dirty="0" smtClean="0"/>
              <a:t>the </a:t>
            </a:r>
            <a:r>
              <a:rPr lang="en-US" sz="2000" b="1" dirty="0" smtClean="0"/>
              <a:t>user agents, </a:t>
            </a:r>
            <a:r>
              <a:rPr lang="en-US" sz="2000" dirty="0" smtClean="0"/>
              <a:t>which </a:t>
            </a:r>
            <a:r>
              <a:rPr lang="en-US" sz="2000" dirty="0" smtClean="0"/>
              <a:t>allow people </a:t>
            </a:r>
            <a:r>
              <a:rPr lang="en-US" sz="2000" dirty="0" smtClean="0"/>
              <a:t>to read and send email, and </a:t>
            </a:r>
            <a:endParaRPr lang="en-US" sz="2000" dirty="0" smtClean="0"/>
          </a:p>
          <a:p>
            <a:pPr lvl="1">
              <a:buFont typeface="Wingdings" pitchFamily="2" charset="2"/>
              <a:buChar char="v"/>
            </a:pPr>
            <a:r>
              <a:rPr lang="en-US" sz="2000" dirty="0" smtClean="0"/>
              <a:t>the </a:t>
            </a:r>
            <a:r>
              <a:rPr lang="en-US" sz="2000" b="1" dirty="0" smtClean="0"/>
              <a:t>message transfer agents, </a:t>
            </a:r>
            <a:r>
              <a:rPr lang="en-US" sz="2000" dirty="0" smtClean="0"/>
              <a:t>which move </a:t>
            </a:r>
            <a:r>
              <a:rPr lang="en-US" sz="2000" dirty="0" smtClean="0"/>
              <a:t>the messages </a:t>
            </a:r>
            <a:r>
              <a:rPr lang="en-US" sz="2000" dirty="0" smtClean="0"/>
              <a:t>from the source to the destination. We will also refer to message </a:t>
            </a:r>
            <a:r>
              <a:rPr lang="en-US" sz="2000" dirty="0" smtClean="0"/>
              <a:t>transfer agents </a:t>
            </a:r>
            <a:r>
              <a:rPr lang="en-US" sz="2000" dirty="0" smtClean="0"/>
              <a:t>informally as </a:t>
            </a:r>
            <a:r>
              <a:rPr lang="en-US" sz="2000" b="1" dirty="0" smtClean="0"/>
              <a:t>mail servers</a:t>
            </a:r>
            <a:r>
              <a:rPr lang="en-US" sz="2000" b="1" dirty="0" smtClean="0"/>
              <a:t>.</a:t>
            </a:r>
          </a:p>
          <a:p>
            <a:pPr>
              <a:buFont typeface="Wingdings" pitchFamily="2" charset="2"/>
              <a:buChar char="v"/>
            </a:pPr>
            <a:r>
              <a:rPr lang="en-US" sz="2000" dirty="0" smtClean="0"/>
              <a:t>The user agents are local programs that provide a command-based, menu-based, or graphical method for interacting with the e-mail system. The message transfer agents are typically system daemons, that is, processes that run in the background. Their job is to move e-mail through the system.</a:t>
            </a:r>
            <a:endParaRPr lang="en-US" sz="2000" b="1" dirty="0" smtClean="0"/>
          </a:p>
        </p:txBody>
      </p:sp>
      <p:sp>
        <p:nvSpPr>
          <p:cNvPr id="5" name="Slide Number Placeholder 4"/>
          <p:cNvSpPr>
            <a:spLocks noGrp="1"/>
          </p:cNvSpPr>
          <p:nvPr>
            <p:ph type="sldNum" sz="quarter" idx="12"/>
          </p:nvPr>
        </p:nvSpPr>
        <p:spPr/>
        <p:txBody>
          <a:bodyPr/>
          <a:lstStyle/>
          <a:p>
            <a:fld id="{AD9DCEEC-4FB6-4454-BC76-9FFCCA2C851D}"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and Services</a:t>
            </a:r>
            <a:endParaRPr lang="en-US" b="1" dirty="0"/>
          </a:p>
        </p:txBody>
      </p:sp>
      <p:pic>
        <p:nvPicPr>
          <p:cNvPr id="1027" name="Picture 3"/>
          <p:cNvPicPr>
            <a:picLocks noChangeAspect="1" noChangeArrowheads="1"/>
          </p:cNvPicPr>
          <p:nvPr/>
        </p:nvPicPr>
        <p:blipFill>
          <a:blip r:embed="rId2"/>
          <a:srcRect/>
          <a:stretch>
            <a:fillRect/>
          </a:stretch>
        </p:blipFill>
        <p:spPr bwMode="auto">
          <a:xfrm>
            <a:off x="228600" y="2209800"/>
            <a:ext cx="8915400" cy="33718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AD9DCEEC-4FB6-4454-BC76-9FFCCA2C851D}"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and Services</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sz="2000" dirty="0" smtClean="0"/>
              <a:t>Typically, e-mail systems support five basic functions : </a:t>
            </a:r>
          </a:p>
          <a:p>
            <a:pPr lvl="1">
              <a:buFont typeface="Wingdings" pitchFamily="2" charset="2"/>
              <a:buChar char="v"/>
            </a:pPr>
            <a:r>
              <a:rPr lang="en-US" sz="1800" b="1" dirty="0" smtClean="0"/>
              <a:t>Composition</a:t>
            </a:r>
            <a:r>
              <a:rPr lang="en-US" sz="1800" dirty="0" smtClean="0"/>
              <a:t> refers to the process of creating messages and answers. Although any text editor can be used for the body of the message, the system itself can provide assistance with addressing and the numerous header fields attached to each message. For example, when answering a message, the e-mail system can extract the originator's address from the incoming e-mail and automatically insert it into the proper place in the reply.</a:t>
            </a:r>
          </a:p>
          <a:p>
            <a:pPr lvl="1">
              <a:buFont typeface="Wingdings" pitchFamily="2" charset="2"/>
              <a:buChar char="v"/>
            </a:pPr>
            <a:r>
              <a:rPr lang="en-US" sz="1800" b="1" dirty="0" smtClean="0"/>
              <a:t>Transfer </a:t>
            </a:r>
            <a:r>
              <a:rPr lang="en-US" sz="1800" dirty="0" smtClean="0"/>
              <a:t>refers</a:t>
            </a:r>
            <a:r>
              <a:rPr lang="en-US" sz="1800" b="1" dirty="0" smtClean="0"/>
              <a:t> </a:t>
            </a:r>
            <a:r>
              <a:rPr lang="en-US" sz="1800" dirty="0" smtClean="0"/>
              <a:t>to moving messages from the originator to the recipient. In large part, this requires establishing a connection to the destination or some intermediate machine, outputting the message, and releasing the connection. The e-mail system should do this automatically, without bothering the user.</a:t>
            </a:r>
          </a:p>
          <a:p>
            <a:pPr>
              <a:buNone/>
            </a:pPr>
            <a:endParaRPr lang="en-US" dirty="0"/>
          </a:p>
        </p:txBody>
      </p:sp>
      <p:sp>
        <p:nvSpPr>
          <p:cNvPr id="4" name="Slide Number Placeholder 3"/>
          <p:cNvSpPr>
            <a:spLocks noGrp="1"/>
          </p:cNvSpPr>
          <p:nvPr>
            <p:ph type="sldNum" sz="quarter" idx="12"/>
          </p:nvPr>
        </p:nvSpPr>
        <p:spPr/>
        <p:txBody>
          <a:bodyPr/>
          <a:lstStyle/>
          <a:p>
            <a:fld id="{AD9DCEEC-4FB6-4454-BC76-9FFCCA2C851D}"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and Services</a:t>
            </a:r>
            <a:endParaRPr lang="en-US" dirty="0"/>
          </a:p>
        </p:txBody>
      </p:sp>
      <p:sp>
        <p:nvSpPr>
          <p:cNvPr id="3" name="Content Placeholder 2"/>
          <p:cNvSpPr>
            <a:spLocks noGrp="1"/>
          </p:cNvSpPr>
          <p:nvPr>
            <p:ph idx="1"/>
          </p:nvPr>
        </p:nvSpPr>
        <p:spPr/>
        <p:txBody>
          <a:bodyPr/>
          <a:lstStyle/>
          <a:p>
            <a:pPr lvl="1">
              <a:buFont typeface="Wingdings" pitchFamily="2" charset="2"/>
              <a:buChar char="v"/>
            </a:pPr>
            <a:r>
              <a:rPr lang="en-US" sz="1800" b="1" dirty="0" smtClean="0"/>
              <a:t>Reporting</a:t>
            </a:r>
            <a:r>
              <a:rPr lang="en-US" sz="1800" dirty="0" smtClean="0"/>
              <a:t> has to do with telling the originator what happened to the message. Was it delivered? Was it rejected? Was it lost? Numerous applications exist in which confirmation of delivery is important and may even have legal significance (''Well, Your Honor, my e-mail system is not very reliable, so I guess the electronic subpoena just got lost somewhere'').</a:t>
            </a:r>
          </a:p>
          <a:p>
            <a:pPr lvl="1">
              <a:buFont typeface="Wingdings" pitchFamily="2" charset="2"/>
              <a:buChar char="v"/>
            </a:pPr>
            <a:r>
              <a:rPr lang="en-US" sz="1800" b="1" dirty="0" smtClean="0"/>
              <a:t>Displaying</a:t>
            </a:r>
            <a:r>
              <a:rPr lang="en-US" sz="1800" dirty="0" smtClean="0"/>
              <a:t> incoming messages is needed so people can read their e-mail. Sometimes conversion is required or a special viewer must be invoked, for example, if the message is a PostScript file or digitized voice. Simple conversions and formatting are sometimes attempted as well</a:t>
            </a:r>
            <a:r>
              <a:rPr lang="en-US" sz="1800" dirty="0" smtClean="0"/>
              <a:t>.</a:t>
            </a:r>
          </a:p>
          <a:p>
            <a:pPr lvl="1">
              <a:buFont typeface="Wingdings" pitchFamily="2" charset="2"/>
              <a:buChar char="v"/>
            </a:pPr>
            <a:r>
              <a:rPr lang="en-US" sz="1800" b="1" dirty="0" smtClean="0"/>
              <a:t>Disposition</a:t>
            </a:r>
            <a:r>
              <a:rPr lang="en-US" sz="1800" dirty="0" smtClean="0"/>
              <a:t> is the final step and concerns what the recipient does with the message after receiving it. Possibilities include throwing it away before reading, throwing it away after reading, saving it, and so on. It should also be possible to retrieve and reread saved messages, forward them, or process them in other ways.</a:t>
            </a:r>
          </a:p>
        </p:txBody>
      </p:sp>
      <p:sp>
        <p:nvSpPr>
          <p:cNvPr id="4" name="Slide Number Placeholder 3"/>
          <p:cNvSpPr>
            <a:spLocks noGrp="1"/>
          </p:cNvSpPr>
          <p:nvPr>
            <p:ph type="sldNum" sz="quarter" idx="12"/>
          </p:nvPr>
        </p:nvSpPr>
        <p:spPr/>
        <p:txBody>
          <a:bodyPr/>
          <a:lstStyle/>
          <a:p>
            <a:fld id="{AD9DCEEC-4FB6-4454-BC76-9FFCCA2C851D}"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and Services</a:t>
            </a: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sz="2000" dirty="0" smtClean="0"/>
              <a:t>In addition to these basic services, some e-mail systems, especially internal corporate ones, provide a variety of advanced features. </a:t>
            </a:r>
            <a:r>
              <a:rPr lang="en-US" sz="2000" dirty="0" smtClean="0"/>
              <a:t>When </a:t>
            </a:r>
            <a:r>
              <a:rPr lang="en-US" sz="2000" dirty="0" smtClean="0"/>
              <a:t>people move or when they are away for some period of time, they may want their e-mail forwarded, so the system should be able to do this automatically.</a:t>
            </a:r>
          </a:p>
          <a:p>
            <a:pPr>
              <a:buFont typeface="Wingdings" pitchFamily="2" charset="2"/>
              <a:buChar char="v"/>
            </a:pPr>
            <a:r>
              <a:rPr lang="en-US" sz="2000" dirty="0" smtClean="0"/>
              <a:t>Most systems allow users to create mailboxes to store incoming e-mail. Commands are needed to create and destroy mailboxes, inspect the contents of mailboxes, insert and delete messages from mailboxes, and so on.</a:t>
            </a:r>
          </a:p>
          <a:p>
            <a:pPr>
              <a:buFont typeface="Wingdings" pitchFamily="2" charset="2"/>
              <a:buChar char="v"/>
            </a:pPr>
            <a:r>
              <a:rPr lang="en-US" sz="2000" dirty="0" smtClean="0"/>
              <a:t>Corporate managers often need to send a message to each of their subordinates, customers, or suppliers. This gives rise to the idea of a </a:t>
            </a:r>
            <a:r>
              <a:rPr lang="en-US" sz="2000" b="1" dirty="0" smtClean="0"/>
              <a:t>mailing list</a:t>
            </a:r>
            <a:r>
              <a:rPr lang="en-US" sz="2000" dirty="0" smtClean="0"/>
              <a:t>, which is a list of e-mail addresses. When a message is sent to the mailing list, identical copies are delivered to everyone on the list.</a:t>
            </a:r>
            <a:endParaRPr lang="en-US" sz="2000" dirty="0"/>
          </a:p>
        </p:txBody>
      </p:sp>
      <p:sp>
        <p:nvSpPr>
          <p:cNvPr id="4" name="Slide Number Placeholder 3"/>
          <p:cNvSpPr>
            <a:spLocks noGrp="1"/>
          </p:cNvSpPr>
          <p:nvPr>
            <p:ph type="sldNum" sz="quarter" idx="12"/>
          </p:nvPr>
        </p:nvSpPr>
        <p:spPr/>
        <p:txBody>
          <a:bodyPr/>
          <a:lstStyle/>
          <a:p>
            <a:fld id="{AD9DCEEC-4FB6-4454-BC76-9FFCCA2C851D}"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and Services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dirty="0" smtClean="0"/>
              <a:t>Other advanced features are carbon copies, blind carbon copies, high-priority e-mail, secret (i.e., encrypted) e-mail, alternative recipients if the primary one is not currently available, and the ability for secretaries to read and answer their bosses' e-mail</a:t>
            </a:r>
            <a:r>
              <a:rPr lang="en-US" sz="2000" dirty="0" smtClean="0"/>
              <a:t>.</a:t>
            </a:r>
          </a:p>
          <a:p>
            <a:pPr>
              <a:buFont typeface="Wingdings" pitchFamily="2" charset="2"/>
              <a:buChar char="v"/>
            </a:pPr>
            <a:r>
              <a:rPr lang="en-US" sz="2000" dirty="0" smtClean="0"/>
              <a:t>A key idea in e-mail systems is the distinction between the envelope and its contents. The envelope encapsulates the message. It contains all the information needed for transporting the message, such as the destination address, priority, and security level, all of which are distinct from the message itself. The message transport agents use the envelope for routing, just as the post office does.</a:t>
            </a:r>
          </a:p>
          <a:p>
            <a:pPr>
              <a:buFont typeface="Wingdings" pitchFamily="2" charset="2"/>
              <a:buChar char="v"/>
            </a:pPr>
            <a:r>
              <a:rPr lang="en-US" sz="2000" dirty="0" smtClean="0"/>
              <a:t>The message inside the envelope consists of two parts: the header and the body. The header contains control information for the user agents. The body is entirely for the human recipient.</a:t>
            </a:r>
          </a:p>
          <a:p>
            <a:pPr>
              <a:buFont typeface="Wingdings" pitchFamily="2" charset="2"/>
              <a:buChar char="v"/>
            </a:pPr>
            <a:endParaRPr lang="en-US" sz="2000" dirty="0"/>
          </a:p>
        </p:txBody>
      </p:sp>
      <p:sp>
        <p:nvSpPr>
          <p:cNvPr id="4" name="Slide Number Placeholder 3"/>
          <p:cNvSpPr>
            <a:spLocks noGrp="1"/>
          </p:cNvSpPr>
          <p:nvPr>
            <p:ph type="sldNum" sz="quarter" idx="12"/>
          </p:nvPr>
        </p:nvSpPr>
        <p:spPr/>
        <p:txBody>
          <a:bodyPr/>
          <a:lstStyle/>
          <a:p>
            <a:fld id="{AD9DCEEC-4FB6-4454-BC76-9FFCCA2C851D}"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Architecture and Services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762000" y="1837056"/>
            <a:ext cx="7543800" cy="479234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AD9DCEEC-4FB6-4454-BC76-9FFCCA2C851D}" type="slidenum">
              <a:rPr lang="en-US" smtClean="0"/>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117</TotalTime>
  <Words>1538</Words>
  <Application>Microsoft Office PowerPoint</Application>
  <PresentationFormat>On-screen Show (4:3)</PresentationFormat>
  <Paragraphs>73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Email Architecture And  Services With User Agent</vt:lpstr>
      <vt:lpstr>Electronic Mail (Email)</vt:lpstr>
      <vt:lpstr>Architecture and Services</vt:lpstr>
      <vt:lpstr>Architecture and Services</vt:lpstr>
      <vt:lpstr>Architecture and Services</vt:lpstr>
      <vt:lpstr>Architecture and Services</vt:lpstr>
      <vt:lpstr>Architecture and Services</vt:lpstr>
      <vt:lpstr>Architecture and Services</vt:lpstr>
      <vt:lpstr>Architecture and Services</vt:lpstr>
      <vt:lpstr>The User Agent</vt:lpstr>
      <vt:lpstr>The User Agent</vt:lpstr>
      <vt:lpstr>The User Agent</vt:lpstr>
      <vt:lpstr>The User Agent</vt:lpstr>
      <vt:lpstr>The User Agent</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HCL</cp:lastModifiedBy>
  <cp:revision>29</cp:revision>
  <dcterms:created xsi:type="dcterms:W3CDTF">2017-06-11T17:56:56Z</dcterms:created>
  <dcterms:modified xsi:type="dcterms:W3CDTF">2017-06-11T19:54:18Z</dcterms:modified>
</cp:coreProperties>
</file>