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009AA-4B48-4384-8449-EF131105DBCD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1D0B27-CB66-41EE-B0A0-A2EACC9A4A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009AA-4B48-4384-8449-EF131105DBCD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1D0B27-CB66-41EE-B0A0-A2EACC9A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009AA-4B48-4384-8449-EF131105DBCD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1D0B27-CB66-41EE-B0A0-A2EACC9A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009AA-4B48-4384-8449-EF131105DBCD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1D0B27-CB66-41EE-B0A0-A2EACC9A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009AA-4B48-4384-8449-EF131105DBCD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1D0B27-CB66-41EE-B0A0-A2EACC9A4A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009AA-4B48-4384-8449-EF131105DBCD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1D0B27-CB66-41EE-B0A0-A2EACC9A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009AA-4B48-4384-8449-EF131105DBCD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1D0B27-CB66-41EE-B0A0-A2EACC9A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009AA-4B48-4384-8449-EF131105DBCD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1D0B27-CB66-41EE-B0A0-A2EACC9A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009AA-4B48-4384-8449-EF131105DBCD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1D0B27-CB66-41EE-B0A0-A2EACC9A4A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009AA-4B48-4384-8449-EF131105DBCD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1D0B27-CB66-41EE-B0A0-A2EACC9A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009AA-4B48-4384-8449-EF131105DBCD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1D0B27-CB66-41EE-B0A0-A2EACC9A4A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18009AA-4B48-4384-8449-EF131105DBCD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01D0B27-CB66-41EE-B0A0-A2EACC9A4A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Parallel Database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800600"/>
            <a:ext cx="740664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		                 </a:t>
            </a:r>
            <a:r>
              <a:rPr lang="en-US" sz="2400" dirty="0" smtClean="0"/>
              <a:t>         </a:t>
            </a:r>
            <a:r>
              <a:rPr lang="en-US" sz="2400" dirty="0" smtClean="0"/>
              <a:t>Alexander Lyngdoh	</a:t>
            </a:r>
          </a:p>
          <a:p>
            <a:pPr algn="r"/>
            <a:r>
              <a:rPr lang="en-US" sz="2400" dirty="0" smtClean="0"/>
              <a:t>MCA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Semester</a:t>
            </a:r>
          </a:p>
          <a:p>
            <a:pPr algn="r"/>
            <a:r>
              <a:rPr lang="en-US" sz="2400" dirty="0" smtClean="0"/>
              <a:t>Roll No: 16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IDEAL SCALABILITY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Speed-Up</a:t>
            </a:r>
          </a:p>
          <a:p>
            <a:pPr lvl="1"/>
            <a:r>
              <a:rPr lang="en-US" dirty="0" smtClean="0"/>
              <a:t>More resources means proportionally less time for given amount of data. 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Scale-Up</a:t>
            </a:r>
          </a:p>
          <a:p>
            <a:pPr lvl="1"/>
            <a:r>
              <a:rPr lang="en-US" dirty="0" smtClean="0"/>
              <a:t>If resources increased in proportion to increase in data size, time is constant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PARTITIONING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partition a relation R over m machines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8574088" cy="2514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1000" y="4495800"/>
            <a:ext cx="253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A..E  F.....J  K..N  O..S   T..Z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4495800"/>
            <a:ext cx="253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A..E  F.....J  K..N  O..S   T..Z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4419600"/>
            <a:ext cx="253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A..E  F.....J  K..N  O..S   T..Z</a:t>
            </a:r>
            <a:endParaRPr 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28600" y="5105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73400" algn="l"/>
                <a:tab pos="6096000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Range partitioning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Hash-based partitioning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300" b="1" i="0" u="none" strike="noStrike" cap="none" normalizeH="0" baseline="30000" dirty="0" smtClean="0">
                <a:ln>
                  <a:noFill/>
                </a:ln>
                <a:solidFill>
                  <a:srgbClr val="3366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Round-robin partitioning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1600" y="259080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PARALLEL ALGORITHMS FOR </a:t>
            </a:r>
            <a:br>
              <a:rPr lang="en-US" dirty="0" smtClean="0"/>
            </a:br>
            <a:r>
              <a:rPr lang="en-US" dirty="0" smtClean="0"/>
              <a:t>DBMS OPERATIONS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7800" y="2362200"/>
            <a:ext cx="7406640" cy="1752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PARALLEL SCAN </a:t>
            </a:r>
            <a:r>
              <a:rPr lang="en-US" dirty="0" err="1" smtClean="0"/>
              <a:t>σ</a:t>
            </a:r>
            <a:r>
              <a:rPr lang="en-US" i="1" baseline="-25000" dirty="0" err="1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Relation R is partitioned over </a:t>
            </a:r>
            <a:r>
              <a:rPr lang="en-US" sz="2400" b="1" i="1" dirty="0" smtClean="0"/>
              <a:t>m</a:t>
            </a:r>
            <a:r>
              <a:rPr lang="en-US" sz="2400" dirty="0" smtClean="0"/>
              <a:t> machines </a:t>
            </a:r>
          </a:p>
          <a:p>
            <a:pPr lvl="1"/>
            <a:r>
              <a:rPr lang="en-US" sz="1800" dirty="0" smtClean="0"/>
              <a:t>Each partition of R is around |R|/m </a:t>
            </a:r>
            <a:r>
              <a:rPr lang="en-US" sz="1800" dirty="0" err="1" smtClean="0"/>
              <a:t>tuples</a:t>
            </a:r>
            <a:endParaRPr lang="en-US" sz="1800" dirty="0" smtClean="0"/>
          </a:p>
          <a:p>
            <a:pPr hangingPunct="0"/>
            <a:r>
              <a:rPr lang="en-US" sz="2400" dirty="0" smtClean="0"/>
              <a:t>Each machine scans its own partition and applies the selection condition</a:t>
            </a:r>
            <a:r>
              <a:rPr lang="en-US" sz="2400" b="1" dirty="0" smtClean="0"/>
              <a:t> c</a:t>
            </a:r>
          </a:p>
          <a:p>
            <a:pPr hangingPunct="0"/>
            <a:r>
              <a:rPr lang="en-US" sz="2400" b="1" dirty="0" smtClean="0"/>
              <a:t>If data are partitioned using round robin or a hash function (over</a:t>
            </a:r>
            <a:r>
              <a:rPr lang="en-US" sz="2400" dirty="0" smtClean="0"/>
              <a:t> </a:t>
            </a:r>
            <a:r>
              <a:rPr lang="en-US" sz="2400" b="1" dirty="0" smtClean="0"/>
              <a:t>the entire </a:t>
            </a:r>
            <a:r>
              <a:rPr lang="en-US" sz="2400" b="1" dirty="0" err="1" smtClean="0"/>
              <a:t>tuple</a:t>
            </a:r>
            <a:r>
              <a:rPr lang="en-US" sz="2400" b="1" dirty="0" smtClean="0"/>
              <a:t>)</a:t>
            </a:r>
            <a:endParaRPr lang="en-US" sz="2400" dirty="0" smtClean="0"/>
          </a:p>
          <a:p>
            <a:pPr lvl="1"/>
            <a:r>
              <a:rPr lang="en-US" sz="1800" dirty="0" smtClean="0"/>
              <a:t>The resulted relation is expected to be well distributed over all nodes</a:t>
            </a:r>
          </a:p>
          <a:p>
            <a:pPr lvl="1"/>
            <a:r>
              <a:rPr lang="en-US" sz="1800" dirty="0" smtClean="0"/>
              <a:t>All partitions will be scanned</a:t>
            </a:r>
          </a:p>
          <a:p>
            <a:pPr hangingPunct="0"/>
            <a:r>
              <a:rPr lang="en-US" sz="2400" b="1" dirty="0" smtClean="0"/>
              <a:t>If data are range partitioned or hash-based partitioned (on the</a:t>
            </a:r>
            <a:r>
              <a:rPr lang="en-US" sz="2400" dirty="0" smtClean="0"/>
              <a:t> </a:t>
            </a:r>
            <a:r>
              <a:rPr lang="en-US" sz="2400" b="1" dirty="0" smtClean="0"/>
              <a:t>selection column)</a:t>
            </a:r>
            <a:endParaRPr lang="en-US" sz="2400" dirty="0" smtClean="0"/>
          </a:p>
          <a:p>
            <a:pPr lvl="1"/>
            <a:r>
              <a:rPr lang="en-US" sz="1800" dirty="0" smtClean="0"/>
              <a:t>The resulted relation can be clustered on few nodes</a:t>
            </a:r>
          </a:p>
          <a:p>
            <a:pPr lvl="1"/>
            <a:r>
              <a:rPr lang="en-US" sz="1800" dirty="0" smtClean="0"/>
              <a:t> Few partitions need to be touched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000" i="1" dirty="0" smtClean="0"/>
              <a:t>Parallel Projection is also straightforward</a:t>
            </a:r>
          </a:p>
          <a:p>
            <a:pPr>
              <a:buNone/>
            </a:pPr>
            <a:r>
              <a:rPr lang="en-US" sz="2000" i="1" dirty="0" smtClean="0"/>
              <a:t>All partitions will be touched</a:t>
            </a:r>
          </a:p>
          <a:p>
            <a:pPr>
              <a:buNone/>
            </a:pPr>
            <a:r>
              <a:rPr lang="en-US" sz="2000" i="1" dirty="0" smtClean="0"/>
              <a:t>Not sensitive to how data is partitioned</a:t>
            </a:r>
            <a:endParaRPr lang="en-US" sz="1000" dirty="0" smtClean="0"/>
          </a:p>
          <a:p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DUPLICATE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If relation is range or hash-based partitioned</a:t>
            </a:r>
            <a:endParaRPr lang="en-US" sz="2400" dirty="0" smtClean="0"/>
          </a:p>
          <a:p>
            <a:pPr lvl="1"/>
            <a:r>
              <a:rPr lang="en-US" sz="2000" dirty="0" smtClean="0"/>
              <a:t>Identical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are in the same partition</a:t>
            </a:r>
          </a:p>
          <a:p>
            <a:pPr lvl="1"/>
            <a:r>
              <a:rPr lang="en-US" sz="2000" dirty="0" smtClean="0"/>
              <a:t>So, eliminate duplicates in each partition independently</a:t>
            </a:r>
          </a:p>
          <a:p>
            <a:r>
              <a:rPr lang="en-US" sz="2400" b="1" dirty="0" smtClean="0"/>
              <a:t>If relation is round-robin partitioned</a:t>
            </a:r>
            <a:endParaRPr lang="en-US" sz="2400" dirty="0" smtClean="0"/>
          </a:p>
          <a:p>
            <a:pPr lvl="1"/>
            <a:r>
              <a:rPr lang="en-US" sz="2000" dirty="0" smtClean="0"/>
              <a:t>Re-partition the relation using a hash function</a:t>
            </a:r>
          </a:p>
          <a:p>
            <a:pPr lvl="1" hangingPunct="0"/>
            <a:r>
              <a:rPr lang="en-US" sz="2000" dirty="0" smtClean="0"/>
              <a:t>So every machine creates m partitions and send the </a:t>
            </a:r>
            <a:r>
              <a:rPr lang="en-US" sz="2000" dirty="0" err="1" smtClean="0"/>
              <a:t>i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partition to machine i</a:t>
            </a:r>
          </a:p>
          <a:p>
            <a:pPr lvl="1"/>
            <a:r>
              <a:rPr lang="en-US" sz="2000" dirty="0" smtClean="0"/>
              <a:t> machine </a:t>
            </a:r>
            <a:r>
              <a:rPr lang="en-US" sz="2000" dirty="0" err="1" smtClean="0"/>
              <a:t>i</a:t>
            </a:r>
            <a:r>
              <a:rPr lang="en-US" sz="2000" dirty="0" smtClean="0"/>
              <a:t> can now perform the duplicate elimination</a:t>
            </a:r>
          </a:p>
          <a:p>
            <a:pPr>
              <a:buNone/>
            </a:pPr>
            <a:r>
              <a:rPr lang="en-US" sz="2400" i="1" dirty="0" smtClean="0"/>
              <a:t>Same idea applies to Set Operations (Union, Intersect, Except)</a:t>
            </a:r>
          </a:p>
          <a:p>
            <a:pPr>
              <a:buNone/>
            </a:pPr>
            <a:r>
              <a:rPr lang="en-US" sz="2400" i="1" dirty="0" smtClean="0"/>
              <a:t> But apply the same partitioning to both relations R &amp; S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JOIN R(X,Y) ⋈ S(Y,Z)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Re-partition R and S on the join attribute Y (natural join) or (</a:t>
            </a:r>
            <a:r>
              <a:rPr lang="en-US" sz="2000" b="1" dirty="0" err="1" smtClean="0"/>
              <a:t>equi</a:t>
            </a:r>
            <a:r>
              <a:rPr lang="en-US" sz="2000" b="1" dirty="0" smtClean="0"/>
              <a:t> join)</a:t>
            </a:r>
          </a:p>
          <a:p>
            <a:pPr lvl="1"/>
            <a:r>
              <a:rPr lang="en-US" sz="1800" dirty="0" smtClean="0"/>
              <a:t> Hash-based or range-based partitioning</a:t>
            </a:r>
          </a:p>
          <a:p>
            <a:r>
              <a:rPr lang="en-US" sz="2000" dirty="0" smtClean="0"/>
              <a:t>• </a:t>
            </a:r>
            <a:r>
              <a:rPr lang="en-US" sz="2000" b="1" dirty="0" smtClean="0"/>
              <a:t>Each machine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receives all </a:t>
            </a:r>
            <a:r>
              <a:rPr lang="en-US" sz="2000" b="1" dirty="0" err="1" smtClean="0"/>
              <a:t>ith</a:t>
            </a:r>
            <a:r>
              <a:rPr lang="en-US" sz="2000" b="1" dirty="0" smtClean="0"/>
              <a:t> partitions from all machines (from R and S)</a:t>
            </a:r>
          </a:p>
          <a:p>
            <a:pPr lvl="1"/>
            <a:r>
              <a:rPr lang="en-US" sz="1800" dirty="0" smtClean="0"/>
              <a:t> Each machine can locally join the partitions it has</a:t>
            </a:r>
          </a:p>
          <a:p>
            <a:r>
              <a:rPr lang="en-US" sz="2000" dirty="0" smtClean="0"/>
              <a:t>Depending on the partitions sizes of R and S, local joins can be hash-based or merge-join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800600"/>
            <a:ext cx="499424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Range-based</a:t>
            </a:r>
            <a:endParaRPr lang="en-US" sz="2800" dirty="0" smtClean="0"/>
          </a:p>
          <a:p>
            <a:pPr lvl="1"/>
            <a:r>
              <a:rPr lang="en-US" sz="2400" dirty="0" smtClean="0"/>
              <a:t>  Re-partition R based on ranges into m partitions</a:t>
            </a:r>
            <a:endParaRPr lang="en-US" dirty="0" smtClean="0"/>
          </a:p>
          <a:p>
            <a:pPr lvl="1" hangingPunct="0"/>
            <a:r>
              <a:rPr lang="en-US" sz="2000" dirty="0" smtClean="0"/>
              <a:t>  Machine </a:t>
            </a:r>
            <a:r>
              <a:rPr lang="en-US" sz="2000" dirty="0" err="1" smtClean="0"/>
              <a:t>i</a:t>
            </a:r>
            <a:r>
              <a:rPr lang="en-US" sz="2000" dirty="0" smtClean="0"/>
              <a:t> receives all </a:t>
            </a:r>
            <a:r>
              <a:rPr lang="en-US" sz="2000" dirty="0" err="1" smtClean="0"/>
              <a:t>i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partitions from all machines and sort that partition</a:t>
            </a:r>
          </a:p>
          <a:p>
            <a:pPr lvl="1"/>
            <a:r>
              <a:rPr lang="en-US" sz="2000" dirty="0" smtClean="0"/>
              <a:t>The entire R is now sorted</a:t>
            </a:r>
          </a:p>
          <a:p>
            <a:pPr lvl="1"/>
            <a:r>
              <a:rPr lang="en-US" sz="2000" dirty="0" smtClean="0"/>
              <a:t> </a:t>
            </a:r>
            <a:r>
              <a:rPr lang="en-US" sz="2000" b="1" dirty="0" smtClean="0"/>
              <a:t>Skewed data is an issue</a:t>
            </a:r>
            <a:endParaRPr lang="en-US" sz="2000" dirty="0" smtClean="0"/>
          </a:p>
          <a:p>
            <a:pPr lvl="2"/>
            <a:r>
              <a:rPr lang="en-US" sz="1600" dirty="0" smtClean="0"/>
              <a:t>Apply sampling phase first</a:t>
            </a:r>
          </a:p>
          <a:p>
            <a:pPr lvl="1"/>
            <a:r>
              <a:rPr lang="en-US" sz="2000" dirty="0" smtClean="0"/>
              <a:t>Ranges can be of different width</a:t>
            </a:r>
          </a:p>
          <a:p>
            <a:r>
              <a:rPr lang="en-US" sz="2800" b="1" dirty="0" smtClean="0"/>
              <a:t>Merge-based</a:t>
            </a:r>
            <a:endParaRPr lang="en-US" sz="2800" dirty="0" smtClean="0"/>
          </a:p>
          <a:p>
            <a:pPr lvl="1"/>
            <a:r>
              <a:rPr lang="en-US" sz="2000" dirty="0" smtClean="0"/>
              <a:t>Each node sorts its own data</a:t>
            </a:r>
            <a:endParaRPr lang="en-US" dirty="0" smtClean="0"/>
          </a:p>
          <a:p>
            <a:pPr lvl="1" hangingPunct="0"/>
            <a:r>
              <a:rPr lang="en-US" sz="2000" dirty="0" smtClean="0"/>
              <a:t>  All nodes start sending their sorted data (one block at a time) to a single machine</a:t>
            </a:r>
            <a:endParaRPr lang="en-US" dirty="0" smtClean="0"/>
          </a:p>
          <a:p>
            <a:pPr lvl="1" hangingPunct="0"/>
            <a:r>
              <a:rPr lang="en-US" sz="2000" dirty="0" smtClean="0"/>
              <a:t>  This machine applies merge-sort technique as data come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PARALLEL QUERY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previous examples are </a:t>
            </a:r>
            <a:r>
              <a:rPr lang="en-US" b="1" i="1" dirty="0" smtClean="0"/>
              <a:t>intra-operator parallelism</a:t>
            </a:r>
            <a:endParaRPr lang="en-US" dirty="0" smtClean="0"/>
          </a:p>
          <a:p>
            <a:r>
              <a:rPr lang="en-US" b="1" dirty="0" smtClean="0"/>
              <a:t>Complex queries can have</a:t>
            </a:r>
            <a:r>
              <a:rPr lang="en-US" dirty="0" smtClean="0"/>
              <a:t> </a:t>
            </a:r>
            <a:r>
              <a:rPr lang="en-US" b="1" i="1" dirty="0" smtClean="0"/>
              <a:t>inter-operator parallelism</a:t>
            </a:r>
            <a:endParaRPr lang="en-US" dirty="0" smtClean="0"/>
          </a:p>
          <a:p>
            <a:pPr lvl="1"/>
            <a:r>
              <a:rPr lang="en-US" dirty="0" smtClean="0"/>
              <a:t>Different machines perform different tasks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PERFORMANCE OF PARALLEL</a:t>
            </a:r>
            <a:br>
              <a:rPr lang="en-US" dirty="0" smtClean="0"/>
            </a:br>
            <a:r>
              <a:rPr lang="en-US" dirty="0" smtClean="0"/>
              <a:t>ALGORITHMS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dirty="0" smtClean="0"/>
              <a:t> </a:t>
            </a:r>
            <a:r>
              <a:rPr lang="en-US" b="1" dirty="0" smtClean="0"/>
              <a:t>In many cases, parallel algorithms reach their expected lower</a:t>
            </a:r>
            <a:r>
              <a:rPr lang="en-US" dirty="0" smtClean="0"/>
              <a:t> </a:t>
            </a:r>
            <a:r>
              <a:rPr lang="en-US" b="1" dirty="0" smtClean="0"/>
              <a:t>bound (or close to)</a:t>
            </a:r>
            <a:endParaRPr lang="en-US" dirty="0" smtClean="0"/>
          </a:p>
          <a:p>
            <a:pPr lvl="1"/>
            <a:r>
              <a:rPr lang="en-US" dirty="0" smtClean="0"/>
              <a:t> If parallelism degree is m, then the parallel cost is 1(one)/m of the sequential cost</a:t>
            </a:r>
          </a:p>
          <a:p>
            <a:pPr lvl="1"/>
            <a:r>
              <a:rPr lang="en-US" dirty="0" smtClean="0"/>
              <a:t>Cost mostly refers to query’s response time 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OF PARALLEL</a:t>
            </a:r>
            <a:br>
              <a:rPr lang="en-US" dirty="0" smtClean="0"/>
            </a:br>
            <a:r>
              <a:rPr lang="en-US" dirty="0" smtClean="0"/>
              <a:t>ALGORITHMS(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Total disk I/Os (sum over all machines) of parallel algorithms can be larger than that of sequential counterpart</a:t>
            </a:r>
          </a:p>
          <a:p>
            <a:pPr lvl="1"/>
            <a:r>
              <a:rPr lang="en-US" dirty="0" smtClean="0"/>
              <a:t>But we get the benefit of being done in parallel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Merge-sort join </a:t>
            </a:r>
            <a:r>
              <a:rPr lang="en-US" b="1" dirty="0" smtClean="0"/>
              <a:t>(serial case) has I/O cost = 3(B(R) + B(S))</a:t>
            </a:r>
          </a:p>
          <a:p>
            <a:r>
              <a:rPr lang="en-US" dirty="0" smtClean="0"/>
              <a:t> Merge-sort join </a:t>
            </a:r>
            <a:r>
              <a:rPr lang="en-US" b="1" dirty="0" smtClean="0"/>
              <a:t>(parallel case) has total (sum) I/O cost = 5(B(R) + B(S))</a:t>
            </a:r>
          </a:p>
          <a:p>
            <a:r>
              <a:rPr lang="en-US" b="1" dirty="0" smtClean="0"/>
              <a:t>Considering the parallelism = 5(B(R) + B(S)) / m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Viner Hand ITC" pitchFamily="66" charset="0"/>
              <a:buChar char="∆"/>
            </a:pPr>
            <a:r>
              <a:rPr lang="en-US" dirty="0" smtClean="0"/>
              <a:t>What is parallel processing?</a:t>
            </a:r>
          </a:p>
          <a:p>
            <a:pPr>
              <a:buFont typeface="Viner Hand ITC" pitchFamily="66" charset="0"/>
              <a:buChar char="∆"/>
            </a:pPr>
            <a:r>
              <a:rPr lang="en-US" dirty="0" smtClean="0"/>
              <a:t>Different architecture</a:t>
            </a:r>
          </a:p>
          <a:p>
            <a:pPr>
              <a:buFont typeface="Viner Hand ITC" pitchFamily="66" charset="0"/>
              <a:buChar char="∆"/>
            </a:pPr>
            <a:r>
              <a:rPr lang="en-US" dirty="0" smtClean="0"/>
              <a:t>Types of parallelism</a:t>
            </a:r>
          </a:p>
          <a:p>
            <a:pPr>
              <a:buFont typeface="Viner Hand ITC" pitchFamily="66" charset="0"/>
              <a:buChar char="∆"/>
            </a:pPr>
            <a:r>
              <a:rPr lang="en-US" dirty="0" smtClean="0"/>
              <a:t>Partitioning of data</a:t>
            </a:r>
          </a:p>
          <a:p>
            <a:pPr>
              <a:buFont typeface="Viner Hand ITC" pitchFamily="66" charset="0"/>
              <a:buChar char="∆"/>
            </a:pPr>
            <a:r>
              <a:rPr lang="en-US" dirty="0" smtClean="0"/>
              <a:t>Parallel algorithms for DBMS operations</a:t>
            </a:r>
          </a:p>
          <a:p>
            <a:pPr>
              <a:buFont typeface="Viner Hand ITC" pitchFamily="66" charset="0"/>
              <a:buChar char="∆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52800" y="2819400"/>
            <a:ext cx="7406640" cy="1472184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In centralized database:</a:t>
            </a:r>
          </a:p>
          <a:p>
            <a:r>
              <a:rPr lang="en-US" dirty="0" smtClean="0"/>
              <a:t> </a:t>
            </a:r>
            <a:r>
              <a:rPr lang="en-US" dirty="0"/>
              <a:t>Data is located in one place (one server)</a:t>
            </a:r>
          </a:p>
          <a:p>
            <a:r>
              <a:rPr lang="en-US" dirty="0" smtClean="0"/>
              <a:t> </a:t>
            </a:r>
            <a:r>
              <a:rPr lang="en-US" dirty="0"/>
              <a:t>All DBMS functionalities are done by that server</a:t>
            </a:r>
          </a:p>
          <a:p>
            <a:r>
              <a:rPr lang="en-US" dirty="0" smtClean="0"/>
              <a:t> </a:t>
            </a:r>
            <a:r>
              <a:rPr lang="en-US" dirty="0"/>
              <a:t>Enforcing ACID properties of transactions</a:t>
            </a:r>
          </a:p>
          <a:p>
            <a:r>
              <a:rPr lang="en-US" dirty="0" smtClean="0"/>
              <a:t> </a:t>
            </a:r>
            <a:r>
              <a:rPr lang="en-US" dirty="0"/>
              <a:t>Concurrency control, recovery mechanisms</a:t>
            </a:r>
          </a:p>
          <a:p>
            <a:r>
              <a:rPr lang="en-US" dirty="0" smtClean="0"/>
              <a:t>Answering queries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/>
              <a:t>In Distributed databases:</a:t>
            </a:r>
          </a:p>
          <a:p>
            <a:r>
              <a:rPr lang="en-US" dirty="0" smtClean="0"/>
              <a:t> </a:t>
            </a:r>
            <a:r>
              <a:rPr lang="en-US" dirty="0"/>
              <a:t>Data is stored in multiple places (each is running a DBMS)</a:t>
            </a:r>
          </a:p>
          <a:p>
            <a:r>
              <a:rPr lang="en-US" dirty="0" smtClean="0"/>
              <a:t> </a:t>
            </a:r>
            <a:r>
              <a:rPr lang="en-US" dirty="0"/>
              <a:t>New notion of distributed transactions</a:t>
            </a:r>
          </a:p>
          <a:p>
            <a:r>
              <a:rPr lang="en-US" dirty="0" smtClean="0"/>
              <a:t> </a:t>
            </a:r>
            <a:r>
              <a:rPr lang="en-US" dirty="0"/>
              <a:t>DBMS functionalities are now distributed over </a:t>
            </a:r>
            <a:r>
              <a:rPr lang="en-US"/>
              <a:t>many </a:t>
            </a:r>
            <a:r>
              <a:rPr lang="en-US" smtClean="0"/>
              <a:t>machines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Parallel Processing?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i="1" dirty="0" smtClean="0"/>
              <a:t>Divide </a:t>
            </a:r>
            <a:r>
              <a:rPr lang="en-US" b="1" i="1" dirty="0"/>
              <a:t>a big problem into many smaller ones to be solved </a:t>
            </a:r>
            <a:r>
              <a:rPr lang="en-US" b="1" i="1" dirty="0" smtClean="0"/>
              <a:t>in parallel</a:t>
            </a:r>
          </a:p>
          <a:p>
            <a:pPr lvl="1"/>
            <a:r>
              <a:rPr lang="en-US" b="1" dirty="0" smtClean="0"/>
              <a:t>Increase </a:t>
            </a:r>
            <a:r>
              <a:rPr lang="en-US" b="1" dirty="0"/>
              <a:t>bandwidth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9144000" cy="563880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Three possible architectures for passing </a:t>
            </a:r>
            <a:r>
              <a:rPr lang="en-US" sz="2800" dirty="0" smtClean="0"/>
              <a:t>information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286000"/>
            <a:ext cx="26546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209800"/>
            <a:ext cx="252871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5056094"/>
            <a:ext cx="3829050" cy="180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590800" y="1905000"/>
            <a:ext cx="172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Shared-memory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10400" y="1828800"/>
            <a:ext cx="130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Shared-disk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4400" y="4724400"/>
            <a:ext cx="1658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Shared-nothing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SHARED-MEMORY ARCHITECTURE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processor has its own disk</a:t>
            </a:r>
          </a:p>
          <a:p>
            <a:pPr hangingPunct="0"/>
            <a:r>
              <a:rPr lang="en-US" dirty="0" smtClean="0"/>
              <a:t>Single memory address-space for all processors</a:t>
            </a:r>
          </a:p>
          <a:p>
            <a:pPr hangingPunct="0"/>
            <a:r>
              <a:rPr lang="en-US" dirty="0" smtClean="0"/>
              <a:t>Reading or writing to far memory can be slightly more expensive</a:t>
            </a:r>
          </a:p>
          <a:p>
            <a:pPr hangingPunct="0"/>
            <a:r>
              <a:rPr lang="en-US" dirty="0" smtClean="0"/>
              <a:t>•  Every processor can have its own local memory and cache as well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SHARED-DISK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dirty="0" smtClean="0"/>
              <a:t>Every processor has its own memory (not accessible by others)</a:t>
            </a:r>
          </a:p>
          <a:p>
            <a:r>
              <a:rPr lang="en-US" dirty="0" smtClean="0"/>
              <a:t>All machines can access all disks in the system</a:t>
            </a:r>
          </a:p>
          <a:p>
            <a:pPr hangingPunct="0"/>
            <a:r>
              <a:rPr lang="en-US" dirty="0" smtClean="0"/>
              <a:t>Number of disks does not necessarily match the number of processors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79792" cy="1096962"/>
          </a:xfrm>
        </p:spPr>
        <p:txBody>
          <a:bodyPr>
            <a:noAutofit/>
          </a:bodyPr>
          <a:lstStyle/>
          <a:p>
            <a:r>
              <a:rPr lang="en-US" sz="3500" dirty="0" smtClean="0"/>
              <a:t>SHARED-NOTHING ARCHITECTURE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common architecture currently</a:t>
            </a:r>
            <a:endParaRPr lang="en-US" sz="1600" dirty="0" smtClean="0"/>
          </a:p>
          <a:p>
            <a:pPr hangingPunct="0"/>
            <a:r>
              <a:rPr lang="en-US" dirty="0" smtClean="0"/>
              <a:t>Every machine has its own memory and disk</a:t>
            </a:r>
            <a:endParaRPr lang="en-US" sz="1600" dirty="0" smtClean="0"/>
          </a:p>
          <a:p>
            <a:pPr hangingPunct="0"/>
            <a:r>
              <a:rPr lang="en-US" dirty="0" smtClean="0"/>
              <a:t>Communication is done through high-speed network and switches</a:t>
            </a:r>
            <a:endParaRPr lang="en-US" sz="1600" dirty="0" smtClean="0"/>
          </a:p>
          <a:p>
            <a:r>
              <a:rPr lang="en-US" b="1" dirty="0" smtClean="0"/>
              <a:t>Usually machines can have a hierarchy</a:t>
            </a:r>
            <a:endParaRPr lang="en-US" sz="1600" dirty="0" smtClean="0"/>
          </a:p>
          <a:p>
            <a:pPr lvl="1"/>
            <a:r>
              <a:rPr lang="en-US" dirty="0" smtClean="0"/>
              <a:t>Machines on same rack</a:t>
            </a:r>
            <a:endParaRPr lang="en-US" sz="1400" dirty="0" smtClean="0"/>
          </a:p>
          <a:p>
            <a:pPr lvl="1" hangingPunct="0"/>
            <a:r>
              <a:rPr lang="en-US" dirty="0" smtClean="0"/>
              <a:t>Then racks are connected through high-speed switches</a:t>
            </a:r>
            <a:endParaRPr lang="en-US" sz="1400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Pipeline Parallelism (Inter-operator parallelism)</a:t>
            </a:r>
            <a:endParaRPr lang="en-US" dirty="0" smtClean="0"/>
          </a:p>
          <a:p>
            <a:pPr lvl="1"/>
            <a:r>
              <a:rPr lang="en-US" dirty="0" smtClean="0"/>
              <a:t>Ordered (or partially ordered) tasks and different machines are performing different tasks</a:t>
            </a:r>
          </a:p>
          <a:p>
            <a:r>
              <a:rPr lang="en-US" b="1" dirty="0" smtClean="0"/>
              <a:t>Partitioned Parallelism (Intra-operator parallelism)</a:t>
            </a:r>
            <a:endParaRPr lang="en-US" dirty="0" smtClean="0"/>
          </a:p>
          <a:p>
            <a:pPr lvl="1"/>
            <a:r>
              <a:rPr lang="en-US" dirty="0" smtClean="0"/>
              <a:t>A task divided over all machines to run in parallel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128</TotalTime>
  <Words>641</Words>
  <Application>Microsoft Office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Parallel Database System</vt:lpstr>
      <vt:lpstr>Contents</vt:lpstr>
      <vt:lpstr>INTRODUCTION</vt:lpstr>
      <vt:lpstr>What is Parallel Processing?</vt:lpstr>
      <vt:lpstr>DIFFERENT ARCHITECTURE</vt:lpstr>
      <vt:lpstr>SHARED-MEMORY ARCHITECTURE</vt:lpstr>
      <vt:lpstr>SHARED-DISK ARCHITECTURE</vt:lpstr>
      <vt:lpstr>SHARED-NOTHING ARCHITECTURE</vt:lpstr>
      <vt:lpstr>TYPES OF PARALLELISM</vt:lpstr>
      <vt:lpstr>IDEAL SCALABILITY SCENARIO</vt:lpstr>
      <vt:lpstr>PARTITIONING OF DATA</vt:lpstr>
      <vt:lpstr>  PARALLEL ALGORITHMS FOR  DBMS OPERATIONS </vt:lpstr>
      <vt:lpstr>PARALLEL SCAN σc(R)</vt:lpstr>
      <vt:lpstr>PARALLEL DUPLICATE ELIMINATION</vt:lpstr>
      <vt:lpstr>PARALLEL JOIN R(X,Y) ⋈ S(Y,Z)</vt:lpstr>
      <vt:lpstr>PARALLEL SORTING</vt:lpstr>
      <vt:lpstr>COMPLEX PARALLEL QUERY PLANS</vt:lpstr>
      <vt:lpstr> PERFORMANCE OF PARALLEL ALGORITHMS </vt:lpstr>
      <vt:lpstr>PERFORMANCE OF PARALLEL ALGORITHMS(Contd…)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Database System</dc:title>
  <dc:creator>Alexander Lyngdoh</dc:creator>
  <cp:lastModifiedBy>Alexander Lyngdoh</cp:lastModifiedBy>
  <cp:revision>26</cp:revision>
  <dcterms:created xsi:type="dcterms:W3CDTF">2017-06-09T01:45:10Z</dcterms:created>
  <dcterms:modified xsi:type="dcterms:W3CDTF">2017-06-09T05:06:05Z</dcterms:modified>
</cp:coreProperties>
</file>