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1" r:id="rId3"/>
    <p:sldId id="257" r:id="rId4"/>
    <p:sldId id="258" r:id="rId5"/>
    <p:sldId id="259" r:id="rId6"/>
    <p:sldId id="260" r:id="rId7"/>
    <p:sldId id="261" r:id="rId8"/>
    <p:sldId id="262" r:id="rId9"/>
    <p:sldId id="263" r:id="rId10"/>
    <p:sldId id="269" r:id="rId11"/>
    <p:sldId id="270" r:id="rId12"/>
    <p:sldId id="273" r:id="rId13"/>
    <p:sldId id="274"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8BD40EE-FAB1-42FC-AB0E-0A4E85D8A36B}" type="datetimeFigureOut">
              <a:rPr lang="en-US" smtClean="0"/>
              <a:pPr/>
              <a:t>6/14/2017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6ABB182-757A-4E5A-BCFE-352599D7651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8BD40EE-FAB1-42FC-AB0E-0A4E85D8A36B}" type="datetimeFigureOut">
              <a:rPr lang="en-US" smtClean="0"/>
              <a:pPr/>
              <a:t>6/14/2017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ABB182-757A-4E5A-BCFE-352599D765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8BD40EE-FAB1-42FC-AB0E-0A4E85D8A36B}" type="datetimeFigureOut">
              <a:rPr lang="en-US" smtClean="0"/>
              <a:pPr/>
              <a:t>6/14/2017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ABB182-757A-4E5A-BCFE-352599D765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8BD40EE-FAB1-42FC-AB0E-0A4E85D8A36B}" type="datetimeFigureOut">
              <a:rPr lang="en-US" smtClean="0"/>
              <a:pPr/>
              <a:t>6/14/2017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ABB182-757A-4E5A-BCFE-352599D765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8BD40EE-FAB1-42FC-AB0E-0A4E85D8A36B}" type="datetimeFigureOut">
              <a:rPr lang="en-US" smtClean="0"/>
              <a:pPr/>
              <a:t>6/14/2017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ABB182-757A-4E5A-BCFE-352599D7651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8BD40EE-FAB1-42FC-AB0E-0A4E85D8A36B}" type="datetimeFigureOut">
              <a:rPr lang="en-US" smtClean="0"/>
              <a:pPr/>
              <a:t>6/14/2017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ABB182-757A-4E5A-BCFE-352599D765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8BD40EE-FAB1-42FC-AB0E-0A4E85D8A36B}" type="datetimeFigureOut">
              <a:rPr lang="en-US" smtClean="0"/>
              <a:pPr/>
              <a:t>6/14/2017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6ABB182-757A-4E5A-BCFE-352599D765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8BD40EE-FAB1-42FC-AB0E-0A4E85D8A36B}" type="datetimeFigureOut">
              <a:rPr lang="en-US" smtClean="0"/>
              <a:pPr/>
              <a:t>6/14/2017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6ABB182-757A-4E5A-BCFE-352599D765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8BD40EE-FAB1-42FC-AB0E-0A4E85D8A36B}" type="datetimeFigureOut">
              <a:rPr lang="en-US" smtClean="0"/>
              <a:pPr/>
              <a:t>6/14/2017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6ABB182-757A-4E5A-BCFE-352599D7651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8BD40EE-FAB1-42FC-AB0E-0A4E85D8A36B}" type="datetimeFigureOut">
              <a:rPr lang="en-US" smtClean="0"/>
              <a:pPr/>
              <a:t>6/14/2017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ABB182-757A-4E5A-BCFE-352599D765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8BD40EE-FAB1-42FC-AB0E-0A4E85D8A36B}" type="datetimeFigureOut">
              <a:rPr lang="en-US" smtClean="0"/>
              <a:pPr/>
              <a:t>6/14/2017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ABB182-757A-4E5A-BCFE-352599D7651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8BD40EE-FAB1-42FC-AB0E-0A4E85D8A36B}" type="datetimeFigureOut">
              <a:rPr lang="en-US" smtClean="0"/>
              <a:pPr/>
              <a:t>6/14/2017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6ABB182-757A-4E5A-BCFE-352599D7651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cWpqlgF7uEA" TargetMode="External"/><Relationship Id="rId2" Type="http://schemas.openxmlformats.org/officeDocument/2006/relationships/hyperlink" Target="https://www.youtube.com/watch?v=UVzRbU6y7K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Quantum Cryptography</a:t>
            </a:r>
            <a:endParaRPr lang="en-US" sz="5400" dirty="0"/>
          </a:p>
        </p:txBody>
      </p:sp>
      <p:sp>
        <p:nvSpPr>
          <p:cNvPr id="3" name="Subtitle 2"/>
          <p:cNvSpPr>
            <a:spLocks noGrp="1"/>
          </p:cNvSpPr>
          <p:nvPr>
            <p:ph type="subTitle" idx="1"/>
          </p:nvPr>
        </p:nvSpPr>
        <p:spPr>
          <a:xfrm>
            <a:off x="5384228" y="5279064"/>
            <a:ext cx="3749040" cy="1578936"/>
          </a:xfrm>
        </p:spPr>
        <p:txBody>
          <a:bodyPr/>
          <a:lstStyle/>
          <a:p>
            <a:r>
              <a:rPr lang="en-US" dirty="0" smtClean="0"/>
              <a:t>Submitted by:</a:t>
            </a:r>
          </a:p>
          <a:p>
            <a:r>
              <a:rPr lang="en-US" dirty="0"/>
              <a:t>	</a:t>
            </a:r>
            <a:r>
              <a:rPr lang="en-US" dirty="0" err="1" smtClean="0"/>
              <a:t>Wanbok</a:t>
            </a:r>
            <a:r>
              <a:rPr lang="en-US" dirty="0" smtClean="0"/>
              <a:t> &amp; </a:t>
            </a:r>
            <a:r>
              <a:rPr lang="en-US" dirty="0" err="1" smtClean="0"/>
              <a:t>Reyaz</a:t>
            </a:r>
            <a:endParaRPr lang="en-US" dirty="0"/>
          </a:p>
        </p:txBody>
      </p:sp>
    </p:spTree>
    <p:extLst>
      <p:ext uri="{BB962C8B-B14F-4D97-AF65-F5344CB8AC3E}">
        <p14:creationId xmlns:p14="http://schemas.microsoft.com/office/powerpoint/2010/main" val="427009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algn="just">
              <a:buClrTx/>
              <a:buFont typeface="Wingdings" pitchFamily="2" charset="2"/>
              <a:buChar char="q"/>
            </a:pPr>
            <a:r>
              <a:rPr lang="en-US" dirty="0" smtClean="0"/>
              <a:t>Virtually un-</a:t>
            </a:r>
            <a:r>
              <a:rPr lang="en-US" dirty="0" err="1" smtClean="0"/>
              <a:t>hackable</a:t>
            </a:r>
            <a:endParaRPr lang="en-US" dirty="0" smtClean="0"/>
          </a:p>
          <a:p>
            <a:pPr algn="just">
              <a:buClrTx/>
              <a:buFont typeface="Wingdings" pitchFamily="2" charset="2"/>
              <a:buChar char="q"/>
            </a:pPr>
            <a:r>
              <a:rPr lang="en-US" dirty="0" smtClean="0"/>
              <a:t>Simple to use</a:t>
            </a:r>
          </a:p>
          <a:p>
            <a:pPr algn="just">
              <a:buClrTx/>
              <a:buFont typeface="Wingdings" pitchFamily="2" charset="2"/>
              <a:buChar char="q"/>
            </a:pPr>
            <a:r>
              <a:rPr lang="en-US" dirty="0" smtClean="0"/>
              <a:t>Less resources needed to maintain it</a:t>
            </a:r>
            <a:endParaRPr lang="en-US" dirty="0"/>
          </a:p>
        </p:txBody>
      </p:sp>
    </p:spTree>
    <p:extLst>
      <p:ext uri="{BB962C8B-B14F-4D97-AF65-F5344CB8AC3E}">
        <p14:creationId xmlns:p14="http://schemas.microsoft.com/office/powerpoint/2010/main" val="264637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IN" dirty="0"/>
              <a:t>The signal is currently limited to 90 miles</a:t>
            </a:r>
          </a:p>
          <a:p>
            <a:r>
              <a:rPr lang="en-IN" dirty="0"/>
              <a:t>Could replace a lot of </a:t>
            </a:r>
            <a:r>
              <a:rPr lang="en-IN" dirty="0" smtClean="0"/>
              <a:t>jobs</a:t>
            </a:r>
          </a:p>
          <a:p>
            <a:endParaRPr lang="en-US" dirty="0"/>
          </a:p>
          <a:p>
            <a:pPr marL="82296" indent="0">
              <a:buNone/>
            </a:pPr>
            <a:endParaRPr lang="en-IN" dirty="0"/>
          </a:p>
          <a:p>
            <a:endParaRPr lang="en-US" dirty="0"/>
          </a:p>
        </p:txBody>
      </p:sp>
    </p:spTree>
    <p:extLst>
      <p:ext uri="{BB962C8B-B14F-4D97-AF65-F5344CB8AC3E}">
        <p14:creationId xmlns:p14="http://schemas.microsoft.com/office/powerpoint/2010/main" val="360069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https://www.youtube.com/watch?v=UVzRbU6y7Ks</a:t>
            </a:r>
            <a:endParaRPr lang="en-IN" dirty="0" smtClean="0"/>
          </a:p>
          <a:p>
            <a:r>
              <a:rPr lang="en-IN" dirty="0" smtClean="0">
                <a:hlinkClick r:id="rId3"/>
              </a:rPr>
              <a:t>https://www.youtube.com/watch?v=cWpqlgF7uEA</a:t>
            </a:r>
            <a:endParaRPr lang="en-IN" dirty="0" smtClean="0"/>
          </a:p>
          <a:p>
            <a:r>
              <a:rPr lang="en-IN" u="sng" dirty="0" smtClean="0">
                <a:solidFill>
                  <a:srgbClr val="92D050"/>
                </a:solidFill>
              </a:rPr>
              <a:t>https://howdoesinternetwork.com/2016/quantum-key-distribution</a:t>
            </a:r>
            <a:endParaRPr lang="en-IN" u="sng" dirty="0">
              <a:solidFill>
                <a:srgbClr val="92D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endParaRPr lang="en-IN" dirty="0" smtClean="0"/>
          </a:p>
          <a:p>
            <a:pPr>
              <a:buNone/>
            </a:pPr>
            <a:endParaRPr lang="en-IN" dirty="0" smtClean="0"/>
          </a:p>
          <a:p>
            <a:pPr>
              <a:buNone/>
            </a:pPr>
            <a:endParaRPr lang="en-IN" dirty="0" smtClean="0"/>
          </a:p>
          <a:p>
            <a:pPr algn="ctr">
              <a:buNone/>
            </a:pPr>
            <a:r>
              <a:rPr lang="en-IN" sz="10400" u="sng" dirty="0" smtClean="0">
                <a:solidFill>
                  <a:schemeClr val="bg2">
                    <a:lumMod val="75000"/>
                  </a:schemeClr>
                </a:solidFill>
                <a:latin typeface="Algerian" pitchFamily="82" charset="0"/>
              </a:rPr>
              <a:t>THANKYOU</a:t>
            </a:r>
            <a:endParaRPr lang="en-IN" sz="10400" u="sng" dirty="0">
              <a:solidFill>
                <a:schemeClr val="bg2">
                  <a:lumMod val="75000"/>
                </a:schemeClr>
              </a:solidFill>
              <a:latin typeface="Algerian"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sz="2000" dirty="0" smtClean="0"/>
              <a:t>Slides no. 1 to 6 done by </a:t>
            </a:r>
            <a:r>
              <a:rPr lang="en-IN" sz="2000" dirty="0" err="1" smtClean="0"/>
              <a:t>Wanbok</a:t>
            </a:r>
            <a:endParaRPr lang="en-IN" sz="2000" dirty="0" smtClean="0"/>
          </a:p>
          <a:p>
            <a:r>
              <a:rPr lang="en-IN" sz="2000" dirty="0" smtClean="0"/>
              <a:t>Slides no. 7 to 9 done by </a:t>
            </a:r>
            <a:r>
              <a:rPr lang="en-IN" sz="2000" dirty="0" err="1" smtClean="0"/>
              <a:t>Reyaz</a:t>
            </a:r>
            <a:r>
              <a:rPr lang="en-IN" sz="2000" dirty="0" smtClean="0"/>
              <a:t> Ahmed Ansari</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a:buClrTx/>
              <a:buFont typeface="Wingdings" pitchFamily="2" charset="2"/>
              <a:buChar char="q"/>
            </a:pPr>
            <a:r>
              <a:rPr lang="en-US" dirty="0" smtClean="0"/>
              <a:t>Introduction</a:t>
            </a:r>
          </a:p>
          <a:p>
            <a:pPr>
              <a:buClrTx/>
              <a:buFont typeface="Wingdings" pitchFamily="2" charset="2"/>
              <a:buChar char="q"/>
            </a:pPr>
            <a:r>
              <a:rPr lang="en-US" dirty="0" smtClean="0"/>
              <a:t>Quantum Distributed Key – BB84</a:t>
            </a:r>
          </a:p>
          <a:p>
            <a:pPr>
              <a:buClrTx/>
              <a:buFont typeface="Wingdings" pitchFamily="2" charset="2"/>
              <a:buChar char="q"/>
            </a:pPr>
            <a:r>
              <a:rPr lang="en-US" dirty="0" smtClean="0"/>
              <a:t>Eavesdropping</a:t>
            </a:r>
          </a:p>
          <a:p>
            <a:pPr>
              <a:buClrTx/>
              <a:buFont typeface="Wingdings" pitchFamily="2" charset="2"/>
              <a:buChar char="q"/>
            </a:pPr>
            <a:r>
              <a:rPr lang="en-US" dirty="0" smtClean="0"/>
              <a:t>Detecting Eavesdropping</a:t>
            </a:r>
          </a:p>
        </p:txBody>
      </p:sp>
    </p:spTree>
    <p:extLst>
      <p:ext uri="{BB962C8B-B14F-4D97-AF65-F5344CB8AC3E}">
        <p14:creationId xmlns:p14="http://schemas.microsoft.com/office/powerpoint/2010/main" val="138588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a:lnSpc>
                <a:spcPct val="110000"/>
              </a:lnSpc>
              <a:spcBef>
                <a:spcPct val="50000"/>
              </a:spcBef>
              <a:buNone/>
            </a:pPr>
            <a:r>
              <a:rPr lang="en-US" sz="2600" dirty="0">
                <a:cs typeface="Times New Roman" pitchFamily="18" charset="0"/>
              </a:rPr>
              <a:t>What is Cryptography?</a:t>
            </a:r>
          </a:p>
          <a:p>
            <a:pPr>
              <a:lnSpc>
                <a:spcPct val="110000"/>
              </a:lnSpc>
              <a:spcBef>
                <a:spcPct val="50000"/>
              </a:spcBef>
              <a:buClr>
                <a:schemeClr val="tx1"/>
              </a:buClr>
              <a:buFont typeface="Wingdings" pitchFamily="2" charset="2"/>
              <a:buChar char="q"/>
            </a:pPr>
            <a:r>
              <a:rPr lang="en-US" sz="2600" dirty="0"/>
              <a:t> </a:t>
            </a:r>
            <a:r>
              <a:rPr lang="en-US" sz="2600" dirty="0">
                <a:cs typeface="Times New Roman" pitchFamily="18" charset="0"/>
              </a:rPr>
              <a:t>Cryptography is the art of </a:t>
            </a:r>
            <a:r>
              <a:rPr lang="en-US" sz="2600" dirty="0"/>
              <a:t>creating secure codes</a:t>
            </a:r>
            <a:r>
              <a:rPr lang="en-US" sz="2600" dirty="0" smtClean="0">
                <a:cs typeface="Times New Roman" pitchFamily="18" charset="0"/>
              </a:rPr>
              <a:t>.</a:t>
            </a:r>
            <a:endParaRPr lang="en-US" sz="2600" dirty="0">
              <a:cs typeface="Times New Roman" pitchFamily="18" charset="0"/>
            </a:endParaRPr>
          </a:p>
          <a:p>
            <a:pPr>
              <a:lnSpc>
                <a:spcPct val="110000"/>
              </a:lnSpc>
              <a:spcBef>
                <a:spcPct val="50000"/>
              </a:spcBef>
              <a:buClr>
                <a:schemeClr val="tx1"/>
              </a:buClr>
              <a:buFont typeface="Wingdings" pitchFamily="2" charset="2"/>
              <a:buChar char="q"/>
            </a:pPr>
            <a:r>
              <a:rPr lang="en-US" sz="2600" dirty="0">
                <a:cs typeface="Times New Roman" pitchFamily="18" charset="0"/>
              </a:rPr>
              <a:t> Crypto analysis is the art of breaking them.</a:t>
            </a:r>
          </a:p>
          <a:p>
            <a:pPr>
              <a:lnSpc>
                <a:spcPct val="110000"/>
              </a:lnSpc>
              <a:spcBef>
                <a:spcPct val="50000"/>
              </a:spcBef>
              <a:buClr>
                <a:schemeClr val="tx1"/>
              </a:buClr>
              <a:buFont typeface="Wingdings" pitchFamily="2" charset="2"/>
              <a:buChar char="q"/>
            </a:pPr>
            <a:r>
              <a:rPr lang="en-US" sz="2600" dirty="0">
                <a:cs typeface="Times New Roman" pitchFamily="18" charset="0"/>
              </a:rPr>
              <a:t> Cryptology is the combination </a:t>
            </a:r>
            <a:r>
              <a:rPr lang="en-US" sz="2600" dirty="0" smtClean="0">
                <a:cs typeface="Times New Roman" pitchFamily="18" charset="0"/>
              </a:rPr>
              <a:t>of </a:t>
            </a:r>
            <a:r>
              <a:rPr lang="en-US" sz="2600" dirty="0">
                <a:cs typeface="Times New Roman" pitchFamily="18" charset="0"/>
              </a:rPr>
              <a:t>Cryptography and Crypto </a:t>
            </a:r>
            <a:r>
              <a:rPr lang="en-US" sz="2600" dirty="0" smtClean="0">
                <a:cs typeface="Times New Roman" pitchFamily="18" charset="0"/>
              </a:rPr>
              <a:t>analysis</a:t>
            </a:r>
          </a:p>
          <a:p>
            <a:pPr marL="82296" indent="0">
              <a:lnSpc>
                <a:spcPct val="110000"/>
              </a:lnSpc>
              <a:spcBef>
                <a:spcPct val="50000"/>
              </a:spcBef>
              <a:buClr>
                <a:schemeClr val="tx1"/>
              </a:buClr>
              <a:buNone/>
            </a:pPr>
            <a:r>
              <a:rPr lang="en-US" sz="2600" dirty="0" smtClean="0"/>
              <a:t>Two techniques</a:t>
            </a:r>
          </a:p>
          <a:p>
            <a:pPr>
              <a:lnSpc>
                <a:spcPct val="110000"/>
              </a:lnSpc>
              <a:spcBef>
                <a:spcPct val="50000"/>
              </a:spcBef>
              <a:buClr>
                <a:schemeClr val="tx1"/>
              </a:buClr>
              <a:buFont typeface="Wingdings" pitchFamily="2" charset="2"/>
              <a:buChar char="q"/>
            </a:pPr>
            <a:r>
              <a:rPr lang="en-US" sz="2600" dirty="0" smtClean="0"/>
              <a:t>Symmetric </a:t>
            </a:r>
            <a:r>
              <a:rPr lang="en-US" sz="2600" dirty="0"/>
              <a:t>- key encryption (shared key) </a:t>
            </a:r>
          </a:p>
          <a:p>
            <a:pPr>
              <a:lnSpc>
                <a:spcPct val="110000"/>
              </a:lnSpc>
              <a:spcBef>
                <a:spcPct val="50000"/>
              </a:spcBef>
              <a:buClr>
                <a:schemeClr val="tx1"/>
              </a:buClr>
              <a:buFont typeface="Wingdings" pitchFamily="2" charset="2"/>
              <a:buChar char="q"/>
            </a:pPr>
            <a:r>
              <a:rPr lang="en-US" sz="2600" dirty="0" smtClean="0"/>
              <a:t>Asymmetric </a:t>
            </a:r>
            <a:r>
              <a:rPr lang="en-US" sz="2600" dirty="0"/>
              <a:t>- key encryption (pair of </a:t>
            </a:r>
            <a:r>
              <a:rPr lang="en-US" sz="2600" dirty="0" err="1"/>
              <a:t>public&amp;secret</a:t>
            </a:r>
            <a:r>
              <a:rPr lang="en-US" sz="2600" dirty="0"/>
              <a:t> keys)</a:t>
            </a:r>
            <a:endParaRPr lang="en-US" sz="2600" dirty="0">
              <a:cs typeface="Times New Roman" pitchFamily="18" charset="0"/>
            </a:endParaRPr>
          </a:p>
          <a:p>
            <a:endParaRPr lang="en-US" dirty="0"/>
          </a:p>
        </p:txBody>
      </p:sp>
    </p:spTree>
    <p:extLst>
      <p:ext uri="{BB962C8B-B14F-4D97-AF65-F5344CB8AC3E}">
        <p14:creationId xmlns:p14="http://schemas.microsoft.com/office/powerpoint/2010/main" val="149483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447800"/>
            <a:ext cx="7498080" cy="5410200"/>
          </a:xfrm>
        </p:spPr>
        <p:txBody>
          <a:bodyPr>
            <a:noAutofit/>
          </a:bodyPr>
          <a:lstStyle/>
          <a:p>
            <a:pPr>
              <a:spcBef>
                <a:spcPct val="50000"/>
              </a:spcBef>
              <a:buNone/>
            </a:pPr>
            <a:r>
              <a:rPr lang="en-US" sz="2400" dirty="0">
                <a:cs typeface="Times New Roman" pitchFamily="18" charset="0"/>
              </a:rPr>
              <a:t>What is Quantum Cryptography?</a:t>
            </a:r>
          </a:p>
          <a:p>
            <a:pPr>
              <a:spcBef>
                <a:spcPct val="50000"/>
              </a:spcBef>
              <a:buClr>
                <a:schemeClr val="tx1"/>
              </a:buClr>
              <a:buFont typeface="Wingdings" pitchFamily="2" charset="2"/>
              <a:buChar char="q"/>
            </a:pPr>
            <a:r>
              <a:rPr lang="en-US" sz="2400" dirty="0"/>
              <a:t>  </a:t>
            </a:r>
            <a:r>
              <a:rPr lang="en-US" sz="2400" dirty="0">
                <a:cs typeface="Times New Roman" pitchFamily="18" charset="0"/>
              </a:rPr>
              <a:t>Quantum Cryptography is an effort to allow two users of a common communication channel to create a body of shared and secret information. This information, which generally takes the form of a random string of bits, can then be used as a conventional secret key for secure communication.  </a:t>
            </a:r>
            <a:r>
              <a:rPr lang="en-US" sz="2400" dirty="0" smtClean="0">
                <a:cs typeface="Times New Roman" pitchFamily="18" charset="0"/>
              </a:rPr>
              <a:t>It is the </a:t>
            </a:r>
            <a:r>
              <a:rPr lang="en-US" sz="2400" dirty="0">
                <a:cs typeface="Times New Roman" pitchFamily="18" charset="0"/>
              </a:rPr>
              <a:t>use of laws of quantum physics, </a:t>
            </a:r>
            <a:r>
              <a:rPr lang="en-US" sz="2400" dirty="0" smtClean="0">
                <a:cs typeface="Times New Roman" pitchFamily="18" charset="0"/>
              </a:rPr>
              <a:t>to perform </a:t>
            </a:r>
            <a:r>
              <a:rPr lang="en-US" sz="2400" dirty="0">
                <a:cs typeface="Times New Roman" pitchFamily="18" charset="0"/>
              </a:rPr>
              <a:t>cryptographic </a:t>
            </a:r>
            <a:r>
              <a:rPr lang="en-US" sz="2400" dirty="0" smtClean="0">
                <a:cs typeface="Times New Roman" pitchFamily="18" charset="0"/>
              </a:rPr>
              <a:t>functionalities and break </a:t>
            </a:r>
            <a:r>
              <a:rPr lang="en-US" sz="2400" dirty="0">
                <a:cs typeface="Times New Roman" pitchFamily="18" charset="0"/>
              </a:rPr>
              <a:t>cryptographic </a:t>
            </a:r>
            <a:r>
              <a:rPr lang="en-US" sz="2400" dirty="0" smtClean="0">
                <a:cs typeface="Times New Roman" pitchFamily="18" charset="0"/>
              </a:rPr>
              <a:t>systems.</a:t>
            </a:r>
          </a:p>
          <a:p>
            <a:pPr>
              <a:spcBef>
                <a:spcPct val="50000"/>
              </a:spcBef>
              <a:buClr>
                <a:schemeClr val="tx1"/>
              </a:buClr>
              <a:buFont typeface="Wingdings" pitchFamily="2" charset="2"/>
              <a:buChar char="q"/>
            </a:pPr>
            <a:r>
              <a:rPr lang="en-US" sz="2400" dirty="0">
                <a:cs typeface="Times New Roman" pitchFamily="18" charset="0"/>
              </a:rPr>
              <a:t>The Heisenberg Uncertainty principle and quantum entanglement can be exploited in as system of secure communication often referred to as “quantum Cryptography</a:t>
            </a:r>
            <a:r>
              <a:rPr lang="en-US" sz="2400" dirty="0" smtClean="0">
                <a:cs typeface="Times New Roman" pitchFamily="18" charset="0"/>
              </a:rPr>
              <a:t>”.</a:t>
            </a:r>
            <a:endParaRPr lang="en-US" sz="2400" dirty="0">
              <a:cs typeface="Times New Roman" pitchFamily="18" charset="0"/>
            </a:endParaRPr>
          </a:p>
        </p:txBody>
      </p:sp>
      <p:sp>
        <p:nvSpPr>
          <p:cNvPr id="4" name="Title 1"/>
          <p:cNvSpPr>
            <a:spLocks noGrp="1"/>
          </p:cNvSpPr>
          <p:nvPr>
            <p:ph type="title"/>
          </p:nvPr>
        </p:nvSpPr>
        <p:spPr>
          <a:xfrm>
            <a:off x="1435608" y="274638"/>
            <a:ext cx="7498080" cy="1143000"/>
          </a:xfrm>
        </p:spPr>
        <p:txBody>
          <a:bodyPr/>
          <a:lstStyle/>
          <a:p>
            <a:r>
              <a:rPr lang="en-US" dirty="0" smtClean="0"/>
              <a:t>Introduction</a:t>
            </a:r>
            <a:endParaRPr lang="en-US" dirty="0"/>
          </a:p>
        </p:txBody>
      </p:sp>
    </p:spTree>
    <p:extLst>
      <p:ext uri="{BB962C8B-B14F-4D97-AF65-F5344CB8AC3E}">
        <p14:creationId xmlns:p14="http://schemas.microsoft.com/office/powerpoint/2010/main" val="328199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Quantum Key Distribution – BB84</a:t>
            </a:r>
            <a:endParaRPr lang="en-US" dirty="0"/>
          </a:p>
        </p:txBody>
      </p:sp>
      <p:sp>
        <p:nvSpPr>
          <p:cNvPr id="3" name="Content Placeholder 2"/>
          <p:cNvSpPr>
            <a:spLocks noGrp="1"/>
          </p:cNvSpPr>
          <p:nvPr>
            <p:ph idx="1"/>
          </p:nvPr>
        </p:nvSpPr>
        <p:spPr>
          <a:xfrm>
            <a:off x="1435608" y="1371600"/>
            <a:ext cx="7498080" cy="4800600"/>
          </a:xfrm>
        </p:spPr>
        <p:txBody>
          <a:bodyPr>
            <a:noAutofit/>
          </a:bodyPr>
          <a:lstStyle/>
          <a:p>
            <a:pPr>
              <a:buClrTx/>
              <a:buFont typeface="Wingdings" pitchFamily="2" charset="2"/>
              <a:buChar char="q"/>
            </a:pPr>
            <a:r>
              <a:rPr lang="en-US" sz="2600" dirty="0" smtClean="0"/>
              <a:t>First </a:t>
            </a:r>
            <a:r>
              <a:rPr lang="en-US" sz="2600" dirty="0"/>
              <a:t>quantum cryptography protocol</a:t>
            </a:r>
          </a:p>
          <a:p>
            <a:pPr>
              <a:buClrTx/>
              <a:buFont typeface="Wingdings" pitchFamily="2" charset="2"/>
              <a:buChar char="q"/>
            </a:pPr>
            <a:r>
              <a:rPr lang="en-US" sz="2600" dirty="0" smtClean="0"/>
              <a:t>The goal is to describe </a:t>
            </a:r>
            <a:r>
              <a:rPr lang="en-US" sz="2600" dirty="0"/>
              <a:t>a scheme of two users who want </a:t>
            </a:r>
            <a:r>
              <a:rPr lang="en-US" sz="2600" dirty="0" smtClean="0"/>
              <a:t>to communicate </a:t>
            </a:r>
            <a:r>
              <a:rPr lang="en-US" sz="2600" dirty="0"/>
              <a:t>and exchange data securely.</a:t>
            </a:r>
          </a:p>
          <a:p>
            <a:pPr>
              <a:buClrTx/>
              <a:buFont typeface="Wingdings" pitchFamily="2" charset="2"/>
              <a:buChar char="q"/>
            </a:pPr>
            <a:r>
              <a:rPr lang="en-US" sz="2600" dirty="0" smtClean="0"/>
              <a:t>The Idea is to </a:t>
            </a:r>
            <a:r>
              <a:rPr lang="en-US" sz="2600" dirty="0"/>
              <a:t>distribute a key securely, based on the laws </a:t>
            </a:r>
            <a:r>
              <a:rPr lang="en-US" sz="2600" dirty="0" smtClean="0"/>
              <a:t>of physics.</a:t>
            </a:r>
          </a:p>
          <a:p>
            <a:pPr>
              <a:buClr>
                <a:schemeClr val="tx1"/>
              </a:buClr>
              <a:buFont typeface="Wingdings" pitchFamily="2" charset="2"/>
              <a:buChar char="q"/>
              <a:defRPr/>
            </a:pPr>
            <a:r>
              <a:rPr lang="en-US" sz="2600" dirty="0">
                <a:cs typeface="Times New Roman" pitchFamily="18" charset="0"/>
              </a:rPr>
              <a:t>Alice and Bob first agree on two representations for ones and </a:t>
            </a:r>
            <a:r>
              <a:rPr lang="en-US" sz="2600" dirty="0" smtClean="0">
                <a:cs typeface="Times New Roman" pitchFamily="18" charset="0"/>
              </a:rPr>
              <a:t>zeroes.</a:t>
            </a:r>
            <a:endParaRPr lang="en-US" sz="2600" dirty="0">
              <a:cs typeface="Times New Roman" pitchFamily="18" charset="0"/>
            </a:endParaRPr>
          </a:p>
          <a:p>
            <a:pPr>
              <a:buClr>
                <a:schemeClr val="tx1"/>
              </a:buClr>
              <a:buFont typeface="Wingdings" pitchFamily="2" charset="2"/>
              <a:buChar char="q"/>
              <a:defRPr/>
            </a:pPr>
            <a:r>
              <a:rPr lang="en-US" sz="2600" dirty="0">
                <a:cs typeface="Times New Roman" pitchFamily="18" charset="0"/>
              </a:rPr>
              <a:t>One for each basis used, {</a:t>
            </a:r>
            <a:r>
              <a:rPr lang="en-US" sz="2600" dirty="0">
                <a:cs typeface="Times New Roman" pitchFamily="18" charset="0"/>
                <a:sym typeface="Wingdings 3" pitchFamily="18" charset="2"/>
              </a:rPr>
              <a:t>,}</a:t>
            </a:r>
            <a:r>
              <a:rPr lang="en-US" sz="2600" dirty="0">
                <a:cs typeface="Times New Roman" pitchFamily="18" charset="0"/>
              </a:rPr>
              <a:t> </a:t>
            </a:r>
            <a:br>
              <a:rPr lang="en-US" sz="2600" dirty="0">
                <a:cs typeface="Times New Roman" pitchFamily="18" charset="0"/>
              </a:rPr>
            </a:br>
            <a:r>
              <a:rPr lang="en-US" sz="2600" dirty="0">
                <a:cs typeface="Times New Roman" pitchFamily="18" charset="0"/>
              </a:rPr>
              <a:t>and {</a:t>
            </a:r>
            <a:r>
              <a:rPr lang="en-US" sz="2600" dirty="0">
                <a:cs typeface="Times New Roman" pitchFamily="18" charset="0"/>
                <a:sym typeface="Wingdings 3" pitchFamily="18" charset="2"/>
              </a:rPr>
              <a:t>, </a:t>
            </a:r>
            <a:r>
              <a:rPr lang="en-US" sz="2600" dirty="0" smtClean="0">
                <a:cs typeface="Times New Roman" pitchFamily="18" charset="0"/>
              </a:rPr>
              <a:t>}, where:</a:t>
            </a:r>
          </a:p>
          <a:p>
            <a:pPr lvl="1">
              <a:buClr>
                <a:schemeClr val="tx1"/>
              </a:buClr>
              <a:buFont typeface="Wingdings" pitchFamily="2" charset="2"/>
              <a:buChar char="q"/>
              <a:defRPr/>
            </a:pPr>
            <a:r>
              <a:rPr lang="en-US" sz="2200" dirty="0">
                <a:cs typeface="Times New Roman" pitchFamily="18" charset="0"/>
                <a:sym typeface="Wingdings 3" pitchFamily="18" charset="2"/>
              </a:rPr>
              <a:t>1= 	0 = </a:t>
            </a:r>
            <a:br>
              <a:rPr lang="en-US" sz="2200" dirty="0">
                <a:cs typeface="Times New Roman" pitchFamily="18" charset="0"/>
                <a:sym typeface="Wingdings 3" pitchFamily="18" charset="2"/>
              </a:rPr>
            </a:br>
            <a:r>
              <a:rPr lang="en-US" sz="2200" dirty="0">
                <a:cs typeface="Times New Roman" pitchFamily="18" charset="0"/>
                <a:sym typeface="Wingdings 3" pitchFamily="18" charset="2"/>
              </a:rPr>
              <a:t>1 =  	0 = </a:t>
            </a:r>
            <a:r>
              <a:rPr lang="en-US" sz="2200" dirty="0" smtClean="0">
                <a:cs typeface="Times New Roman" pitchFamily="18" charset="0"/>
                <a:sym typeface="Wingdings 3" pitchFamily="18" charset="2"/>
              </a:rPr>
              <a:t></a:t>
            </a:r>
            <a:endParaRPr lang="en-US" sz="2200" dirty="0">
              <a:cs typeface="Times New Roman" pitchFamily="18" charset="0"/>
            </a:endParaRPr>
          </a:p>
          <a:p>
            <a:pPr>
              <a:buClr>
                <a:schemeClr val="tx1"/>
              </a:buClr>
              <a:buFont typeface="Wingdings" pitchFamily="2" charset="2"/>
              <a:buChar char="q"/>
              <a:defRPr/>
            </a:pPr>
            <a:r>
              <a:rPr lang="en-US" sz="2600" dirty="0">
                <a:cs typeface="Times New Roman" pitchFamily="18" charset="0"/>
              </a:rPr>
              <a:t>This agreement can be done in </a:t>
            </a:r>
            <a:r>
              <a:rPr lang="en-US" sz="2600" dirty="0" smtClean="0">
                <a:cs typeface="Times New Roman" pitchFamily="18" charset="0"/>
              </a:rPr>
              <a:t>public.</a:t>
            </a:r>
            <a:br>
              <a:rPr lang="en-US" sz="2600" dirty="0" smtClean="0">
                <a:cs typeface="Times New Roman" pitchFamily="18" charset="0"/>
              </a:rPr>
            </a:br>
            <a:endParaRPr lang="en-US" sz="2600" dirty="0">
              <a:cs typeface="Times New Roman" pitchFamily="18" charset="0"/>
              <a:sym typeface="Wingdings 3" pitchFamily="18" charset="2"/>
            </a:endParaRPr>
          </a:p>
        </p:txBody>
      </p:sp>
    </p:spTree>
    <p:extLst>
      <p:ext uri="{BB962C8B-B14F-4D97-AF65-F5344CB8AC3E}">
        <p14:creationId xmlns:p14="http://schemas.microsoft.com/office/powerpoint/2010/main" val="355496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Quantum Key Distribution – BB84</a:t>
            </a:r>
          </a:p>
        </p:txBody>
      </p:sp>
      <p:pic>
        <p:nvPicPr>
          <p:cNvPr id="4" name="Picture 2" descr="C:\Documents and Settings\DSS_ADITYA\Desktop\4g ace\qcnet_keydist.jpg"/>
          <p:cNvPicPr>
            <a:picLocks noGrp="1" noChangeAspect="1" noChangeArrowheads="1"/>
          </p:cNvPicPr>
          <p:nvPr>
            <p:ph idx="1"/>
          </p:nvPr>
        </p:nvPicPr>
        <p:blipFill>
          <a:blip r:embed="rId2"/>
          <a:srcRect/>
          <a:stretch>
            <a:fillRect/>
          </a:stretch>
        </p:blipFill>
        <p:spPr bwMode="auto">
          <a:xfrm>
            <a:off x="1524000" y="1676400"/>
            <a:ext cx="7039970" cy="4716780"/>
          </a:xfrm>
          <a:prstGeom prst="rect">
            <a:avLst/>
          </a:prstGeom>
          <a:noFill/>
        </p:spPr>
      </p:pic>
    </p:spTree>
    <p:extLst>
      <p:ext uri="{BB962C8B-B14F-4D97-AF65-F5344CB8AC3E}">
        <p14:creationId xmlns:p14="http://schemas.microsoft.com/office/powerpoint/2010/main" val="144890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Quantum Key Distribution – BB84</a:t>
            </a:r>
          </a:p>
        </p:txBody>
      </p:sp>
      <p:sp>
        <p:nvSpPr>
          <p:cNvPr id="3" name="Content Placeholder 2"/>
          <p:cNvSpPr>
            <a:spLocks noGrp="1"/>
          </p:cNvSpPr>
          <p:nvPr>
            <p:ph idx="1"/>
          </p:nvPr>
        </p:nvSpPr>
        <p:spPr/>
        <p:txBody>
          <a:bodyPr>
            <a:normAutofit fontScale="92500" lnSpcReduction="10000"/>
          </a:bodyPr>
          <a:lstStyle/>
          <a:p>
            <a:pPr marL="457200" indent="-457200">
              <a:lnSpc>
                <a:spcPct val="110000"/>
              </a:lnSpc>
              <a:buClrTx/>
              <a:buFontTx/>
              <a:buAutoNum type="arabicPeriod"/>
              <a:defRPr/>
            </a:pPr>
            <a:r>
              <a:rPr lang="en-US" sz="2600" dirty="0">
                <a:cs typeface="Times New Roman" pitchFamily="18" charset="0"/>
              </a:rPr>
              <a:t>Alice sends a sequence of photons to Bob.</a:t>
            </a:r>
            <a:br>
              <a:rPr lang="en-US" sz="2600" dirty="0">
                <a:cs typeface="Times New Roman" pitchFamily="18" charset="0"/>
              </a:rPr>
            </a:br>
            <a:r>
              <a:rPr lang="en-US" sz="2600" dirty="0">
                <a:cs typeface="Times New Roman" pitchFamily="18" charset="0"/>
              </a:rPr>
              <a:t>Each photon in a state with polarization corresponding to 1 or 0, but with randomly chosen basis. </a:t>
            </a:r>
          </a:p>
          <a:p>
            <a:pPr marL="457200" indent="-457200">
              <a:lnSpc>
                <a:spcPct val="110000"/>
              </a:lnSpc>
              <a:buClrTx/>
              <a:buFontTx/>
              <a:buAutoNum type="arabicPeriod"/>
              <a:defRPr/>
            </a:pPr>
            <a:r>
              <a:rPr lang="en-US" sz="2600" dirty="0">
                <a:cs typeface="Times New Roman" pitchFamily="18" charset="0"/>
              </a:rPr>
              <a:t>Bob measures the state of the photons he receives, with each state measured with respect to randomly chosen basis. </a:t>
            </a:r>
          </a:p>
          <a:p>
            <a:pPr marL="457200" indent="-457200">
              <a:lnSpc>
                <a:spcPct val="110000"/>
              </a:lnSpc>
              <a:buClrTx/>
              <a:buFontTx/>
              <a:buAutoNum type="arabicPeriod"/>
              <a:defRPr/>
            </a:pPr>
            <a:r>
              <a:rPr lang="en-US" sz="2600" dirty="0">
                <a:cs typeface="Times New Roman" pitchFamily="18" charset="0"/>
              </a:rPr>
              <a:t>Alice and Bob communicates via an open channel. For each photon, they reveal which basis was used for encoding and decoding respectively. All photons which has been encoded and decoded with the same basis are kept, while all those where the basis don't agree are </a:t>
            </a:r>
            <a:r>
              <a:rPr lang="en-US" sz="2600" dirty="0" smtClean="0">
                <a:cs typeface="Times New Roman" pitchFamily="18" charset="0"/>
              </a:rPr>
              <a:t>discarded.</a:t>
            </a:r>
            <a:endParaRPr lang="en-US" sz="2600" dirty="0"/>
          </a:p>
          <a:p>
            <a:endParaRPr lang="en-US" dirty="0"/>
          </a:p>
        </p:txBody>
      </p:sp>
    </p:spTree>
    <p:extLst>
      <p:ext uri="{BB962C8B-B14F-4D97-AF65-F5344CB8AC3E}">
        <p14:creationId xmlns:p14="http://schemas.microsoft.com/office/powerpoint/2010/main" val="358656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cs typeface="Times New Roman" pitchFamily="18" charset="0"/>
              </a:rPr>
              <a:t>Eavesdropping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Clr>
                <a:schemeClr val="tx1"/>
              </a:buClr>
              <a:buFont typeface="Wingdings" pitchFamily="2" charset="2"/>
              <a:buChar char="q"/>
              <a:defRPr/>
            </a:pPr>
            <a:r>
              <a:rPr lang="en-US" sz="2600" dirty="0"/>
              <a:t>Eve has to randomly select basis for her </a:t>
            </a:r>
            <a:r>
              <a:rPr lang="en-US" sz="2600" dirty="0" smtClean="0"/>
              <a:t>measurement.</a:t>
            </a:r>
            <a:endParaRPr lang="en-US" sz="2600" dirty="0"/>
          </a:p>
          <a:p>
            <a:pPr>
              <a:buClr>
                <a:schemeClr val="tx1"/>
              </a:buClr>
              <a:buFont typeface="Wingdings" pitchFamily="2" charset="2"/>
              <a:buChar char="q"/>
              <a:defRPr/>
            </a:pPr>
            <a:r>
              <a:rPr lang="en-US" sz="2600" dirty="0"/>
              <a:t>Her basis will be wrong in 50% of the time.</a:t>
            </a:r>
          </a:p>
          <a:p>
            <a:pPr>
              <a:buClr>
                <a:schemeClr val="tx1"/>
              </a:buClr>
              <a:buFont typeface="Wingdings" pitchFamily="2" charset="2"/>
              <a:buChar char="q"/>
              <a:defRPr/>
            </a:pPr>
            <a:r>
              <a:rPr lang="en-US" sz="2600" dirty="0"/>
              <a:t>Whatever basis Eve chose she will measure 1 or 0</a:t>
            </a:r>
          </a:p>
          <a:p>
            <a:pPr>
              <a:buClr>
                <a:schemeClr val="tx1"/>
              </a:buClr>
              <a:buFont typeface="Wingdings" pitchFamily="2" charset="2"/>
              <a:buChar char="q"/>
              <a:defRPr/>
            </a:pPr>
            <a:r>
              <a:rPr lang="en-US" sz="2600" dirty="0"/>
              <a:t>When Eve picks the wrong basis, there is 50% chance that she'll measure the right value of the </a:t>
            </a:r>
            <a:r>
              <a:rPr lang="en-US" sz="2600" dirty="0" smtClean="0"/>
              <a:t>bit.</a:t>
            </a:r>
            <a:endParaRPr lang="en-US" sz="2600" dirty="0"/>
          </a:p>
          <a:p>
            <a:pPr>
              <a:buNone/>
              <a:defRPr/>
            </a:pPr>
            <a:r>
              <a:rPr lang="en-US" sz="2600" dirty="0"/>
              <a:t>   </a:t>
            </a:r>
            <a:r>
              <a:rPr lang="en-US" sz="2600" dirty="0" smtClean="0"/>
              <a:t>		E.g</a:t>
            </a:r>
            <a:r>
              <a:rPr lang="en-US" sz="2600" dirty="0"/>
              <a:t>. Alice sends a photon with state corresponding to 1 in the {</a:t>
            </a:r>
            <a:r>
              <a:rPr lang="en-US" sz="2600" dirty="0">
                <a:sym typeface="Wingdings 3" pitchFamily="18" charset="2"/>
              </a:rPr>
              <a:t>,}</a:t>
            </a:r>
            <a:r>
              <a:rPr lang="en-US" sz="2600" dirty="0"/>
              <a:t> basis. Eve picks the {</a:t>
            </a:r>
            <a:r>
              <a:rPr lang="en-US" sz="2600" dirty="0">
                <a:sym typeface="Wingdings 3" pitchFamily="18" charset="2"/>
              </a:rPr>
              <a:t>, </a:t>
            </a:r>
            <a:r>
              <a:rPr lang="en-US" sz="2600" dirty="0"/>
              <a:t>} basis for her measurement which this time happens to give a 1 as result, which is correct. </a:t>
            </a:r>
          </a:p>
          <a:p>
            <a:endParaRPr lang="en-US" sz="2400" dirty="0"/>
          </a:p>
        </p:txBody>
      </p:sp>
    </p:spTree>
    <p:extLst>
      <p:ext uri="{BB962C8B-B14F-4D97-AF65-F5344CB8AC3E}">
        <p14:creationId xmlns:p14="http://schemas.microsoft.com/office/powerpoint/2010/main" val="423074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outerShdw blurRad="38100" dist="38100" dir="2700000" algn="tl">
                    <a:srgbClr val="000000">
                      <a:alpha val="43137"/>
                    </a:srgbClr>
                  </a:outerShdw>
                </a:effectLst>
                <a:cs typeface="Times New Roman" pitchFamily="18" charset="0"/>
              </a:rPr>
              <a:t>Eavesdropping</a:t>
            </a:r>
            <a:endParaRPr lang="en-US" dirty="0"/>
          </a:p>
        </p:txBody>
      </p:sp>
      <p:graphicFrame>
        <p:nvGraphicFramePr>
          <p:cNvPr id="4" name="Group 385"/>
          <p:cNvGraphicFramePr>
            <a:graphicFrameLocks/>
          </p:cNvGraphicFramePr>
          <p:nvPr>
            <p:extLst>
              <p:ext uri="{D42A27DB-BD31-4B8C-83A1-F6EECF244321}">
                <p14:modId xmlns:p14="http://schemas.microsoft.com/office/powerpoint/2010/main" val="760831768"/>
              </p:ext>
            </p:extLst>
          </p:nvPr>
        </p:nvGraphicFramePr>
        <p:xfrm>
          <a:off x="1142999" y="1600200"/>
          <a:ext cx="7848601" cy="5029200"/>
        </p:xfrm>
        <a:graphic>
          <a:graphicData uri="http://schemas.openxmlformats.org/drawingml/2006/table">
            <a:tbl>
              <a:tblPr/>
              <a:tblGrid>
                <a:gridCol w="800100"/>
                <a:gridCol w="1028700"/>
                <a:gridCol w="1028700"/>
                <a:gridCol w="1028700"/>
                <a:gridCol w="1028700"/>
                <a:gridCol w="1028700"/>
                <a:gridCol w="1028700"/>
                <a:gridCol w="876301"/>
              </a:tblGrid>
              <a:tr h="3127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Alice’s</a:t>
                      </a:r>
                      <a:br>
                        <a:rPr kumimoji="0" lang="en-US" sz="1800" b="0" i="0" u="none" strike="noStrike" cap="none" normalizeH="0" baseline="0" dirty="0" smtClean="0">
                          <a:ln>
                            <a:noFill/>
                          </a:ln>
                          <a:solidFill>
                            <a:schemeClr val="tx1"/>
                          </a:solidFill>
                          <a:effectLst/>
                          <a:latin typeface="Tahoma" charset="0"/>
                        </a:rPr>
                      </a:br>
                      <a:r>
                        <a:rPr kumimoji="0" lang="en-US" sz="1800" b="0" i="0" u="none" strike="noStrike" cap="none" normalizeH="0" baseline="0" dirty="0" smtClean="0">
                          <a:ln>
                            <a:noFill/>
                          </a:ln>
                          <a:solidFill>
                            <a:schemeClr val="tx1"/>
                          </a:solidFill>
                          <a:effectLst/>
                          <a:latin typeface="Tahoma" charset="0"/>
                        </a:rPr>
                        <a:t>basis </a:t>
                      </a:r>
                    </a:p>
                  </a:txBody>
                  <a:tcP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Alice’s</a:t>
                      </a:r>
                      <a:br>
                        <a:rPr kumimoji="0" lang="en-US" sz="1800" b="0" i="0" u="none" strike="noStrike" cap="none" normalizeH="0" baseline="0" dirty="0" smtClean="0">
                          <a:ln>
                            <a:noFill/>
                          </a:ln>
                          <a:solidFill>
                            <a:schemeClr val="tx1"/>
                          </a:solidFill>
                          <a:effectLst/>
                          <a:latin typeface="Tahoma" charset="0"/>
                        </a:rPr>
                      </a:br>
                      <a:r>
                        <a:rPr kumimoji="0" lang="en-US" sz="1800" b="0" i="0" u="none" strike="noStrike" cap="none" normalizeH="0" baseline="0" dirty="0" smtClean="0">
                          <a:ln>
                            <a:noFill/>
                          </a:ln>
                          <a:solidFill>
                            <a:schemeClr val="tx1"/>
                          </a:solidFill>
                          <a:effectLst/>
                          <a:latin typeface="Tahoma" charset="0"/>
                        </a:rPr>
                        <a:t>bit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Alice’s</a:t>
                      </a:r>
                      <a:br>
                        <a:rPr kumimoji="0" lang="en-US" sz="1800" b="0" i="0" u="none" strike="noStrike" cap="none" normalizeH="0" baseline="0" smtClean="0">
                          <a:ln>
                            <a:noFill/>
                          </a:ln>
                          <a:solidFill>
                            <a:schemeClr val="tx1"/>
                          </a:solidFill>
                          <a:effectLst/>
                          <a:latin typeface="Tahoma" charset="0"/>
                        </a:rPr>
                      </a:br>
                      <a:r>
                        <a:rPr kumimoji="0" lang="en-US" sz="1800" b="0" i="0" u="none" strike="noStrike" cap="none" normalizeH="0" baseline="0" smtClean="0">
                          <a:ln>
                            <a:noFill/>
                          </a:ln>
                          <a:solidFill>
                            <a:schemeClr val="tx1"/>
                          </a:solidFill>
                          <a:effectLst/>
                          <a:latin typeface="Tahoma" charset="0"/>
                        </a:rPr>
                        <a:t>photon</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Eve’s</a:t>
                      </a:r>
                      <a:br>
                        <a:rPr kumimoji="0" lang="en-US" sz="1800" b="0" i="0" u="none" strike="noStrike" cap="none" normalizeH="0" baseline="0" smtClean="0">
                          <a:ln>
                            <a:noFill/>
                          </a:ln>
                          <a:solidFill>
                            <a:schemeClr val="tx1"/>
                          </a:solidFill>
                          <a:effectLst/>
                          <a:latin typeface="Tahoma" charset="0"/>
                        </a:rPr>
                      </a:br>
                      <a:r>
                        <a:rPr kumimoji="0" lang="en-US" sz="1800" b="0" i="0" u="none" strike="noStrike" cap="none" normalizeH="0" baseline="0" smtClean="0">
                          <a:ln>
                            <a:noFill/>
                          </a:ln>
                          <a:solidFill>
                            <a:schemeClr val="tx1"/>
                          </a:solidFill>
                          <a:effectLst/>
                          <a:latin typeface="Tahoma" charset="0"/>
                        </a:rPr>
                        <a:t>basis</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Correct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Eve’s</a:t>
                      </a:r>
                      <a:br>
                        <a:rPr kumimoji="0" lang="en-US" sz="1800" b="0" i="0" u="none" strike="noStrike" cap="none" normalizeH="0" baseline="0" smtClean="0">
                          <a:ln>
                            <a:noFill/>
                          </a:ln>
                          <a:solidFill>
                            <a:schemeClr val="tx1"/>
                          </a:solidFill>
                          <a:effectLst/>
                          <a:latin typeface="Tahoma" charset="0"/>
                        </a:rPr>
                      </a:br>
                      <a:r>
                        <a:rPr kumimoji="0" lang="en-US" sz="1800" b="0" i="0" u="none" strike="noStrike" cap="none" normalizeH="0" baseline="0" smtClean="0">
                          <a:ln>
                            <a:noFill/>
                          </a:ln>
                          <a:solidFill>
                            <a:schemeClr val="tx1"/>
                          </a:solidFill>
                          <a:effectLst/>
                          <a:latin typeface="Tahoma" charset="0"/>
                        </a:rPr>
                        <a:t>photon</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Eve’s</a:t>
                      </a:r>
                      <a:br>
                        <a:rPr kumimoji="0" lang="en-US" sz="1800" b="0" i="0" u="none" strike="noStrike" cap="none" normalizeH="0" baseline="0" smtClean="0">
                          <a:ln>
                            <a:noFill/>
                          </a:ln>
                          <a:solidFill>
                            <a:schemeClr val="tx1"/>
                          </a:solidFill>
                          <a:effectLst/>
                          <a:latin typeface="Tahoma" charset="0"/>
                        </a:rPr>
                      </a:br>
                      <a:r>
                        <a:rPr kumimoji="0" lang="en-US" sz="1800" b="0" i="0" u="none" strike="noStrike" cap="none" normalizeH="0" baseline="0" smtClean="0">
                          <a:ln>
                            <a:noFill/>
                          </a:ln>
                          <a:solidFill>
                            <a:schemeClr val="tx1"/>
                          </a:solidFill>
                          <a:effectLst/>
                          <a:latin typeface="Tahoma" charset="0"/>
                        </a:rPr>
                        <a:t>bit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Correct</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r>
              <a:tr h="312738">
                <a:tc row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a:t>
                      </a:r>
                      <a:r>
                        <a:rPr kumimoji="0" lang="en-US" sz="1800" b="0" i="0" u="none" strike="noStrike" cap="none" normalizeH="0" baseline="0" smtClean="0">
                          <a:ln>
                            <a:noFill/>
                          </a:ln>
                          <a:solidFill>
                            <a:schemeClr val="tx1"/>
                          </a:solidFill>
                          <a:effectLst/>
                          <a:latin typeface="Tahoma" charset="0"/>
                          <a:sym typeface="Wingdings 3" pitchFamily="18" charset="2"/>
                        </a:rPr>
                        <a:t>,}</a:t>
                      </a:r>
                      <a:endParaRPr kumimoji="0" lang="en-US" sz="1800" b="0" i="0" u="none" strike="noStrike" cap="none" normalizeH="0" baseline="0" smtClean="0">
                        <a:ln>
                          <a:noFill/>
                        </a:ln>
                        <a:solidFill>
                          <a:schemeClr val="tx1"/>
                        </a:solidFill>
                        <a:effectLst/>
                        <a:latin typeface="Tahoma" charset="0"/>
                      </a:endParaRPr>
                    </a:p>
                  </a:txBody>
                  <a:tcP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a:t>
                      </a:r>
                      <a:r>
                        <a:rPr kumimoji="0" lang="en-US" sz="1800" b="0" i="0" u="none" strike="noStrike" cap="none" normalizeH="0" baseline="0" smtClean="0">
                          <a:ln>
                            <a:noFill/>
                          </a:ln>
                          <a:solidFill>
                            <a:schemeClr val="tx1"/>
                          </a:solidFill>
                          <a:effectLst/>
                          <a:latin typeface="Tahoma" charset="0"/>
                          <a:sym typeface="Wingdings 3" pitchFamily="18" charset="2"/>
                        </a:rPr>
                        <a:t>,}</a:t>
                      </a: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12738">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a:t>
                      </a:r>
                      <a:r>
                        <a:rPr kumimoji="0" lang="en-US" sz="1800" b="0" i="0" u="none" strike="noStrike" cap="none" normalizeH="0" baseline="0" smtClean="0">
                          <a:ln>
                            <a:noFill/>
                          </a:ln>
                          <a:solidFill>
                            <a:schemeClr val="tx1"/>
                          </a:solidFill>
                          <a:effectLst/>
                          <a:latin typeface="Tahoma" charset="0"/>
                          <a:sym typeface="Wingdings 3" pitchFamily="18" charset="2"/>
                        </a:rPr>
                        <a:t>, </a:t>
                      </a:r>
                      <a:r>
                        <a:rPr kumimoji="0" lang="en-US" sz="1800" b="0" i="0" u="none" strike="noStrike" cap="none" normalizeH="0" baseline="0" smtClean="0">
                          <a:ln>
                            <a:noFill/>
                          </a:ln>
                          <a:solidFill>
                            <a:schemeClr val="tx1"/>
                          </a:solidFill>
                          <a:effectLst/>
                          <a:latin typeface="Tahoma" charset="0"/>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No</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1273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No</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12738">
                <a:tc vMerge="1">
                  <a:txBody>
                    <a:bodyPr/>
                    <a:lstStyle/>
                    <a:p>
                      <a:endParaRPr lang="en-US"/>
                    </a:p>
                  </a:txBody>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a:t>
                      </a:r>
                      <a:r>
                        <a:rPr kumimoji="0" lang="en-US" sz="1800" b="0" i="0" u="none" strike="noStrike" cap="none" normalizeH="0" baseline="0" dirty="0" smtClean="0">
                          <a:ln>
                            <a:noFill/>
                          </a:ln>
                          <a:solidFill>
                            <a:schemeClr val="tx1"/>
                          </a:solidFill>
                          <a:effectLst/>
                          <a:latin typeface="Tahoma" charset="0"/>
                          <a:sym typeface="Wingdings 3" pitchFamily="18" charset="2"/>
                        </a:rPr>
                        <a:t>,}</a:t>
                      </a: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12738">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a:t>
                      </a:r>
                      <a:r>
                        <a:rPr kumimoji="0" lang="en-US" sz="1800" b="0" i="0" u="none" strike="noStrike" cap="none" normalizeH="0" baseline="0" dirty="0" smtClean="0">
                          <a:ln>
                            <a:noFill/>
                          </a:ln>
                          <a:solidFill>
                            <a:schemeClr val="tx1"/>
                          </a:solidFill>
                          <a:effectLst/>
                          <a:latin typeface="Tahoma" charset="0"/>
                          <a:sym typeface="Wingdings 3" pitchFamily="18" charset="2"/>
                        </a:rPr>
                        <a:t>, </a:t>
                      </a:r>
                      <a:r>
                        <a:rPr kumimoji="0" lang="en-US" sz="1800" b="0" i="0" u="none" strike="noStrike" cap="none" normalizeH="0" baseline="0" dirty="0" smtClean="0">
                          <a:ln>
                            <a:noFill/>
                          </a:ln>
                          <a:solidFill>
                            <a:schemeClr val="tx1"/>
                          </a:solidFill>
                          <a:effectLst/>
                          <a:latin typeface="Tahoma" charset="0"/>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No</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No</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111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12738">
                <a:tc row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a:t>
                      </a:r>
                      <a:r>
                        <a:rPr kumimoji="0" lang="en-US" sz="1800" b="0" i="0" u="none" strike="noStrike" cap="none" normalizeH="0" baseline="0" dirty="0" smtClean="0">
                          <a:ln>
                            <a:noFill/>
                          </a:ln>
                          <a:solidFill>
                            <a:schemeClr val="tx1"/>
                          </a:solidFill>
                          <a:effectLst/>
                          <a:latin typeface="Tahoma" charset="0"/>
                          <a:sym typeface="Wingdings 3" pitchFamily="18" charset="2"/>
                        </a:rPr>
                        <a:t>, </a:t>
                      </a:r>
                      <a:r>
                        <a:rPr kumimoji="0" lang="en-US" sz="1800" b="0" i="0" u="none" strike="noStrike" cap="none" normalizeH="0" baseline="0" dirty="0" smtClean="0">
                          <a:ln>
                            <a:noFill/>
                          </a:ln>
                          <a:solidFill>
                            <a:schemeClr val="tx1"/>
                          </a:solidFill>
                          <a:effectLst/>
                          <a:latin typeface="Tahoma" charset="0"/>
                        </a:rPr>
                        <a:t>}</a:t>
                      </a:r>
                    </a:p>
                  </a:txBody>
                  <a:tcP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1</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a:t>
                      </a:r>
                      <a:r>
                        <a:rPr kumimoji="0" lang="en-US" sz="1800" b="0" i="0" u="none" strike="noStrike" cap="none" normalizeH="0" baseline="0" smtClean="0">
                          <a:ln>
                            <a:noFill/>
                          </a:ln>
                          <a:solidFill>
                            <a:schemeClr val="tx1"/>
                          </a:solidFill>
                          <a:effectLst/>
                          <a:latin typeface="Tahoma" charset="0"/>
                          <a:sym typeface="Wingdings 3" pitchFamily="18" charset="2"/>
                        </a:rPr>
                        <a:t>,}</a:t>
                      </a:r>
                      <a:endParaRPr kumimoji="0" lang="en-US" sz="1800" b="0" i="0" u="none" strike="noStrike" cap="none" normalizeH="0" baseline="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No</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1273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No</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127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a:t>
                      </a:r>
                      <a:r>
                        <a:rPr kumimoji="0" lang="en-US" sz="1800" b="0" i="0" u="none" strike="noStrike" cap="none" normalizeH="0" baseline="0" smtClean="0">
                          <a:ln>
                            <a:noFill/>
                          </a:ln>
                          <a:solidFill>
                            <a:schemeClr val="tx1"/>
                          </a:solidFill>
                          <a:effectLst/>
                          <a:latin typeface="Tahoma" charset="0"/>
                          <a:sym typeface="Wingdings 3" pitchFamily="18" charset="2"/>
                        </a:rPr>
                        <a:t>, </a:t>
                      </a:r>
                      <a:r>
                        <a:rPr kumimoji="0" lang="en-US" sz="1800" b="0" i="0" u="none" strike="noStrike" cap="none" normalizeH="0" baseline="0" smtClean="0">
                          <a:ln>
                            <a:noFill/>
                          </a:ln>
                          <a:solidFill>
                            <a:schemeClr val="tx1"/>
                          </a:solidFill>
                          <a:effectLst/>
                          <a:latin typeface="Tahoma" charset="0"/>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12738">
                <a:tc vMerge="1">
                  <a:txBody>
                    <a:bodyPr/>
                    <a:lstStyle/>
                    <a:p>
                      <a:endParaRPr lang="en-US"/>
                    </a:p>
                  </a:txBody>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a:t>
                      </a:r>
                      <a:r>
                        <a:rPr kumimoji="0" lang="en-US" sz="1800" b="0" i="0" u="none" strike="noStrike" cap="none" normalizeH="0" baseline="0" smtClean="0">
                          <a:ln>
                            <a:noFill/>
                          </a:ln>
                          <a:solidFill>
                            <a:schemeClr val="tx1"/>
                          </a:solidFill>
                          <a:effectLst/>
                          <a:latin typeface="Tahoma" charset="0"/>
                          <a:sym typeface="Wingdings 3" pitchFamily="18" charset="2"/>
                        </a:rPr>
                        <a:t>,}</a:t>
                      </a:r>
                      <a:endParaRPr kumimoji="0" lang="en-US" sz="1800" b="0" i="0" u="none" strike="noStrike" cap="none" normalizeH="0" baseline="0" smtClean="0">
                        <a:ln>
                          <a:noFill/>
                        </a:ln>
                        <a:solidFill>
                          <a:schemeClr val="tx1"/>
                        </a:solidFill>
                        <a:effectLst/>
                        <a:latin typeface="Tahoma"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No</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No</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1273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3127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a:t>
                      </a:r>
                      <a:r>
                        <a:rPr kumimoji="0" lang="en-US" sz="1800" b="0" i="0" u="none" strike="noStrike" cap="none" normalizeH="0" baseline="0" smtClean="0">
                          <a:ln>
                            <a:noFill/>
                          </a:ln>
                          <a:solidFill>
                            <a:schemeClr val="tx1"/>
                          </a:solidFill>
                          <a:effectLst/>
                          <a:latin typeface="Tahoma" charset="0"/>
                          <a:sym typeface="Wingdings 3" pitchFamily="18" charset="2"/>
                        </a:rPr>
                        <a:t>, </a:t>
                      </a:r>
                      <a:r>
                        <a:rPr kumimoji="0" lang="en-US" sz="1800" b="0" i="0" u="none" strike="noStrike" cap="none" normalizeH="0" baseline="0" smtClean="0">
                          <a:ln>
                            <a:noFill/>
                          </a:ln>
                          <a:solidFill>
                            <a:schemeClr val="tx1"/>
                          </a:solidFill>
                          <a:effectLst/>
                          <a:latin typeface="Tahoma" charset="0"/>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sym typeface="Wingdings 3" pitchFamily="18" charset="2"/>
                        </a:rPr>
                        <a:t></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Yes</a:t>
                      </a:r>
                    </a:p>
                  </a:txBody>
                  <a:tcPr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4220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158</TotalTime>
  <Words>484</Words>
  <Application>Microsoft Office PowerPoint</Application>
  <PresentationFormat>On-screen Show (4:3)</PresentationFormat>
  <Paragraphs>142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Quantum Cryptography</vt:lpstr>
      <vt:lpstr>Contents</vt:lpstr>
      <vt:lpstr>Introduction</vt:lpstr>
      <vt:lpstr>Introduction</vt:lpstr>
      <vt:lpstr>Quantum Key Distribution – BB84</vt:lpstr>
      <vt:lpstr>Quantum Key Distribution – BB84</vt:lpstr>
      <vt:lpstr>Quantum Key Distribution – BB84</vt:lpstr>
      <vt:lpstr>Eavesdropping</vt:lpstr>
      <vt:lpstr>Eavesdropping</vt:lpstr>
      <vt:lpstr>Advantages</vt:lpstr>
      <vt:lpstr>Disadvantages</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Cryptography</dc:title>
  <dc:creator>Grea</dc:creator>
  <cp:lastModifiedBy>\</cp:lastModifiedBy>
  <cp:revision>12</cp:revision>
  <dcterms:created xsi:type="dcterms:W3CDTF">2017-06-12T04:56:16Z</dcterms:created>
  <dcterms:modified xsi:type="dcterms:W3CDTF">2017-06-14T04:51:50Z</dcterms:modified>
</cp:coreProperties>
</file>