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73" r:id="rId2"/>
    <p:sldId id="297" r:id="rId3"/>
    <p:sldId id="266" r:id="rId4"/>
    <p:sldId id="268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6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2654-A458-474E-94E7-CA9BD162E60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D93FF-26D3-4EC7-8AE5-E0A7BA9CB4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517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8E84-FA4D-45E2-A1BD-C683FCA6D6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68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93FF-26D3-4EC7-8AE5-E0A7BA9CB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2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r>
              <a:rPr lang="en-US" baseline="0" dirty="0" smtClean="0"/>
              <a:t> frame contain data structures and operations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o.s</a:t>
            </a:r>
            <a:r>
              <a:rPr lang="en-US" baseline="0" dirty="0" smtClean="0"/>
              <a:t> interaction data base interaction</a:t>
            </a:r>
          </a:p>
          <a:p>
            <a:r>
              <a:rPr lang="en-US" baseline="0" dirty="0" smtClean="0"/>
              <a:t>2)Transaction processing and bank customer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93FF-26D3-4EC7-8AE5-E0A7BA9CB4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850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data voice</a:t>
            </a:r>
            <a:r>
              <a:rPr lang="en-US" baseline="0" dirty="0" smtClean="0"/>
              <a:t> text and numerical data </a:t>
            </a:r>
          </a:p>
          <a:p>
            <a:r>
              <a:rPr lang="en-US" baseline="0" dirty="0" smtClean="0"/>
              <a:t>4)Objects may be able to </a:t>
            </a:r>
            <a:r>
              <a:rPr lang="en-US" baseline="0" dirty="0" err="1" smtClean="0"/>
              <a:t>communicateacross</a:t>
            </a:r>
            <a:r>
              <a:rPr lang="en-US" baseline="0" dirty="0" smtClean="0"/>
              <a:t>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D93FF-26D3-4EC7-8AE5-E0A7BA9CB4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3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431F3A5-0CCE-4473-A66A-0979EA5AA657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56D29D-D3CA-48C7-8D32-EFB9A3C618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Software Engineering</a:t>
            </a:r>
            <a:endParaRPr lang="en-IN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5"/>
            <a:endParaRPr lang="en-US" dirty="0" smtClean="0"/>
          </a:p>
          <a:p>
            <a:pPr lvl="8">
              <a:buNone/>
            </a:pPr>
            <a:r>
              <a:rPr lang="en-US" dirty="0" smtClean="0"/>
              <a:t>				A presentation by:</a:t>
            </a:r>
          </a:p>
          <a:p>
            <a:pPr lvl="8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Sudam</a:t>
            </a:r>
            <a:r>
              <a:rPr lang="en-US" dirty="0" smtClean="0"/>
              <a:t> </a:t>
            </a:r>
            <a:r>
              <a:rPr lang="en-US" dirty="0" err="1" smtClean="0"/>
              <a:t>Sapkota</a:t>
            </a:r>
            <a:endParaRPr lang="en-US" dirty="0" smtClean="0"/>
          </a:p>
          <a:p>
            <a:pPr lvl="8">
              <a:buNone/>
            </a:pPr>
            <a:r>
              <a:rPr lang="en-US" dirty="0" smtClean="0"/>
              <a:t>				Roll No:09</a:t>
            </a:r>
          </a:p>
          <a:p>
            <a:pPr lvl="8">
              <a:buNone/>
            </a:pPr>
            <a:r>
              <a:rPr lang="en-US" dirty="0" smtClean="0"/>
              <a:t>				Group V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30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Components –Based </a:t>
            </a:r>
            <a:r>
              <a:rPr lang="en-US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Devlopment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reuse predominates during the development of an application, the construction approach is sometimes referred to as component-based development or component software</a:t>
            </a:r>
          </a:p>
          <a:p>
            <a:r>
              <a:rPr lang="en-US" dirty="0" smtClean="0"/>
              <a:t>A set of four “architectural </a:t>
            </a:r>
            <a:r>
              <a:rPr lang="en-US" dirty="0" err="1" smtClean="0"/>
              <a:t>ingredients”should</a:t>
            </a:r>
            <a:r>
              <a:rPr lang="en-US" dirty="0" smtClean="0"/>
              <a:t> be present to implement component based development:-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Data exchange model</a:t>
            </a:r>
            <a:r>
              <a:rPr lang="en-US" dirty="0" smtClean="0"/>
              <a:t>:-mechanism that enables users and application to interact and transfer data(cut and paste)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Automation:</a:t>
            </a:r>
            <a:r>
              <a:rPr lang="en-US" dirty="0" smtClean="0"/>
              <a:t>-A variety of </a:t>
            </a:r>
            <a:r>
              <a:rPr lang="en-US" dirty="0" err="1" smtClean="0"/>
              <a:t>tools,macros,and</a:t>
            </a:r>
            <a:r>
              <a:rPr lang="en-US" dirty="0" smtClean="0"/>
              <a:t> scripts should be implemented to facilitate interaction between reusable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6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 smtClean="0">
                <a:solidFill>
                  <a:srgbClr val="7030A0"/>
                </a:solidFill>
              </a:rPr>
              <a:t>Structured Storage</a:t>
            </a:r>
            <a:r>
              <a:rPr lang="en-US" dirty="0" smtClean="0"/>
              <a:t>:-Heterogeneous data contained in a “compound </a:t>
            </a:r>
            <a:r>
              <a:rPr lang="en-US" dirty="0" err="1" smtClean="0"/>
              <a:t>document”should</a:t>
            </a:r>
            <a:r>
              <a:rPr lang="en-US" dirty="0" smtClean="0"/>
              <a:t> be organized and </a:t>
            </a:r>
            <a:r>
              <a:rPr lang="en-US" dirty="0" err="1" smtClean="0"/>
              <a:t>accesed</a:t>
            </a:r>
            <a:r>
              <a:rPr lang="en-US" dirty="0" smtClean="0"/>
              <a:t> in a single data  structure rather than a collection of separate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“Structure data maintains a descriptive index of nesting structure that application can freely navigate to </a:t>
            </a:r>
            <a:r>
              <a:rPr lang="en-US" dirty="0" err="1" smtClean="0"/>
              <a:t>locate,create</a:t>
            </a:r>
            <a:r>
              <a:rPr lang="en-US" dirty="0" smtClean="0"/>
              <a:t> or edit individuals data content as directed by the end users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b="1" dirty="0" smtClean="0">
                <a:solidFill>
                  <a:srgbClr val="7030A0"/>
                </a:solidFill>
              </a:rPr>
              <a:t>Underlying object model:-</a:t>
            </a:r>
            <a:r>
              <a:rPr lang="en-US" dirty="0" smtClean="0"/>
              <a:t>The  object model ensures that components developed in programming languages that reside on different </a:t>
            </a:r>
            <a:r>
              <a:rPr lang="en-US" dirty="0" err="1" smtClean="0"/>
              <a:t>plattforms</a:t>
            </a:r>
            <a:r>
              <a:rPr lang="en-US" dirty="0" smtClean="0"/>
              <a:t> can be interoperable.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standard is language independent and is defined using an interface definition language(IDL)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3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Classifying And Retrieving Components</a:t>
            </a:r>
            <a:endParaRPr lang="en-US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Describing the reusable components</a:t>
            </a:r>
          </a:p>
          <a:p>
            <a:pPr marL="0" indent="0">
              <a:buNone/>
            </a:pPr>
            <a:r>
              <a:rPr lang="en-US" dirty="0" smtClean="0"/>
              <a:t>	a)Enumerated Classification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b)Faceted Classification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c)Attribute –</a:t>
            </a:r>
            <a:r>
              <a:rPr lang="en-US" smtClean="0"/>
              <a:t>Valued Classification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690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Describing the reusable components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reusable component can be described in many ways but an ideal description encompasses  what </a:t>
            </a:r>
            <a:r>
              <a:rPr lang="en-US" dirty="0" err="1" smtClean="0">
                <a:solidFill>
                  <a:srgbClr val="7030A0"/>
                </a:solidFill>
              </a:rPr>
              <a:t>Tracz</a:t>
            </a:r>
            <a:r>
              <a:rPr lang="en-US" dirty="0" smtClean="0"/>
              <a:t> has called the 3C Model</a:t>
            </a:r>
          </a:p>
          <a:p>
            <a:pPr marL="0" indent="0">
              <a:buNone/>
            </a:pPr>
            <a:r>
              <a:rPr lang="en-US" dirty="0" smtClean="0"/>
              <a:t>a)</a:t>
            </a:r>
            <a:r>
              <a:rPr lang="en-US" b="1" dirty="0" smtClean="0">
                <a:solidFill>
                  <a:srgbClr val="7030A0"/>
                </a:solidFill>
              </a:rPr>
              <a:t>Concept</a:t>
            </a:r>
            <a:r>
              <a:rPr lang="en-US" dirty="0" smtClean="0"/>
              <a:t>:-a description of what the component does and the concept should communicate the intent of the component</a:t>
            </a:r>
          </a:p>
          <a:p>
            <a:pPr marL="0" indent="0">
              <a:buNone/>
            </a:pPr>
            <a:r>
              <a:rPr lang="en-US" dirty="0" smtClean="0"/>
              <a:t>b)</a:t>
            </a:r>
            <a:r>
              <a:rPr lang="en-US" b="1" dirty="0" smtClean="0">
                <a:solidFill>
                  <a:srgbClr val="7030A0"/>
                </a:solidFill>
              </a:rPr>
              <a:t>Conten</a:t>
            </a:r>
            <a:r>
              <a:rPr lang="en-US" dirty="0" smtClean="0"/>
              <a:t>t :-how the concept is </a:t>
            </a:r>
            <a:r>
              <a:rPr lang="en-US" dirty="0" err="1" smtClean="0"/>
              <a:t>realized,the</a:t>
            </a:r>
            <a:r>
              <a:rPr lang="en-US" dirty="0" smtClean="0"/>
              <a:t> content is information that is hidden from casual users and need to be known only to those who intend to modify the component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b="1" dirty="0" smtClean="0">
                <a:solidFill>
                  <a:srgbClr val="7030A0"/>
                </a:solidFill>
              </a:rPr>
              <a:t>Context:-</a:t>
            </a:r>
            <a:r>
              <a:rPr lang="en-US" dirty="0" smtClean="0"/>
              <a:t>places a reusable software component within its domain of applicability is by specifying </a:t>
            </a:r>
            <a:r>
              <a:rPr lang="en-US" dirty="0" err="1" smtClean="0"/>
              <a:t>conceptual,operational</a:t>
            </a:r>
            <a:r>
              <a:rPr lang="en-US" dirty="0" smtClean="0"/>
              <a:t> and implementation features</a:t>
            </a:r>
          </a:p>
        </p:txBody>
      </p:sp>
    </p:spTree>
    <p:extLst>
      <p:ext uri="{BB962C8B-B14F-4D97-AF65-F5344CB8AC3E}">
        <p14:creationId xmlns="" xmlns:p14="http://schemas.microsoft.com/office/powerpoint/2010/main" val="25872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Enumerated Classification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Components are described by defining a hierarchical structure in which classes and varying levels of subclasses of software components are defined</a:t>
            </a:r>
          </a:p>
          <a:p>
            <a:r>
              <a:rPr lang="en-US" dirty="0" smtClean="0"/>
              <a:t>For example an enumerated hierarchy for window </a:t>
            </a:r>
            <a:r>
              <a:rPr lang="en-US" dirty="0" err="1" smtClean="0"/>
              <a:t>opearations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Window </a:t>
            </a:r>
            <a:r>
              <a:rPr lang="en-US" dirty="0" err="1" smtClean="0"/>
              <a:t>opertions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display</a:t>
            </a:r>
          </a:p>
          <a:p>
            <a:pPr marL="457200" lvl="1" indent="0">
              <a:buNone/>
            </a:pPr>
            <a:r>
              <a:rPr lang="en-US" b="1" dirty="0"/>
              <a:t>	 </a:t>
            </a:r>
            <a:r>
              <a:rPr lang="en-US" b="1" dirty="0" smtClean="0"/>
              <a:t>    </a:t>
            </a:r>
            <a:r>
              <a:rPr lang="en-US" dirty="0" smtClean="0"/>
              <a:t>open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menu-based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  </a:t>
            </a:r>
            <a:r>
              <a:rPr lang="en-US" i="1" dirty="0" err="1" smtClean="0"/>
              <a:t>openWindow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     </a:t>
            </a:r>
            <a:r>
              <a:rPr lang="en-US" dirty="0" smtClean="0"/>
              <a:t>system-based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        </a:t>
            </a:r>
            <a:r>
              <a:rPr lang="en-US" i="1" dirty="0" err="1" smtClean="0"/>
              <a:t>sysWindow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/>
              <a:t>	 </a:t>
            </a:r>
            <a:r>
              <a:rPr lang="en-US" i="1" dirty="0" smtClean="0"/>
              <a:t>    </a:t>
            </a:r>
            <a:r>
              <a:rPr lang="en-US" dirty="0" smtClean="0"/>
              <a:t>close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viapointe</a:t>
            </a:r>
            <a:r>
              <a:rPr lang="en-US" i="1" dirty="0" err="1" smtClean="0"/>
              <a:t>r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		………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1301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b="1" dirty="0" smtClean="0"/>
              <a:t>resize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via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setWindowSize,stdResize,shrinkWindow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viadrag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pullWindow,stretchWindow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Up/down shuffle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……..</a:t>
            </a:r>
          </a:p>
          <a:p>
            <a:pPr marL="0" indent="0">
              <a:buNone/>
            </a:pPr>
            <a:r>
              <a:rPr lang="en-US" b="1" dirty="0" smtClean="0"/>
              <a:t>Move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…….</a:t>
            </a:r>
          </a:p>
          <a:p>
            <a:pPr marL="0" indent="0">
              <a:buNone/>
            </a:pPr>
            <a:r>
              <a:rPr lang="en-US" b="1" dirty="0" smtClean="0"/>
              <a:t>Close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………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4947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Faceted Classification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11" y="1027905"/>
            <a:ext cx="10515600" cy="5577611"/>
          </a:xfrm>
        </p:spPr>
        <p:txBody>
          <a:bodyPr/>
          <a:lstStyle/>
          <a:p>
            <a:r>
              <a:rPr lang="en-US" dirty="0" smtClean="0"/>
              <a:t>A domain area is analyzed and a set of basic descriptive features are identified these features are called facets.</a:t>
            </a:r>
          </a:p>
          <a:p>
            <a:endParaRPr lang="en-US" dirty="0" smtClean="0"/>
          </a:p>
          <a:p>
            <a:r>
              <a:rPr lang="en-US" dirty="0" smtClean="0"/>
              <a:t>A facet can describe the function  that the component performs the data that are </a:t>
            </a:r>
            <a:r>
              <a:rPr lang="en-US" dirty="0" err="1" smtClean="0"/>
              <a:t>manipulated,the</a:t>
            </a:r>
            <a:r>
              <a:rPr lang="en-US" dirty="0" smtClean="0"/>
              <a:t> context in which they are applied or any other feature</a:t>
            </a:r>
          </a:p>
          <a:p>
            <a:endParaRPr lang="en-US" dirty="0" smtClean="0"/>
          </a:p>
          <a:p>
            <a:r>
              <a:rPr lang="en-US" dirty="0" smtClean="0"/>
              <a:t>The set of facets that describe a component is called the facet descriptor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function,object</a:t>
            </a:r>
            <a:r>
              <a:rPr lang="en-US" dirty="0" smtClean="0"/>
              <a:t> </a:t>
            </a:r>
            <a:r>
              <a:rPr lang="en-US" dirty="0" err="1" smtClean="0"/>
              <a:t>type,system</a:t>
            </a:r>
            <a:r>
              <a:rPr lang="en-US" dirty="0" smtClean="0"/>
              <a:t> type)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33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facet in the facet descriptor takes one or more values that are generally descriptive keywords.</a:t>
            </a:r>
          </a:p>
          <a:p>
            <a:r>
              <a:rPr lang="en-US" dirty="0"/>
              <a:t>For example if function is facet of  a component typical values assigned 	function=(</a:t>
            </a:r>
            <a:r>
              <a:rPr lang="en-US" dirty="0" err="1" smtClean="0"/>
              <a:t>copy,from</a:t>
            </a:r>
            <a:r>
              <a:rPr lang="en-US" dirty="0" smtClean="0"/>
              <a:t>)or(</a:t>
            </a:r>
            <a:r>
              <a:rPr lang="en-US" dirty="0" err="1" smtClean="0"/>
              <a:t>copy,replace,all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use of multiple facet values enables the primitive function copy to be refined more fully</a:t>
            </a:r>
          </a:p>
          <a:p>
            <a:r>
              <a:rPr lang="en-US" dirty="0" smtClean="0"/>
              <a:t>A faceted classification scheme gives the domain engineer greater flexibility in specifying complex descriptors for components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8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Attribute-value classification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set of </a:t>
            </a:r>
            <a:r>
              <a:rPr lang="en-US" dirty="0"/>
              <a:t>a</a:t>
            </a:r>
            <a:r>
              <a:rPr lang="en-US" dirty="0" smtClean="0"/>
              <a:t>ttributes  are defined for all the components in a domain area</a:t>
            </a:r>
          </a:p>
          <a:p>
            <a:r>
              <a:rPr lang="en-US" dirty="0" smtClean="0"/>
              <a:t>Values are assigned to these attributes in much the same way 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faceted classification except  with the following exceptions :</a:t>
            </a:r>
          </a:p>
          <a:p>
            <a:pPr marL="0" indent="0">
              <a:buNone/>
            </a:pPr>
            <a:r>
              <a:rPr lang="en-US" dirty="0" smtClean="0"/>
              <a:t>1)There is no limit on the number of attributes that can be used</a:t>
            </a:r>
          </a:p>
          <a:p>
            <a:pPr marL="0" indent="0">
              <a:buNone/>
            </a:pPr>
            <a:r>
              <a:rPr lang="en-US" dirty="0" smtClean="0"/>
              <a:t>2)Attributes are not assigned priorities</a:t>
            </a:r>
          </a:p>
          <a:p>
            <a:pPr marL="0" indent="0">
              <a:buNone/>
            </a:pPr>
            <a:r>
              <a:rPr lang="en-US" dirty="0" smtClean="0"/>
              <a:t>3)The function is not used as in facet classification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22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Economics of software reuse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</a:t>
            </a:r>
            <a:r>
              <a:rPr lang="en-US" dirty="0" err="1" smtClean="0"/>
              <a:t>Quality,Productivity</a:t>
            </a:r>
            <a:r>
              <a:rPr lang="en-US" dirty="0" smtClean="0"/>
              <a:t> and Cost</a:t>
            </a:r>
          </a:p>
          <a:p>
            <a:r>
              <a:rPr lang="en-US" dirty="0" smtClean="0"/>
              <a:t>Cost Analysis using Structure Points</a:t>
            </a:r>
          </a:p>
          <a:p>
            <a:r>
              <a:rPr lang="en-US" dirty="0" smtClean="0"/>
              <a:t>Reuse Metrics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471055"/>
            <a:ext cx="9956800" cy="56551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Contents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Domain Engineering</a:t>
            </a:r>
          </a:p>
          <a:p>
            <a:pPr lvl="2"/>
            <a:r>
              <a:rPr lang="en-US" dirty="0" smtClean="0"/>
              <a:t>Building Reusable Components</a:t>
            </a:r>
          </a:p>
          <a:p>
            <a:pPr lvl="2"/>
            <a:r>
              <a:rPr lang="en-US" dirty="0" smtClean="0"/>
              <a:t>Classifying and Retrieving Components</a:t>
            </a:r>
          </a:p>
          <a:p>
            <a:pPr lvl="2"/>
            <a:r>
              <a:rPr lang="en-US" dirty="0" smtClean="0"/>
              <a:t>Economics of Software Reuse</a:t>
            </a:r>
          </a:p>
          <a:p>
            <a:pPr lvl="2"/>
            <a:r>
              <a:rPr lang="en-US" dirty="0" smtClean="0"/>
              <a:t>References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Impact on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Quality,Productivity,and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Cost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Quality</a:t>
            </a:r>
            <a:r>
              <a:rPr lang="en-US" dirty="0" err="1" smtClean="0"/>
              <a:t>:With</a:t>
            </a:r>
            <a:r>
              <a:rPr lang="en-US" dirty="0" smtClean="0"/>
              <a:t> each reuse ,defects are found and eliminated and a components quality improves as a result.</a:t>
            </a:r>
          </a:p>
          <a:p>
            <a:pPr marL="0" indent="0">
              <a:buNone/>
            </a:pPr>
            <a:r>
              <a:rPr lang="en-US" dirty="0" smtClean="0"/>
              <a:t>  --Reuse provides a nontrivial benefit in terms of the quality and reliability of delivered software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Productivity</a:t>
            </a:r>
            <a:r>
              <a:rPr lang="en-US" dirty="0" err="1" smtClean="0"/>
              <a:t>:Software</a:t>
            </a:r>
            <a:r>
              <a:rPr lang="en-US" dirty="0" smtClean="0"/>
              <a:t> process less time is spent creating plans, models documents code and data that are required to create  a deliverable </a:t>
            </a:r>
            <a:r>
              <a:rPr lang="en-US" dirty="0" err="1" smtClean="0"/>
              <a:t>system.Hence</a:t>
            </a:r>
            <a:r>
              <a:rPr lang="en-US" dirty="0" smtClean="0"/>
              <a:t> productivity is improved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5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Cost</a:t>
            </a:r>
            <a:r>
              <a:rPr lang="en-US" dirty="0" smtClean="0"/>
              <a:t>:-The cost associated with reuse include:-</a:t>
            </a:r>
          </a:p>
          <a:p>
            <a:pPr lvl="1"/>
            <a:r>
              <a:rPr lang="en-US" sz="2800" dirty="0" smtClean="0"/>
              <a:t>Domain analysis and modeling</a:t>
            </a:r>
          </a:p>
          <a:p>
            <a:pPr lvl="1"/>
            <a:r>
              <a:rPr lang="en-US" sz="2800" dirty="0" smtClean="0"/>
              <a:t>Domain architecture development</a:t>
            </a:r>
          </a:p>
          <a:p>
            <a:pPr lvl="1"/>
            <a:r>
              <a:rPr lang="en-US" sz="2800" dirty="0" smtClean="0"/>
              <a:t>Increased documentation to facilitate reuse</a:t>
            </a:r>
          </a:p>
          <a:p>
            <a:pPr lvl="1"/>
            <a:r>
              <a:rPr lang="en-US" sz="2800" dirty="0" smtClean="0"/>
              <a:t>Maintenance and enhancement of reuse artifacts</a:t>
            </a:r>
          </a:p>
        </p:txBody>
      </p:sp>
    </p:spTree>
    <p:extLst>
      <p:ext uri="{BB962C8B-B14F-4D97-AF65-F5344CB8AC3E}">
        <p14:creationId xmlns="" xmlns:p14="http://schemas.microsoft.com/office/powerpoint/2010/main" val="42144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Cost Analysis Using Structure Points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designer can develop an architecture for a new application system or product by defining a domain architecture and then populating it with structure points.</a:t>
            </a:r>
          </a:p>
          <a:p>
            <a:r>
              <a:rPr lang="en-US" dirty="0" smtClean="0"/>
              <a:t>To estimate the effort following must be determined</a:t>
            </a:r>
          </a:p>
          <a:p>
            <a:pPr marL="457200" lvl="1" indent="0">
              <a:buNone/>
            </a:pPr>
            <a:r>
              <a:rPr lang="en-US" dirty="0" smtClean="0"/>
              <a:t>Overall effort=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new</a:t>
            </a:r>
            <a:r>
              <a:rPr lang="en-US" dirty="0" err="1" smtClean="0"/>
              <a:t>+E</a:t>
            </a:r>
            <a:r>
              <a:rPr lang="en-US" baseline="-25000" dirty="0" err="1" smtClean="0"/>
              <a:t>adapt</a:t>
            </a:r>
            <a:r>
              <a:rPr lang="en-US" dirty="0" err="1" smtClean="0"/>
              <a:t>+E</a:t>
            </a:r>
            <a:r>
              <a:rPr lang="en-US" baseline="-25000" dirty="0" err="1" smtClean="0"/>
              <a:t>int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new</a:t>
            </a:r>
            <a:r>
              <a:rPr lang="en-US" dirty="0"/>
              <a:t> </a:t>
            </a:r>
            <a:r>
              <a:rPr lang="en-US" dirty="0" smtClean="0"/>
              <a:t>is the effort required to engineer and construct new software components</a:t>
            </a:r>
            <a:endParaRPr lang="en-US" baseline="-25000" dirty="0" smtClean="0"/>
          </a:p>
          <a:p>
            <a:pPr marL="457200" lvl="1" indent="0">
              <a:buNone/>
            </a:pPr>
            <a:r>
              <a:rPr lang="en-US" dirty="0" err="1" smtClean="0"/>
              <a:t>E</a:t>
            </a:r>
            <a:r>
              <a:rPr lang="en-US" baseline="-25000" dirty="0" err="1" smtClean="0"/>
              <a:t>adapt</a:t>
            </a:r>
            <a:r>
              <a:rPr lang="en-US" baseline="-25000" dirty="0" smtClean="0"/>
              <a:t> </a:t>
            </a:r>
            <a:r>
              <a:rPr lang="en-US" dirty="0" smtClean="0"/>
              <a:t>is the effort required to adapt SP1,SP2,SP3</a:t>
            </a:r>
          </a:p>
          <a:p>
            <a:pPr marL="457200" lvl="1" indent="0">
              <a:buNone/>
            </a:pPr>
            <a:r>
              <a:rPr lang="en-US" dirty="0" err="1" smtClean="0"/>
              <a:t>E</a:t>
            </a:r>
            <a:r>
              <a:rPr lang="en-US" baseline="-25000" dirty="0" err="1" smtClean="0"/>
              <a:t>int</a:t>
            </a:r>
            <a:r>
              <a:rPr lang="en-US" baseline="-25000" dirty="0" smtClean="0"/>
              <a:t> </a:t>
            </a:r>
            <a:r>
              <a:rPr lang="en-US" dirty="0" smtClean="0"/>
              <a:t>is the effort required to integrate </a:t>
            </a:r>
            <a:r>
              <a:rPr lang="en-US" dirty="0"/>
              <a:t>SP1,SP2,SP3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401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Reuse Metrics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variety of software metrics </a:t>
            </a:r>
            <a:r>
              <a:rPr lang="en-US" dirty="0" err="1" smtClean="0"/>
              <a:t>hav</a:t>
            </a:r>
            <a:r>
              <a:rPr lang="en-US" dirty="0" smtClean="0"/>
              <a:t> been developed in an attempt to measure the benefits of reuse within a computer based system.</a:t>
            </a:r>
          </a:p>
          <a:p>
            <a:r>
              <a:rPr lang="en-US" dirty="0" smtClean="0"/>
              <a:t>The benefits associated with reuse within a system S can be expressed 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R=[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nonreuse</a:t>
            </a:r>
            <a:r>
              <a:rPr lang="en-US" dirty="0" err="1" smtClean="0"/>
              <a:t>-C</a:t>
            </a:r>
            <a:r>
              <a:rPr lang="en-US" baseline="-25000" dirty="0" err="1" smtClean="0"/>
              <a:t>reuse</a:t>
            </a:r>
            <a:r>
              <a:rPr lang="en-US" dirty="0" smtClean="0"/>
              <a:t>]/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nonreuse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nonreuse</a:t>
            </a:r>
            <a:r>
              <a:rPr lang="en-US" baseline="-25000" dirty="0" smtClean="0"/>
              <a:t> </a:t>
            </a:r>
            <a:r>
              <a:rPr lang="en-US" dirty="0" smtClean="0"/>
              <a:t>is the cost of developing S with no reuse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reuse</a:t>
            </a:r>
            <a:r>
              <a:rPr lang="en-US" baseline="-25000" dirty="0" smtClean="0"/>
              <a:t> </a:t>
            </a:r>
            <a:r>
              <a:rPr lang="en-US" dirty="0" smtClean="0"/>
              <a:t>is the cost of developing S with reuse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2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Advantages </a:t>
            </a:r>
            <a:r>
              <a:rPr lang="en-US" dirty="0" smtClean="0"/>
              <a:t>                          </a:t>
            </a:r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Disadvantages 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Reusing code saves time which reduce costs</a:t>
            </a:r>
          </a:p>
          <a:p>
            <a:r>
              <a:rPr lang="en-US" sz="3200" dirty="0" smtClean="0"/>
              <a:t>Sharing code can help prevent bugs by reducing the amount of total code that needs to be written to perform a set of tasks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 smtClean="0"/>
              <a:t>Performace</a:t>
            </a:r>
            <a:r>
              <a:rPr lang="en-US" sz="3200" dirty="0" smtClean="0"/>
              <a:t> might become a factor</a:t>
            </a:r>
          </a:p>
          <a:p>
            <a:r>
              <a:rPr lang="en-US" sz="3200" dirty="0" smtClean="0"/>
              <a:t>It might cause risk when not implemented prop</a:t>
            </a:r>
            <a:r>
              <a:rPr lang="en-US" dirty="0" smtClean="0"/>
              <a:t>erly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05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34600" y="2403794"/>
            <a:ext cx="8640064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Software Engineering –Sixth Edition</a:t>
            </a:r>
          </a:p>
          <a:p>
            <a:r>
              <a:rPr lang="en-US" dirty="0" smtClean="0"/>
              <a:t>					ROGER S.PRESSMAN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3648" y="428105"/>
            <a:ext cx="5814861" cy="2301240"/>
          </a:xfrm>
        </p:spPr>
        <p:txBody>
          <a:bodyPr/>
          <a:lstStyle/>
          <a:p>
            <a:r>
              <a:rPr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7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DOMAIN ENGINEERING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 intent of domain engineering is to identify, </a:t>
            </a:r>
            <a:r>
              <a:rPr lang="en-US" dirty="0" err="1" smtClean="0"/>
              <a:t>construct,catalog,and</a:t>
            </a:r>
            <a:r>
              <a:rPr lang="en-US" dirty="0" smtClean="0"/>
              <a:t> disseminate a set of software artifacts</a:t>
            </a:r>
          </a:p>
          <a:p>
            <a:r>
              <a:rPr lang="en-US" dirty="0" smtClean="0"/>
              <a:t> It has applicability to existing and future software in particular application domain</a:t>
            </a:r>
          </a:p>
          <a:p>
            <a:r>
              <a:rPr lang="en-US" dirty="0" smtClean="0"/>
              <a:t>The overall goal is to establish mechanism that enable software engineering to share these artifacts-to reuse them-during work on new and existing systems</a:t>
            </a:r>
          </a:p>
          <a:p>
            <a:r>
              <a:rPr lang="en-US" dirty="0"/>
              <a:t>Domain engineering includes three major activities:-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anaylsis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construction</a:t>
            </a:r>
          </a:p>
          <a:p>
            <a:pPr marL="0" indent="0">
              <a:buNone/>
            </a:pPr>
            <a:r>
              <a:rPr lang="en-US" dirty="0"/>
              <a:t>	dissemination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67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Domain Analysis Process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steps in this process is defined as:-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domain to be investigated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the items extracted from the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 a representative sample of applications in the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each application in the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analysis model for the objects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important to note that domain analysis is applicable to any   </a:t>
            </a:r>
            <a:r>
              <a:rPr lang="en-US" dirty="0" smtClean="0"/>
              <a:t>software </a:t>
            </a:r>
            <a:r>
              <a:rPr lang="en-US" dirty="0" smtClean="0"/>
              <a:t>engineering.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76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Structure Modeling And Structure Points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Structure points have three distinct characteristics:-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structure point is an </a:t>
            </a:r>
            <a:r>
              <a:rPr lang="en-US" dirty="0" smtClean="0">
                <a:solidFill>
                  <a:srgbClr val="7030A0"/>
                </a:solidFill>
              </a:rPr>
              <a:t>abstraction</a:t>
            </a:r>
            <a:r>
              <a:rPr lang="en-US" dirty="0" smtClean="0"/>
              <a:t> that should have a limited number of instances.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rule that governs the use of the structure point should be easily understood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structure point should implement information hiding by hiding all complexity contained within the structure point itself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34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Building Reusable Components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points contribute the creation of software components that are reusable:-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Abstraction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Hiding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Functional independence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Refinement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Structure Programming along with OOP Concepts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Testing ,</a:t>
            </a:r>
            <a:r>
              <a:rPr lang="en-US" dirty="0" err="1" smtClean="0"/>
              <a:t>SQA,correctness</a:t>
            </a:r>
            <a:r>
              <a:rPr lang="en-US" dirty="0" smtClean="0"/>
              <a:t> verification method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90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Analysis and design reuse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analysis model is analyzed to determine those elements of the model that point to the existing reusable artifacts</a:t>
            </a:r>
          </a:p>
          <a:p>
            <a:endParaRPr lang="en-US" dirty="0" smtClean="0"/>
          </a:p>
          <a:p>
            <a:r>
              <a:rPr lang="en-US" dirty="0" smtClean="0"/>
              <a:t>Specification knowledge-development knowledge is stored in the form of reuse suggestion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Components are defined and stored as </a:t>
            </a:r>
            <a:r>
              <a:rPr lang="en-US" dirty="0" smtClean="0"/>
              <a:t>specification , design </a:t>
            </a:r>
            <a:r>
              <a:rPr lang="en-US" dirty="0" smtClean="0"/>
              <a:t>and implementation classes at various levels of abstraction</a:t>
            </a:r>
          </a:p>
        </p:txBody>
      </p:sp>
    </p:spTree>
    <p:extLst>
      <p:ext uri="{BB962C8B-B14F-4D97-AF65-F5344CB8AC3E}">
        <p14:creationId xmlns="" xmlns:p14="http://schemas.microsoft.com/office/powerpoint/2010/main" val="8737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 issues that should be considered as a basis for design for reuse:-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u="sng" dirty="0"/>
              <a:t>Standard data</a:t>
            </a:r>
            <a:r>
              <a:rPr lang="en-US" dirty="0"/>
              <a:t>:-The application should be investigated and SD should be </a:t>
            </a:r>
            <a:r>
              <a:rPr lang="en-US" dirty="0" smtClean="0"/>
              <a:t>identified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/>
              <a:t>file structure or complete database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u="sng" dirty="0"/>
              <a:t>Standard interface </a:t>
            </a:r>
            <a:r>
              <a:rPr lang="en-US" b="1" u="sng" dirty="0" err="1"/>
              <a:t>protocol</a:t>
            </a:r>
            <a:r>
              <a:rPr lang="en-US" dirty="0" err="1"/>
              <a:t>:Three</a:t>
            </a:r>
            <a:r>
              <a:rPr lang="en-US" dirty="0"/>
              <a:t> levels should be established:</a:t>
            </a:r>
          </a:p>
          <a:p>
            <a:pPr marL="0" indent="0">
              <a:buNone/>
            </a:pPr>
            <a:r>
              <a:rPr lang="en-US" dirty="0"/>
              <a:t>	-the nature of </a:t>
            </a:r>
            <a:r>
              <a:rPr lang="en-US" dirty="0" err="1"/>
              <a:t>intramodular</a:t>
            </a:r>
            <a:r>
              <a:rPr lang="en-US" dirty="0"/>
              <a:t> interfaces,</a:t>
            </a:r>
          </a:p>
          <a:p>
            <a:pPr marL="0" indent="0">
              <a:buNone/>
            </a:pPr>
            <a:r>
              <a:rPr lang="en-US" dirty="0"/>
              <a:t>	-the design of external technical interfaces</a:t>
            </a:r>
          </a:p>
          <a:p>
            <a:pPr marL="0" indent="0">
              <a:buNone/>
            </a:pPr>
            <a:r>
              <a:rPr lang="en-US" dirty="0"/>
              <a:t>	-the human machine interface 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c) Program </a:t>
            </a:r>
            <a:r>
              <a:rPr lang="en-US" b="1" u="sng" dirty="0" err="1"/>
              <a:t>templates</a:t>
            </a:r>
            <a:r>
              <a:rPr lang="en-US" dirty="0" err="1"/>
              <a:t>:Structure</a:t>
            </a:r>
            <a:r>
              <a:rPr lang="en-US" dirty="0"/>
              <a:t> model </a:t>
            </a:r>
            <a:r>
              <a:rPr lang="en-US" dirty="0" smtClean="0"/>
              <a:t>can </a:t>
            </a:r>
            <a:r>
              <a:rPr lang="en-US" dirty="0"/>
              <a:t>serve as  template for architectural design of anew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71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Construction Methods</a:t>
            </a:r>
            <a:endParaRPr lang="en-US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Construction can be accomplished using conventional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generation programming languages  ,visual programming techniques or more advance tools</a:t>
            </a:r>
          </a:p>
          <a:p>
            <a:r>
              <a:rPr lang="en-US" dirty="0" smtClean="0"/>
              <a:t>An application is constructed but assembling components from a frame hierarchy.</a:t>
            </a:r>
          </a:p>
          <a:p>
            <a:r>
              <a:rPr lang="en-US" dirty="0" smtClean="0"/>
              <a:t>Frames at the </a:t>
            </a:r>
            <a:r>
              <a:rPr lang="en-US" dirty="0" smtClean="0">
                <a:solidFill>
                  <a:srgbClr val="7030A0"/>
                </a:solidFill>
              </a:rPr>
              <a:t>bottom</a:t>
            </a:r>
            <a:r>
              <a:rPr lang="en-US" dirty="0" smtClean="0"/>
              <a:t> are </a:t>
            </a:r>
            <a:r>
              <a:rPr lang="en-US" dirty="0" err="1" smtClean="0"/>
              <a:t>analogus</a:t>
            </a:r>
            <a:r>
              <a:rPr lang="en-US" dirty="0" smtClean="0"/>
              <a:t> to worker modules in a factored architecture(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/>
              <a:t>o.s</a:t>
            </a:r>
            <a:r>
              <a:rPr lang="en-US" dirty="0"/>
              <a:t> interaction)</a:t>
            </a:r>
          </a:p>
          <a:p>
            <a:r>
              <a:rPr lang="en-US" dirty="0"/>
              <a:t> </a:t>
            </a:r>
            <a:r>
              <a:rPr lang="en-US" dirty="0" smtClean="0"/>
              <a:t>Frames at the </a:t>
            </a:r>
            <a:r>
              <a:rPr lang="en-US" dirty="0" smtClean="0">
                <a:solidFill>
                  <a:srgbClr val="7030A0"/>
                </a:solidFill>
              </a:rPr>
              <a:t>middle</a:t>
            </a:r>
            <a:r>
              <a:rPr lang="en-US" dirty="0" smtClean="0"/>
              <a:t> focus on functions that are relevant to specific information systems domains(</a:t>
            </a:r>
            <a:r>
              <a:rPr lang="en-US" dirty="0" err="1" smtClean="0"/>
              <a:t>eg</a:t>
            </a:r>
            <a:r>
              <a:rPr lang="en-US" dirty="0" smtClean="0"/>
              <a:t> transaction  processing)</a:t>
            </a:r>
          </a:p>
          <a:p>
            <a:r>
              <a:rPr lang="en-US" dirty="0" smtClean="0"/>
              <a:t>Frames at the </a:t>
            </a:r>
            <a:r>
              <a:rPr lang="en-US" dirty="0" smtClean="0">
                <a:solidFill>
                  <a:srgbClr val="7030A0"/>
                </a:solidFill>
              </a:rPr>
              <a:t>top</a:t>
            </a:r>
            <a:r>
              <a:rPr lang="en-US" dirty="0" smtClean="0"/>
              <a:t>  a specification frame that acts as </a:t>
            </a:r>
            <a:r>
              <a:rPr lang="en-US" dirty="0" err="1" smtClean="0"/>
              <a:t>the”master</a:t>
            </a:r>
            <a:r>
              <a:rPr lang="en-US" dirty="0" smtClean="0"/>
              <a:t> </a:t>
            </a:r>
            <a:r>
              <a:rPr lang="en-US" dirty="0" err="1" smtClean="0"/>
              <a:t>blueprint”for</a:t>
            </a:r>
            <a:r>
              <a:rPr lang="en-US" dirty="0" smtClean="0"/>
              <a:t> the system and the only frame that the developer creates to define the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1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985</TotalTime>
  <Words>1085</Words>
  <Application>Microsoft Office PowerPoint</Application>
  <PresentationFormat>Custom</PresentationFormat>
  <Paragraphs>174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              Software Engineering</vt:lpstr>
      <vt:lpstr> </vt:lpstr>
      <vt:lpstr>DOMAIN ENGINEERING</vt:lpstr>
      <vt:lpstr>The Domain Analysis Process</vt:lpstr>
      <vt:lpstr>Structure Modeling And Structure Points</vt:lpstr>
      <vt:lpstr>Building Reusable Components</vt:lpstr>
      <vt:lpstr>Analysis and design reuse</vt:lpstr>
      <vt:lpstr>Slide 8</vt:lpstr>
      <vt:lpstr>Construction Methods</vt:lpstr>
      <vt:lpstr>Components –Based Devlopment</vt:lpstr>
      <vt:lpstr>Slide 11</vt:lpstr>
      <vt:lpstr>Classifying And Retrieving Components</vt:lpstr>
      <vt:lpstr>Describing the reusable components</vt:lpstr>
      <vt:lpstr>Enumerated Classification</vt:lpstr>
      <vt:lpstr>Slide 15</vt:lpstr>
      <vt:lpstr>Faceted Classification  </vt:lpstr>
      <vt:lpstr>Slide 17</vt:lpstr>
      <vt:lpstr>Attribute-value classification</vt:lpstr>
      <vt:lpstr>Economics of software reuse</vt:lpstr>
      <vt:lpstr>Impact on Quality,Productivity,and Cost</vt:lpstr>
      <vt:lpstr>Slide 21</vt:lpstr>
      <vt:lpstr> Cost Analysis Using Structure Points </vt:lpstr>
      <vt:lpstr>Reuse Metrics</vt:lpstr>
      <vt:lpstr>Advantages                           Disadvantages 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REUSE</dc:title>
  <dc:creator>KRISHU</dc:creator>
  <cp:lastModifiedBy>Acer</cp:lastModifiedBy>
  <cp:revision>105</cp:revision>
  <dcterms:created xsi:type="dcterms:W3CDTF">2015-05-31T05:59:07Z</dcterms:created>
  <dcterms:modified xsi:type="dcterms:W3CDTF">2017-06-19T02:18:48Z</dcterms:modified>
</cp:coreProperties>
</file>