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87" r:id="rId15"/>
    <p:sldId id="286" r:id="rId16"/>
    <p:sldId id="271" r:id="rId17"/>
    <p:sldId id="272" r:id="rId18"/>
    <p:sldId id="273" r:id="rId19"/>
    <p:sldId id="274" r:id="rId20"/>
    <p:sldId id="275" r:id="rId21"/>
    <p:sldId id="276" r:id="rId22"/>
    <p:sldId id="277" r:id="rId23"/>
    <p:sldId id="281" r:id="rId24"/>
    <p:sldId id="279" r:id="rId25"/>
    <p:sldId id="282" r:id="rId26"/>
    <p:sldId id="284" r:id="rId27"/>
    <p:sldId id="285" r:id="rId28"/>
    <p:sldId id="283"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FFCD7-57B5-48B8-B12D-99F66B7E181E}" type="datetimeFigureOut">
              <a:rPr lang="en-IN" smtClean="0"/>
              <a:t>19/06/2017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60D24-BFA8-4393-95E3-E346C3BD087A}" type="slidenum">
              <a:rPr lang="en-IN" smtClean="0"/>
              <a:t>‹#›</a:t>
            </a:fld>
            <a:endParaRPr lang="en-IN"/>
          </a:p>
        </p:txBody>
      </p:sp>
    </p:spTree>
    <p:extLst>
      <p:ext uri="{BB962C8B-B14F-4D97-AF65-F5344CB8AC3E}">
        <p14:creationId xmlns:p14="http://schemas.microsoft.com/office/powerpoint/2010/main" val="247028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960D24-BFA8-4393-95E3-E346C3BD087A}" type="slidenum">
              <a:rPr lang="en-IN" smtClean="0"/>
              <a:t>6</a:t>
            </a:fld>
            <a:endParaRPr lang="en-IN"/>
          </a:p>
        </p:txBody>
      </p:sp>
    </p:spTree>
    <p:extLst>
      <p:ext uri="{BB962C8B-B14F-4D97-AF65-F5344CB8AC3E}">
        <p14:creationId xmlns:p14="http://schemas.microsoft.com/office/powerpoint/2010/main" val="138625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6/19/2017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erlin Sans FB Demi" panose="020E0802020502020306" pitchFamily="34" charset="0"/>
              </a:rPr>
              <a:t>Software Engineering</a:t>
            </a:r>
            <a:endParaRPr lang="en-IN" dirty="0">
              <a:latin typeface="Berlin Sans FB Demi" panose="020E0802020502020306" pitchFamily="34" charset="0"/>
            </a:endParaRPr>
          </a:p>
        </p:txBody>
      </p:sp>
      <p:sp>
        <p:nvSpPr>
          <p:cNvPr id="3" name="Subtitle 2"/>
          <p:cNvSpPr>
            <a:spLocks noGrp="1"/>
          </p:cNvSpPr>
          <p:nvPr>
            <p:ph type="subTitle" idx="1"/>
          </p:nvPr>
        </p:nvSpPr>
        <p:spPr>
          <a:xfrm>
            <a:off x="2692398" y="3657596"/>
            <a:ext cx="6815669" cy="1600203"/>
          </a:xfrm>
        </p:spPr>
        <p:txBody>
          <a:bodyPr>
            <a:normAutofit fontScale="92500" lnSpcReduction="10000"/>
          </a:bodyPr>
          <a:lstStyle/>
          <a:p>
            <a:r>
              <a:rPr lang="en-US" dirty="0" smtClean="0">
                <a:latin typeface="Berlin Sans FB Demi" panose="020E0802020502020306" pitchFamily="34" charset="0"/>
              </a:rPr>
              <a:t>A Presentation by: </a:t>
            </a:r>
          </a:p>
          <a:p>
            <a:r>
              <a:rPr lang="en-US" dirty="0" err="1" smtClean="0">
                <a:latin typeface="Berlin Sans FB Demi" panose="020E0802020502020306" pitchFamily="34" charset="0"/>
              </a:rPr>
              <a:t>Arelia</a:t>
            </a:r>
            <a:r>
              <a:rPr lang="en-US" dirty="0" smtClean="0">
                <a:latin typeface="Berlin Sans FB Demi" panose="020E0802020502020306" pitchFamily="34" charset="0"/>
              </a:rPr>
              <a:t> </a:t>
            </a:r>
            <a:r>
              <a:rPr lang="en-US" dirty="0" err="1" smtClean="0">
                <a:latin typeface="Berlin Sans FB Demi" panose="020E0802020502020306" pitchFamily="34" charset="0"/>
              </a:rPr>
              <a:t>Nalle</a:t>
            </a:r>
            <a:r>
              <a:rPr lang="en-US" dirty="0" smtClean="0">
                <a:latin typeface="Berlin Sans FB Demi" panose="020E0802020502020306" pitchFamily="34" charset="0"/>
              </a:rPr>
              <a:t> </a:t>
            </a:r>
            <a:r>
              <a:rPr lang="en-US" dirty="0" err="1" smtClean="0">
                <a:latin typeface="Berlin Sans FB Demi" panose="020E0802020502020306" pitchFamily="34" charset="0"/>
              </a:rPr>
              <a:t>Kharjana</a:t>
            </a:r>
            <a:endParaRPr lang="en-US" dirty="0" smtClean="0">
              <a:latin typeface="Berlin Sans FB Demi" panose="020E0802020502020306" pitchFamily="34" charset="0"/>
            </a:endParaRPr>
          </a:p>
          <a:p>
            <a:r>
              <a:rPr lang="en-US" dirty="0" smtClean="0">
                <a:latin typeface="Berlin Sans FB Demi" panose="020E0802020502020306" pitchFamily="34" charset="0"/>
              </a:rPr>
              <a:t>Roll no. 12</a:t>
            </a:r>
          </a:p>
          <a:p>
            <a:r>
              <a:rPr lang="en-US" dirty="0" smtClean="0">
                <a:latin typeface="Berlin Sans FB Demi" panose="020E0802020502020306" pitchFamily="34" charset="0"/>
              </a:rPr>
              <a:t>Group 5</a:t>
            </a:r>
            <a:endParaRPr lang="en-IN" dirty="0">
              <a:latin typeface="Berlin Sans FB Demi" panose="020E0802020502020306" pitchFamily="34" charset="0"/>
            </a:endParaRPr>
          </a:p>
        </p:txBody>
      </p:sp>
      <p:sp>
        <p:nvSpPr>
          <p:cNvPr id="4" name="TextBox 3"/>
          <p:cNvSpPr txBox="1"/>
          <p:nvPr/>
        </p:nvSpPr>
        <p:spPr>
          <a:xfrm>
            <a:off x="9023973" y="6373906"/>
            <a:ext cx="2460811" cy="369332"/>
          </a:xfrm>
          <a:prstGeom prst="rect">
            <a:avLst/>
          </a:prstGeom>
          <a:noFill/>
        </p:spPr>
        <p:txBody>
          <a:bodyPr wrap="square" rtlCol="0">
            <a:spAutoFit/>
          </a:bodyPr>
          <a:lstStyle/>
          <a:p>
            <a:r>
              <a:rPr lang="en-US" dirty="0" smtClean="0">
                <a:latin typeface="Berlin Sans FB" panose="020E0602020502020306" pitchFamily="34" charset="0"/>
              </a:rPr>
              <a:t>Date: 19</a:t>
            </a:r>
            <a:r>
              <a:rPr lang="en-US" baseline="30000" dirty="0" smtClean="0">
                <a:latin typeface="Berlin Sans FB" panose="020E0602020502020306" pitchFamily="34" charset="0"/>
              </a:rPr>
              <a:t>th</a:t>
            </a:r>
            <a:r>
              <a:rPr lang="en-US" dirty="0" smtClean="0">
                <a:latin typeface="Berlin Sans FB" panose="020E0602020502020306" pitchFamily="34" charset="0"/>
              </a:rPr>
              <a:t> of June, 2017</a:t>
            </a:r>
            <a:endParaRPr lang="en-IN" dirty="0">
              <a:latin typeface="Berlin Sans FB" panose="020E0602020502020306" pitchFamily="34" charset="0"/>
            </a:endParaRPr>
          </a:p>
        </p:txBody>
      </p:sp>
    </p:spTree>
    <p:extLst>
      <p:ext uri="{BB962C8B-B14F-4D97-AF65-F5344CB8AC3E}">
        <p14:creationId xmlns:p14="http://schemas.microsoft.com/office/powerpoint/2010/main" val="678911725"/>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183340" y="2528047"/>
            <a:ext cx="9843247" cy="3886200"/>
          </a:xfrm>
        </p:spPr>
        <p:txBody>
          <a:bodyPr>
            <a:noAutofit/>
          </a:bodyPr>
          <a:lstStyle/>
          <a:p>
            <a:r>
              <a:rPr lang="en-IN" sz="2200" dirty="0">
                <a:latin typeface="Arial" panose="020B0604020202020204" pitchFamily="34" charset="0"/>
                <a:cs typeface="Arial" panose="020B0604020202020204" pitchFamily="34" charset="0"/>
              </a:rPr>
              <a:t>Reusable software components can be stored along with their usage scenarios, program stimuli, and probability distributions. </a:t>
            </a:r>
          </a:p>
          <a:p>
            <a:r>
              <a:rPr lang="en-IN" sz="2200" dirty="0" smtClean="0">
                <a:latin typeface="Arial" panose="020B0604020202020204" pitchFamily="34" charset="0"/>
                <a:cs typeface="Arial" panose="020B0604020202020204" pitchFamily="34" charset="0"/>
              </a:rPr>
              <a:t>Each </a:t>
            </a:r>
            <a:r>
              <a:rPr lang="en-IN" sz="2200" dirty="0">
                <a:latin typeface="Arial" panose="020B0604020202020204" pitchFamily="34" charset="0"/>
                <a:cs typeface="Arial" panose="020B0604020202020204" pitchFamily="34" charset="0"/>
              </a:rPr>
              <a:t>component would have a certified reliability under the usage scenario and testing regime described</a:t>
            </a:r>
            <a:r>
              <a:rPr lang="en-IN" sz="2200" dirty="0" smtClean="0">
                <a:latin typeface="Arial" panose="020B0604020202020204" pitchFamily="34" charset="0"/>
                <a:cs typeface="Arial" panose="020B0604020202020204" pitchFamily="34" charset="0"/>
              </a:rPr>
              <a:t>.</a:t>
            </a:r>
          </a:p>
          <a:p>
            <a:r>
              <a:rPr lang="en-IN" sz="2200" dirty="0">
                <a:latin typeface="Arial" panose="020B0604020202020204" pitchFamily="34" charset="0"/>
                <a:cs typeface="Arial" panose="020B0604020202020204" pitchFamily="34" charset="0"/>
              </a:rPr>
              <a:t>This information is invaluable to others who intend to use the components.</a:t>
            </a:r>
          </a:p>
          <a:p>
            <a:r>
              <a:rPr lang="en-IN" sz="2200" dirty="0">
                <a:latin typeface="Arial" panose="020B0604020202020204" pitchFamily="34" charset="0"/>
                <a:cs typeface="Arial" panose="020B0604020202020204" pitchFamily="34" charset="0"/>
              </a:rPr>
              <a:t>The certification approach involves five </a:t>
            </a:r>
            <a:r>
              <a:rPr lang="en-IN" sz="2200" dirty="0" smtClean="0">
                <a:latin typeface="Arial" panose="020B0604020202020204" pitchFamily="34" charset="0"/>
                <a:cs typeface="Arial" panose="020B0604020202020204" pitchFamily="34" charset="0"/>
              </a:rPr>
              <a:t>steps:</a:t>
            </a:r>
            <a:endParaRPr lang="en-IN" sz="2200" dirty="0">
              <a:latin typeface="Arial" panose="020B0604020202020204" pitchFamily="34" charset="0"/>
              <a:cs typeface="Arial" panose="020B0604020202020204" pitchFamily="34" charset="0"/>
            </a:endParaRPr>
          </a:p>
          <a:p>
            <a:pPr marL="914400" lvl="1" indent="-457200">
              <a:buFont typeface="+mj-lt"/>
              <a:buAutoNum type="arabicPeriod"/>
            </a:pPr>
            <a:r>
              <a:rPr lang="en-IN" sz="2200" dirty="0" smtClean="0">
                <a:latin typeface="Arial" panose="020B0604020202020204" pitchFamily="34" charset="0"/>
                <a:cs typeface="Arial" panose="020B0604020202020204" pitchFamily="34" charset="0"/>
              </a:rPr>
              <a:t>Usage </a:t>
            </a:r>
            <a:r>
              <a:rPr lang="en-IN" sz="2200" dirty="0">
                <a:latin typeface="Arial" panose="020B0604020202020204" pitchFamily="34" charset="0"/>
                <a:cs typeface="Arial" panose="020B0604020202020204" pitchFamily="34" charset="0"/>
              </a:rPr>
              <a:t>scenarios must be </a:t>
            </a:r>
            <a:r>
              <a:rPr lang="en-IN" sz="2200" dirty="0" smtClean="0">
                <a:latin typeface="Arial" panose="020B0604020202020204" pitchFamily="34" charset="0"/>
                <a:cs typeface="Arial" panose="020B0604020202020204" pitchFamily="34" charset="0"/>
              </a:rPr>
              <a:t>created.</a:t>
            </a:r>
          </a:p>
          <a:p>
            <a:pPr marL="914400" lvl="1" indent="-457200">
              <a:buFont typeface="+mj-lt"/>
              <a:buAutoNum type="arabicPeriod"/>
            </a:pPr>
            <a:r>
              <a:rPr lang="en-IN" sz="2200" dirty="0" smtClean="0">
                <a:latin typeface="Arial" panose="020B0604020202020204" pitchFamily="34" charset="0"/>
                <a:cs typeface="Arial" panose="020B0604020202020204" pitchFamily="34" charset="0"/>
              </a:rPr>
              <a:t>A </a:t>
            </a:r>
            <a:r>
              <a:rPr lang="en-IN" sz="2200" dirty="0">
                <a:latin typeface="Arial" panose="020B0604020202020204" pitchFamily="34" charset="0"/>
                <a:cs typeface="Arial" panose="020B0604020202020204" pitchFamily="34" charset="0"/>
              </a:rPr>
              <a:t>usage profile is specified</a:t>
            </a:r>
            <a:r>
              <a:rPr lang="en-IN" sz="2200" dirty="0" smtClean="0">
                <a:latin typeface="Arial" panose="020B0604020202020204" pitchFamily="34" charset="0"/>
                <a:cs typeface="Arial" panose="020B0604020202020204" pitchFamily="34" charset="0"/>
              </a:rPr>
              <a:t>.</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971690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183340" y="2528047"/>
            <a:ext cx="9843247" cy="3711388"/>
          </a:xfrm>
        </p:spPr>
        <p:txBody>
          <a:bodyPr>
            <a:noAutofit/>
          </a:bodyPr>
          <a:lstStyle/>
          <a:p>
            <a:pPr marL="914400" lvl="1" indent="-457200">
              <a:buFont typeface="+mj-lt"/>
              <a:buAutoNum type="arabicPeriod" startAt="3"/>
            </a:pPr>
            <a:r>
              <a:rPr lang="en-IN" sz="2200" dirty="0" smtClean="0">
                <a:latin typeface="Arial" panose="020B0604020202020204" pitchFamily="34" charset="0"/>
                <a:cs typeface="Arial" panose="020B0604020202020204" pitchFamily="34" charset="0"/>
              </a:rPr>
              <a:t>Test </a:t>
            </a:r>
            <a:r>
              <a:rPr lang="en-IN" sz="2200" dirty="0">
                <a:latin typeface="Arial" panose="020B0604020202020204" pitchFamily="34" charset="0"/>
                <a:cs typeface="Arial" panose="020B0604020202020204" pitchFamily="34" charset="0"/>
              </a:rPr>
              <a:t>cases are generated from the </a:t>
            </a:r>
            <a:r>
              <a:rPr lang="en-IN" sz="2200" dirty="0" smtClean="0">
                <a:latin typeface="Arial" panose="020B0604020202020204" pitchFamily="34" charset="0"/>
                <a:cs typeface="Arial" panose="020B0604020202020204" pitchFamily="34" charset="0"/>
              </a:rPr>
              <a:t>profile.</a:t>
            </a:r>
          </a:p>
          <a:p>
            <a:pPr marL="914400" lvl="1" indent="-457200">
              <a:buFont typeface="+mj-lt"/>
              <a:buAutoNum type="arabicPeriod" startAt="3"/>
            </a:pPr>
            <a:r>
              <a:rPr lang="en-IN" sz="2200" dirty="0" smtClean="0">
                <a:latin typeface="Arial" panose="020B0604020202020204" pitchFamily="34" charset="0"/>
                <a:cs typeface="Arial" panose="020B0604020202020204" pitchFamily="34" charset="0"/>
              </a:rPr>
              <a:t>Tests </a:t>
            </a:r>
            <a:r>
              <a:rPr lang="en-IN" sz="2200" dirty="0">
                <a:latin typeface="Arial" panose="020B0604020202020204" pitchFamily="34" charset="0"/>
                <a:cs typeface="Arial" panose="020B0604020202020204" pitchFamily="34" charset="0"/>
              </a:rPr>
              <a:t>are executed and failure data are recorded and </a:t>
            </a:r>
            <a:r>
              <a:rPr lang="en-IN" sz="2200" dirty="0" err="1" smtClean="0">
                <a:latin typeface="Arial" panose="020B0604020202020204" pitchFamily="34" charset="0"/>
                <a:cs typeface="Arial" panose="020B0604020202020204" pitchFamily="34" charset="0"/>
              </a:rPr>
              <a:t>analyzed</a:t>
            </a:r>
            <a:r>
              <a:rPr lang="en-IN" sz="2200" dirty="0" smtClean="0">
                <a:latin typeface="Arial" panose="020B0604020202020204" pitchFamily="34" charset="0"/>
                <a:cs typeface="Arial" panose="020B0604020202020204" pitchFamily="34" charset="0"/>
              </a:rPr>
              <a:t>.</a:t>
            </a:r>
          </a:p>
          <a:p>
            <a:pPr marL="914400" lvl="1" indent="-457200">
              <a:buFont typeface="+mj-lt"/>
              <a:buAutoNum type="arabicPeriod" startAt="3"/>
            </a:pPr>
            <a:r>
              <a:rPr lang="en-IN" sz="2200" dirty="0" smtClean="0">
                <a:latin typeface="Arial" panose="020B0604020202020204" pitchFamily="34" charset="0"/>
                <a:cs typeface="Arial" panose="020B0604020202020204" pitchFamily="34" charset="0"/>
              </a:rPr>
              <a:t>Reliability </a:t>
            </a:r>
            <a:r>
              <a:rPr lang="en-IN" sz="2200" dirty="0">
                <a:latin typeface="Arial" panose="020B0604020202020204" pitchFamily="34" charset="0"/>
                <a:cs typeface="Arial" panose="020B0604020202020204" pitchFamily="34" charset="0"/>
              </a:rPr>
              <a:t>is computed and certified</a:t>
            </a:r>
            <a:r>
              <a:rPr lang="en-IN" sz="2200" dirty="0" smtClean="0">
                <a:latin typeface="Arial" panose="020B0604020202020204" pitchFamily="34" charset="0"/>
                <a:cs typeface="Arial" panose="020B0604020202020204" pitchFamily="34" charset="0"/>
              </a:rPr>
              <a:t>.</a:t>
            </a:r>
            <a:r>
              <a:rPr lang="en-IN" sz="2200" dirty="0"/>
              <a:t> </a:t>
            </a:r>
            <a:endParaRPr lang="en-IN" sz="2200" dirty="0" smtClean="0"/>
          </a:p>
          <a:p>
            <a:r>
              <a:rPr lang="en-IN" sz="2200" dirty="0" smtClean="0">
                <a:latin typeface="Arial" panose="020B0604020202020204" pitchFamily="34" charset="0"/>
                <a:cs typeface="Arial" panose="020B0604020202020204" pitchFamily="34" charset="0"/>
              </a:rPr>
              <a:t>Certification for cleanroom software engineering requires the creation of three models:</a:t>
            </a:r>
          </a:p>
          <a:p>
            <a:r>
              <a:rPr lang="en-IN" sz="2200" b="1" dirty="0" smtClean="0">
                <a:latin typeface="Arial" panose="020B0604020202020204" pitchFamily="34" charset="0"/>
                <a:cs typeface="Arial" panose="020B0604020202020204" pitchFamily="34" charset="0"/>
              </a:rPr>
              <a:t>Sampling model. </a:t>
            </a:r>
            <a:r>
              <a:rPr lang="en-IN" sz="2200" dirty="0" smtClean="0">
                <a:latin typeface="Arial" panose="020B0604020202020204" pitchFamily="34" charset="0"/>
                <a:cs typeface="Arial" panose="020B0604020202020204" pitchFamily="34" charset="0"/>
              </a:rPr>
              <a:t>Software testing executes </a:t>
            </a:r>
            <a:r>
              <a:rPr lang="en-IN" sz="2200" i="1" dirty="0" smtClean="0">
                <a:latin typeface="Arial" panose="020B0604020202020204" pitchFamily="34" charset="0"/>
                <a:cs typeface="Arial" panose="020B0604020202020204" pitchFamily="34" charset="0"/>
              </a:rPr>
              <a:t>m </a:t>
            </a:r>
            <a:r>
              <a:rPr lang="en-IN" sz="2200" dirty="0" smtClean="0">
                <a:latin typeface="Arial" panose="020B0604020202020204" pitchFamily="34" charset="0"/>
                <a:cs typeface="Arial" panose="020B0604020202020204" pitchFamily="34" charset="0"/>
              </a:rPr>
              <a:t>random test cases and is certified if no failures or a specified numbers of failures occur. The value of </a:t>
            </a:r>
            <a:r>
              <a:rPr lang="en-IN" sz="2200" i="1" dirty="0" smtClean="0">
                <a:latin typeface="Arial" panose="020B0604020202020204" pitchFamily="34" charset="0"/>
                <a:cs typeface="Arial" panose="020B0604020202020204" pitchFamily="34" charset="0"/>
              </a:rPr>
              <a:t>m </a:t>
            </a:r>
            <a:r>
              <a:rPr lang="en-IN" sz="2200" dirty="0" smtClean="0">
                <a:latin typeface="Arial" panose="020B0604020202020204" pitchFamily="34" charset="0"/>
                <a:cs typeface="Arial" panose="020B0604020202020204" pitchFamily="34" charset="0"/>
              </a:rPr>
              <a:t>is derived mathematically to ensure that required reliability is achieved.</a:t>
            </a: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34785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183340" y="2528047"/>
            <a:ext cx="9843247" cy="3711388"/>
          </a:xfrm>
        </p:spPr>
        <p:txBody>
          <a:bodyPr>
            <a:noAutofit/>
          </a:bodyPr>
          <a:lstStyle/>
          <a:p>
            <a:r>
              <a:rPr lang="en-IN" sz="2200" b="1" dirty="0">
                <a:latin typeface="Arial" panose="020B0604020202020204" pitchFamily="34" charset="0"/>
                <a:cs typeface="Arial" panose="020B0604020202020204" pitchFamily="34" charset="0"/>
              </a:rPr>
              <a:t>Component model. </a:t>
            </a:r>
            <a:r>
              <a:rPr lang="en-IN" sz="2200" dirty="0">
                <a:latin typeface="Arial" panose="020B0604020202020204" pitchFamily="34" charset="0"/>
                <a:cs typeface="Arial" panose="020B0604020202020204" pitchFamily="34" charset="0"/>
              </a:rPr>
              <a:t>A system composed of </a:t>
            </a:r>
            <a:r>
              <a:rPr lang="en-IN" sz="2200" i="1" dirty="0">
                <a:latin typeface="Arial" panose="020B0604020202020204" pitchFamily="34" charset="0"/>
                <a:cs typeface="Arial" panose="020B0604020202020204" pitchFamily="34" charset="0"/>
              </a:rPr>
              <a:t>n </a:t>
            </a:r>
            <a:r>
              <a:rPr lang="en-IN" sz="2200" dirty="0">
                <a:latin typeface="Arial" panose="020B0604020202020204" pitchFamily="34" charset="0"/>
                <a:cs typeface="Arial" panose="020B0604020202020204" pitchFamily="34" charset="0"/>
              </a:rPr>
              <a:t>components is to be </a:t>
            </a:r>
            <a:r>
              <a:rPr lang="en-IN" sz="2200" dirty="0" smtClean="0">
                <a:latin typeface="Arial" panose="020B0604020202020204" pitchFamily="34" charset="0"/>
                <a:cs typeface="Arial" panose="020B0604020202020204" pitchFamily="34" charset="0"/>
              </a:rPr>
              <a:t>certified. The </a:t>
            </a:r>
            <a:r>
              <a:rPr lang="en-IN" sz="2200" dirty="0">
                <a:latin typeface="Arial" panose="020B0604020202020204" pitchFamily="34" charset="0"/>
                <a:cs typeface="Arial" panose="020B0604020202020204" pitchFamily="34" charset="0"/>
              </a:rPr>
              <a:t>component model enables the analyst to determine the probability </a:t>
            </a:r>
            <a:r>
              <a:rPr lang="en-IN" sz="2200" dirty="0" smtClean="0">
                <a:latin typeface="Arial" panose="020B0604020202020204" pitchFamily="34" charset="0"/>
                <a:cs typeface="Arial" panose="020B0604020202020204" pitchFamily="34" charset="0"/>
              </a:rPr>
              <a:t>that component </a:t>
            </a:r>
            <a:r>
              <a:rPr lang="en-IN" sz="2200" i="1" dirty="0" err="1">
                <a:latin typeface="Arial" panose="020B0604020202020204" pitchFamily="34" charset="0"/>
                <a:cs typeface="Arial" panose="020B0604020202020204" pitchFamily="34" charset="0"/>
              </a:rPr>
              <a:t>i</a:t>
            </a:r>
            <a:r>
              <a:rPr lang="en-IN" sz="2200" i="1" dirty="0">
                <a:latin typeface="Arial" panose="020B0604020202020204" pitchFamily="34" charset="0"/>
                <a:cs typeface="Arial" panose="020B0604020202020204" pitchFamily="34" charset="0"/>
              </a:rPr>
              <a:t> </a:t>
            </a:r>
            <a:r>
              <a:rPr lang="en-IN" sz="2200" dirty="0">
                <a:latin typeface="Arial" panose="020B0604020202020204" pitchFamily="34" charset="0"/>
                <a:cs typeface="Arial" panose="020B0604020202020204" pitchFamily="34" charset="0"/>
              </a:rPr>
              <a:t>will fail prior to completion.</a:t>
            </a:r>
          </a:p>
          <a:p>
            <a:r>
              <a:rPr lang="en-IN" sz="2200" b="1" dirty="0">
                <a:latin typeface="Arial" panose="020B0604020202020204" pitchFamily="34" charset="0"/>
                <a:cs typeface="Arial" panose="020B0604020202020204" pitchFamily="34" charset="0"/>
              </a:rPr>
              <a:t>Certification model. </a:t>
            </a:r>
            <a:r>
              <a:rPr lang="en-IN" sz="2200" dirty="0">
                <a:latin typeface="Arial" panose="020B0604020202020204" pitchFamily="34" charset="0"/>
                <a:cs typeface="Arial" panose="020B0604020202020204" pitchFamily="34" charset="0"/>
              </a:rPr>
              <a:t>The overall reliability of the system is projected </a:t>
            </a:r>
            <a:r>
              <a:rPr lang="en-IN" sz="2200" dirty="0" smtClean="0">
                <a:latin typeface="Arial" panose="020B0604020202020204" pitchFamily="34" charset="0"/>
                <a:cs typeface="Arial" panose="020B0604020202020204" pitchFamily="34" charset="0"/>
              </a:rPr>
              <a:t>and certified.</a:t>
            </a:r>
          </a:p>
          <a:p>
            <a:r>
              <a:rPr lang="en-IN" sz="2200" dirty="0">
                <a:latin typeface="Arial" panose="020B0604020202020204" pitchFamily="34" charset="0"/>
                <a:cs typeface="Arial" panose="020B0604020202020204" pitchFamily="34" charset="0"/>
              </a:rPr>
              <a:t>At the completion of statistical use testing, the certification team has the </a:t>
            </a:r>
            <a:r>
              <a:rPr lang="en-IN" sz="2200" dirty="0" smtClean="0">
                <a:latin typeface="Arial" panose="020B0604020202020204" pitchFamily="34" charset="0"/>
                <a:cs typeface="Arial" panose="020B0604020202020204" pitchFamily="34" charset="0"/>
              </a:rPr>
              <a:t>information required </a:t>
            </a:r>
            <a:r>
              <a:rPr lang="en-IN" sz="2200" dirty="0">
                <a:latin typeface="Arial" panose="020B0604020202020204" pitchFamily="34" charset="0"/>
                <a:cs typeface="Arial" panose="020B0604020202020204" pitchFamily="34" charset="0"/>
              </a:rPr>
              <a:t>to deliver software that has a certified MTTF computed using </a:t>
            </a:r>
            <a:r>
              <a:rPr lang="en-IN" sz="2200" dirty="0" smtClean="0">
                <a:latin typeface="Arial" panose="020B0604020202020204" pitchFamily="34" charset="0"/>
                <a:cs typeface="Arial" panose="020B0604020202020204" pitchFamily="34" charset="0"/>
              </a:rPr>
              <a:t>each of </a:t>
            </a:r>
            <a:r>
              <a:rPr lang="en-IN" sz="2200" dirty="0">
                <a:latin typeface="Arial" panose="020B0604020202020204" pitchFamily="34" charset="0"/>
                <a:cs typeface="Arial" panose="020B0604020202020204" pitchFamily="34" charset="0"/>
              </a:rPr>
              <a:t>these models.</a:t>
            </a:r>
          </a:p>
        </p:txBody>
      </p:sp>
    </p:spTree>
    <p:extLst>
      <p:ext uri="{BB962C8B-B14F-4D97-AF65-F5344CB8AC3E}">
        <p14:creationId xmlns:p14="http://schemas.microsoft.com/office/powerpoint/2010/main" val="912898364"/>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erlin Sans FB Demi" panose="020E0802020502020306" pitchFamily="34" charset="0"/>
              </a:rPr>
              <a:t>Software Reuse: Management </a:t>
            </a:r>
            <a:r>
              <a:rPr lang="en-US" dirty="0" err="1" smtClean="0">
                <a:latin typeface="Berlin Sans FB Demi" panose="020E0802020502020306" pitchFamily="34" charset="0"/>
              </a:rPr>
              <a:t>Isuues</a:t>
            </a:r>
            <a:endParaRPr lang="en-IN" dirty="0">
              <a:latin typeface="Berlin Sans FB Demi" panose="020E0802020502020306" pitchFamily="34" charset="0"/>
            </a:endParaRPr>
          </a:p>
        </p:txBody>
      </p:sp>
      <p:sp>
        <p:nvSpPr>
          <p:cNvPr id="3" name="Content Placeholder 2"/>
          <p:cNvSpPr>
            <a:spLocks noGrp="1"/>
          </p:cNvSpPr>
          <p:nvPr>
            <p:ph idx="1"/>
          </p:nvPr>
        </p:nvSpPr>
        <p:spPr>
          <a:xfrm>
            <a:off x="1295401" y="2487707"/>
            <a:ext cx="9959788" cy="3926540"/>
          </a:xfrm>
        </p:spPr>
        <p:txBody>
          <a:bodyPr>
            <a:noAutofit/>
          </a:bodyPr>
          <a:lstStyle/>
          <a:p>
            <a:r>
              <a:rPr lang="en-IN" sz="2200" b="1" i="1" dirty="0" smtClean="0">
                <a:latin typeface="Arial" panose="020B0604020202020204" pitchFamily="34" charset="0"/>
                <a:cs typeface="Arial" panose="020B0604020202020204" pitchFamily="34" charset="0"/>
              </a:rPr>
              <a:t>Component-based </a:t>
            </a:r>
            <a:r>
              <a:rPr lang="en-IN" sz="2200" b="1" i="1" dirty="0">
                <a:latin typeface="Arial" panose="020B0604020202020204" pitchFamily="34" charset="0"/>
                <a:cs typeface="Arial" panose="020B0604020202020204" pitchFamily="34" charset="0"/>
              </a:rPr>
              <a:t>software engineering </a:t>
            </a:r>
            <a:r>
              <a:rPr lang="en-IN" sz="2200" b="1" dirty="0">
                <a:latin typeface="Arial" panose="020B0604020202020204" pitchFamily="34" charset="0"/>
                <a:cs typeface="Arial" panose="020B0604020202020204" pitchFamily="34" charset="0"/>
              </a:rPr>
              <a:t>(CBSE) </a:t>
            </a:r>
            <a:r>
              <a:rPr lang="en-IN" sz="2200" dirty="0">
                <a:latin typeface="Arial" panose="020B0604020202020204" pitchFamily="34" charset="0"/>
                <a:cs typeface="Arial" panose="020B0604020202020204" pitchFamily="34" charset="0"/>
              </a:rPr>
              <a:t>is a process that </a:t>
            </a:r>
            <a:r>
              <a:rPr lang="en-IN" sz="2200" dirty="0" smtClean="0">
                <a:latin typeface="Arial" panose="020B0604020202020204" pitchFamily="34" charset="0"/>
                <a:cs typeface="Arial" panose="020B0604020202020204" pitchFamily="34" charset="0"/>
              </a:rPr>
              <a:t>emphasizes the </a:t>
            </a:r>
            <a:r>
              <a:rPr lang="en-IN" sz="2200" dirty="0">
                <a:latin typeface="Arial" panose="020B0604020202020204" pitchFamily="34" charset="0"/>
                <a:cs typeface="Arial" panose="020B0604020202020204" pitchFamily="34" charset="0"/>
              </a:rPr>
              <a:t>design and construction of computer-based systems using reusable </a:t>
            </a:r>
            <a:r>
              <a:rPr lang="en-IN" sz="2200" dirty="0" smtClean="0">
                <a:latin typeface="Arial" panose="020B0604020202020204" pitchFamily="34" charset="0"/>
                <a:cs typeface="Arial" panose="020B0604020202020204" pitchFamily="34" charset="0"/>
              </a:rPr>
              <a:t>software “components.”</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A</a:t>
            </a:r>
            <a:r>
              <a:rPr lang="en-IN" sz="2200" dirty="0" smtClean="0">
                <a:latin typeface="Arial" panose="020B0604020202020204" pitchFamily="34" charset="0"/>
                <a:cs typeface="Arial" panose="020B0604020202020204" pitchFamily="34" charset="0"/>
              </a:rPr>
              <a:t> </a:t>
            </a:r>
            <a:r>
              <a:rPr lang="en-IN" sz="2200" dirty="0">
                <a:latin typeface="Arial" panose="020B0604020202020204" pitchFamily="34" charset="0"/>
                <a:cs typeface="Arial" panose="020B0604020202020204" pitchFamily="34" charset="0"/>
              </a:rPr>
              <a:t>number of questions arise</a:t>
            </a:r>
            <a:r>
              <a:rPr lang="en-IN" sz="2200" dirty="0" smtClean="0">
                <a:latin typeface="Arial" panose="020B0604020202020204" pitchFamily="34" charset="0"/>
                <a:cs typeface="Arial" panose="020B0604020202020204" pitchFamily="34" charset="0"/>
              </a:rPr>
              <a:t>.</a:t>
            </a:r>
          </a:p>
          <a:p>
            <a:r>
              <a:rPr lang="en-IN" sz="2200" dirty="0">
                <a:latin typeface="Arial" panose="020B0604020202020204" pitchFamily="34" charset="0"/>
                <a:cs typeface="Arial" panose="020B0604020202020204" pitchFamily="34" charset="0"/>
              </a:rPr>
              <a:t>Is it possible to construct complex </a:t>
            </a:r>
            <a:r>
              <a:rPr lang="en-IN" sz="2200" dirty="0" smtClean="0">
                <a:latin typeface="Arial" panose="020B0604020202020204" pitchFamily="34" charset="0"/>
                <a:cs typeface="Arial" panose="020B0604020202020204" pitchFamily="34" charset="0"/>
              </a:rPr>
              <a:t>systems by </a:t>
            </a:r>
            <a:r>
              <a:rPr lang="en-IN" sz="2200" dirty="0">
                <a:latin typeface="Arial" panose="020B0604020202020204" pitchFamily="34" charset="0"/>
                <a:cs typeface="Arial" panose="020B0604020202020204" pitchFamily="34" charset="0"/>
              </a:rPr>
              <a:t>assembling them from a </a:t>
            </a:r>
            <a:r>
              <a:rPr lang="en-IN" sz="2200" dirty="0" err="1">
                <a:latin typeface="Arial" panose="020B0604020202020204" pitchFamily="34" charset="0"/>
                <a:cs typeface="Arial" panose="020B0604020202020204" pitchFamily="34" charset="0"/>
              </a:rPr>
              <a:t>catalog</a:t>
            </a:r>
            <a:r>
              <a:rPr lang="en-IN" sz="2200" dirty="0">
                <a:latin typeface="Arial" panose="020B0604020202020204" pitchFamily="34" charset="0"/>
                <a:cs typeface="Arial" panose="020B0604020202020204" pitchFamily="34" charset="0"/>
              </a:rPr>
              <a:t> of reusable software components?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Can this </a:t>
            </a:r>
            <a:r>
              <a:rPr lang="en-IN" sz="2200" dirty="0">
                <a:latin typeface="Arial" panose="020B0604020202020204" pitchFamily="34" charset="0"/>
                <a:cs typeface="Arial" panose="020B0604020202020204" pitchFamily="34" charset="0"/>
              </a:rPr>
              <a:t>be accomplished in a cost- and time-effective manner?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Can </a:t>
            </a:r>
            <a:r>
              <a:rPr lang="en-IN" sz="2200" dirty="0">
                <a:latin typeface="Arial" panose="020B0604020202020204" pitchFamily="34" charset="0"/>
                <a:cs typeface="Arial" panose="020B0604020202020204" pitchFamily="34" charset="0"/>
              </a:rPr>
              <a:t>appropriate </a:t>
            </a:r>
            <a:r>
              <a:rPr lang="en-IN" sz="2200" dirty="0" smtClean="0">
                <a:latin typeface="Arial" panose="020B0604020202020204" pitchFamily="34" charset="0"/>
                <a:cs typeface="Arial" panose="020B0604020202020204" pitchFamily="34" charset="0"/>
              </a:rPr>
              <a:t>incentives be </a:t>
            </a:r>
            <a:r>
              <a:rPr lang="en-IN" sz="2200" dirty="0">
                <a:latin typeface="Arial" panose="020B0604020202020204" pitchFamily="34" charset="0"/>
                <a:cs typeface="Arial" panose="020B0604020202020204" pitchFamily="34" charset="0"/>
              </a:rPr>
              <a:t>established to encourage software engineers to reuse rather than reinvent? </a:t>
            </a:r>
            <a:endParaRPr lang="en-IN"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762965"/>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erlin Sans FB Demi" panose="020E0802020502020306" pitchFamily="34" charset="0"/>
              </a:rPr>
              <a:t>Software Reuse: Management </a:t>
            </a:r>
            <a:r>
              <a:rPr lang="en-US" dirty="0" err="1" smtClean="0">
                <a:latin typeface="Berlin Sans FB Demi" panose="020E0802020502020306" pitchFamily="34" charset="0"/>
              </a:rPr>
              <a:t>Isuues</a:t>
            </a:r>
            <a:endParaRPr lang="en-IN" dirty="0">
              <a:latin typeface="Berlin Sans FB Demi" panose="020E0802020502020306" pitchFamily="34" charset="0"/>
            </a:endParaRPr>
          </a:p>
        </p:txBody>
      </p:sp>
      <p:sp>
        <p:nvSpPr>
          <p:cNvPr id="3" name="Content Placeholder 2"/>
          <p:cNvSpPr>
            <a:spLocks noGrp="1"/>
          </p:cNvSpPr>
          <p:nvPr>
            <p:ph idx="1"/>
          </p:nvPr>
        </p:nvSpPr>
        <p:spPr>
          <a:xfrm>
            <a:off x="1295400" y="2487707"/>
            <a:ext cx="10188387" cy="3926540"/>
          </a:xfrm>
        </p:spPr>
        <p:txBody>
          <a:bodyPr>
            <a:noAutofit/>
          </a:bodyPr>
          <a:lstStyle/>
          <a:p>
            <a:r>
              <a:rPr lang="en-IN" sz="2200" dirty="0">
                <a:latin typeface="Arial" panose="020B0604020202020204" pitchFamily="34" charset="0"/>
                <a:cs typeface="Arial" panose="020B0604020202020204" pitchFamily="34" charset="0"/>
              </a:rPr>
              <a:t>Is management willing to incur the added expense associated with creating reusable software components</a:t>
            </a:r>
            <a:r>
              <a:rPr lang="en-IN" sz="2200" dirty="0" smtClean="0">
                <a:latin typeface="Arial" panose="020B0604020202020204" pitchFamily="34" charset="0"/>
                <a:cs typeface="Arial" panose="020B0604020202020204" pitchFamily="34" charset="0"/>
              </a:rPr>
              <a:t>?</a:t>
            </a:r>
          </a:p>
          <a:p>
            <a:r>
              <a:rPr lang="en-IN" sz="2200" dirty="0">
                <a:latin typeface="Arial" panose="020B0604020202020204" pitchFamily="34" charset="0"/>
                <a:cs typeface="Arial" panose="020B0604020202020204" pitchFamily="34" charset="0"/>
              </a:rPr>
              <a:t>Can the library of components necessary to accomplish reuse </a:t>
            </a:r>
            <a:r>
              <a:rPr lang="en-IN" sz="2200" dirty="0" smtClean="0">
                <a:latin typeface="Arial" panose="020B0604020202020204" pitchFamily="34" charset="0"/>
                <a:cs typeface="Arial" panose="020B0604020202020204" pitchFamily="34" charset="0"/>
              </a:rPr>
              <a:t>be created </a:t>
            </a:r>
            <a:r>
              <a:rPr lang="en-IN" sz="2200" dirty="0">
                <a:latin typeface="Arial" panose="020B0604020202020204" pitchFamily="34" charset="0"/>
                <a:cs typeface="Arial" panose="020B0604020202020204" pitchFamily="34" charset="0"/>
              </a:rPr>
              <a:t>in a way that makes it accessible to those who need it?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Can </a:t>
            </a:r>
            <a:r>
              <a:rPr lang="en-IN" sz="2200" dirty="0">
                <a:latin typeface="Arial" panose="020B0604020202020204" pitchFamily="34" charset="0"/>
                <a:cs typeface="Arial" panose="020B0604020202020204" pitchFamily="34" charset="0"/>
              </a:rPr>
              <a:t>components </a:t>
            </a:r>
            <a:r>
              <a:rPr lang="en-IN" sz="2200" dirty="0" smtClean="0">
                <a:latin typeface="Arial" panose="020B0604020202020204" pitchFamily="34" charset="0"/>
                <a:cs typeface="Arial" panose="020B0604020202020204" pitchFamily="34" charset="0"/>
              </a:rPr>
              <a:t>that do </a:t>
            </a:r>
            <a:r>
              <a:rPr lang="en-IN" sz="2200" dirty="0">
                <a:latin typeface="Arial" panose="020B0604020202020204" pitchFamily="34" charset="0"/>
                <a:cs typeface="Arial" panose="020B0604020202020204" pitchFamily="34" charset="0"/>
              </a:rPr>
              <a:t>exist be found by those who need them</a:t>
            </a:r>
            <a:r>
              <a:rPr lang="en-IN" sz="2200" dirty="0" smtClean="0">
                <a:latin typeface="Arial" panose="020B0604020202020204" pitchFamily="34" charset="0"/>
                <a:cs typeface="Arial" panose="020B0604020202020204" pitchFamily="34" charset="0"/>
              </a:rPr>
              <a:t>?</a:t>
            </a:r>
          </a:p>
          <a:p>
            <a:r>
              <a:rPr lang="en-IN" sz="2200" dirty="0" smtClean="0">
                <a:latin typeface="Arial" panose="020B0604020202020204" pitchFamily="34" charset="0"/>
                <a:cs typeface="Arial" panose="020B0604020202020204" pitchFamily="34" charset="0"/>
              </a:rPr>
              <a:t>Even today, software engineers grapple with these and other q</a:t>
            </a:r>
            <a:r>
              <a:rPr lang="en-US" sz="2200" dirty="0" err="1" smtClean="0">
                <a:latin typeface="Arial" panose="020B0604020202020204" pitchFamily="34" charset="0"/>
                <a:cs typeface="Arial" panose="020B0604020202020204" pitchFamily="34" charset="0"/>
              </a:rPr>
              <a:t>uestions</a:t>
            </a:r>
            <a:r>
              <a:rPr lang="en-US" sz="2200" dirty="0" smtClean="0">
                <a:latin typeface="Arial" panose="020B0604020202020204" pitchFamily="34" charset="0"/>
                <a:cs typeface="Arial" panose="020B0604020202020204" pitchFamily="34" charset="0"/>
              </a:rPr>
              <a:t> about software components reuse.</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3892209"/>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erlin Sans FB Demi" panose="020E0802020502020306" pitchFamily="34" charset="0"/>
              </a:rPr>
              <a:t>Software Reuse: Management </a:t>
            </a:r>
            <a:r>
              <a:rPr lang="en-US" dirty="0" err="1" smtClean="0">
                <a:latin typeface="Berlin Sans FB Demi" panose="020E0802020502020306" pitchFamily="34" charset="0"/>
              </a:rPr>
              <a:t>Isuues</a:t>
            </a:r>
            <a:endParaRPr lang="en-IN" dirty="0">
              <a:latin typeface="Berlin Sans FB Demi" panose="020E0802020502020306" pitchFamily="34" charset="0"/>
            </a:endParaRPr>
          </a:p>
        </p:txBody>
      </p:sp>
      <p:sp>
        <p:nvSpPr>
          <p:cNvPr id="3" name="Content Placeholder 2"/>
          <p:cNvSpPr>
            <a:spLocks noGrp="1"/>
          </p:cNvSpPr>
          <p:nvPr>
            <p:ph idx="1"/>
          </p:nvPr>
        </p:nvSpPr>
        <p:spPr>
          <a:xfrm>
            <a:off x="1295401" y="2556932"/>
            <a:ext cx="9601196" cy="3897656"/>
          </a:xfrm>
        </p:spPr>
        <p:txBody>
          <a:bodyPr>
            <a:normAutofit fontScale="92500" lnSpcReduction="20000"/>
          </a:bodyPr>
          <a:lstStyle/>
          <a:p>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the surface, CBSE seems quite similar to conventional or object-oriented </a:t>
            </a:r>
            <a:r>
              <a:rPr lang="en-IN" dirty="0" smtClean="0">
                <a:latin typeface="Arial" panose="020B0604020202020204" pitchFamily="34" charset="0"/>
                <a:cs typeface="Arial" panose="020B0604020202020204" pitchFamily="34" charset="0"/>
              </a:rPr>
              <a:t>software engineering</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process begins when a software team establishes requirements </a:t>
            </a:r>
            <a:r>
              <a:rPr lang="en-IN" dirty="0" smtClean="0">
                <a:latin typeface="Arial" panose="020B0604020202020204" pitchFamily="34" charset="0"/>
                <a:cs typeface="Arial" panose="020B0604020202020204" pitchFamily="34" charset="0"/>
              </a:rPr>
              <a:t>for the </a:t>
            </a:r>
            <a:r>
              <a:rPr lang="en-IN" dirty="0">
                <a:latin typeface="Arial" panose="020B0604020202020204" pitchFamily="34" charset="0"/>
                <a:cs typeface="Arial" panose="020B0604020202020204" pitchFamily="34" charset="0"/>
              </a:rPr>
              <a:t>system to be built using conventional requirements elicitation </a:t>
            </a:r>
            <a:r>
              <a:rPr lang="en-IN" dirty="0" smtClean="0">
                <a:latin typeface="Arial" panose="020B0604020202020204" pitchFamily="34" charset="0"/>
                <a:cs typeface="Arial" panose="020B0604020202020204" pitchFamily="34" charset="0"/>
              </a:rPr>
              <a:t>techniques.</a:t>
            </a:r>
          </a:p>
          <a:p>
            <a:r>
              <a:rPr lang="en-IN" dirty="0">
                <a:latin typeface="Arial" panose="020B0604020202020204" pitchFamily="34" charset="0"/>
                <a:cs typeface="Arial" panose="020B0604020202020204" pitchFamily="34" charset="0"/>
              </a:rPr>
              <a:t>An architectural design is established, but rather than moving immediately into more detailed design tasks, the team examines requirements to determine what subset is directly amenable to </a:t>
            </a:r>
            <a:r>
              <a:rPr lang="en-IN" i="1" dirty="0">
                <a:latin typeface="Arial" panose="020B0604020202020204" pitchFamily="34" charset="0"/>
                <a:cs typeface="Arial" panose="020B0604020202020204" pitchFamily="34" charset="0"/>
              </a:rPr>
              <a:t>composition, </a:t>
            </a:r>
            <a:r>
              <a:rPr lang="en-IN" dirty="0">
                <a:latin typeface="Arial" panose="020B0604020202020204" pitchFamily="34" charset="0"/>
                <a:cs typeface="Arial" panose="020B0604020202020204" pitchFamily="34" charset="0"/>
              </a:rPr>
              <a:t>rather than construction</a:t>
            </a:r>
            <a:r>
              <a:rPr lang="en-IN" dirty="0" smtClean="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That is, the team asks the following questions for each system requirement:</a:t>
            </a:r>
          </a:p>
          <a:p>
            <a:endParaRPr lang="en-IN" sz="2200" dirty="0">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75067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Management </a:t>
            </a:r>
            <a:r>
              <a:rPr lang="en-US" dirty="0" err="1">
                <a:latin typeface="Berlin Sans FB Demi" panose="020E0802020502020306" pitchFamily="34" charset="0"/>
              </a:rPr>
              <a:t>Isuues</a:t>
            </a:r>
            <a:endParaRPr lang="en-IN" dirty="0">
              <a:latin typeface="Berlin Sans FB Demi" panose="020E0802020502020306" pitchFamily="34" charset="0"/>
            </a:endParaRPr>
          </a:p>
        </p:txBody>
      </p:sp>
      <p:sp>
        <p:nvSpPr>
          <p:cNvPr id="3" name="Content Placeholder 2"/>
          <p:cNvSpPr>
            <a:spLocks noGrp="1"/>
          </p:cNvSpPr>
          <p:nvPr>
            <p:ph idx="1"/>
          </p:nvPr>
        </p:nvSpPr>
        <p:spPr>
          <a:xfrm>
            <a:off x="1295401" y="2433919"/>
            <a:ext cx="9601196" cy="3441950"/>
          </a:xfrm>
        </p:spPr>
        <p:txBody>
          <a:bodyPr>
            <a:noAutofit/>
          </a:bodyPr>
          <a:lstStyle/>
          <a:p>
            <a:pPr indent="-252000">
              <a:spcBef>
                <a:spcPts val="500"/>
              </a:spcBef>
              <a:spcAft>
                <a:spcPts val="400"/>
              </a:spcAft>
            </a:pPr>
            <a:r>
              <a:rPr lang="en-IN" sz="2200" dirty="0" smtClean="0">
                <a:latin typeface="Arial" panose="020B0604020202020204" pitchFamily="34" charset="0"/>
                <a:cs typeface="Arial" panose="020B0604020202020204" pitchFamily="34" charset="0"/>
              </a:rPr>
              <a:t>Are </a:t>
            </a:r>
            <a:r>
              <a:rPr lang="en-IN" sz="2200" dirty="0">
                <a:latin typeface="Arial" panose="020B0604020202020204" pitchFamily="34" charset="0"/>
                <a:cs typeface="Arial" panose="020B0604020202020204" pitchFamily="34" charset="0"/>
              </a:rPr>
              <a:t>commercial off-the-shelf (COTS) components available to implement </a:t>
            </a:r>
            <a:r>
              <a:rPr lang="en-IN" sz="2200" dirty="0" smtClean="0">
                <a:latin typeface="Arial" panose="020B0604020202020204" pitchFamily="34" charset="0"/>
                <a:cs typeface="Arial" panose="020B0604020202020204" pitchFamily="34" charset="0"/>
              </a:rPr>
              <a:t>the requirement</a:t>
            </a:r>
            <a:r>
              <a:rPr lang="en-IN" sz="2200" dirty="0">
                <a:latin typeface="Arial" panose="020B0604020202020204" pitchFamily="34" charset="0"/>
                <a:cs typeface="Arial" panose="020B0604020202020204" pitchFamily="34" charset="0"/>
              </a:rPr>
              <a:t>?</a:t>
            </a:r>
          </a:p>
          <a:p>
            <a:pPr indent="-252000">
              <a:spcBef>
                <a:spcPts val="500"/>
              </a:spcBef>
              <a:spcAft>
                <a:spcPts val="400"/>
              </a:spcAft>
            </a:pPr>
            <a:r>
              <a:rPr lang="en-IN" sz="2200" dirty="0" smtClean="0">
                <a:latin typeface="Arial" panose="020B0604020202020204" pitchFamily="34" charset="0"/>
                <a:cs typeface="Arial" panose="020B0604020202020204" pitchFamily="34" charset="0"/>
              </a:rPr>
              <a:t>Are </a:t>
            </a:r>
            <a:r>
              <a:rPr lang="en-IN" sz="2200" dirty="0">
                <a:latin typeface="Arial" panose="020B0604020202020204" pitchFamily="34" charset="0"/>
                <a:cs typeface="Arial" panose="020B0604020202020204" pitchFamily="34" charset="0"/>
              </a:rPr>
              <a:t>internally developed reusable components available to implement </a:t>
            </a:r>
            <a:r>
              <a:rPr lang="en-IN" sz="2200" dirty="0" smtClean="0">
                <a:latin typeface="Arial" panose="020B0604020202020204" pitchFamily="34" charset="0"/>
                <a:cs typeface="Arial" panose="020B0604020202020204" pitchFamily="34" charset="0"/>
              </a:rPr>
              <a:t>the requirement?</a:t>
            </a:r>
          </a:p>
          <a:p>
            <a:pPr indent="-252000">
              <a:spcBef>
                <a:spcPts val="500"/>
              </a:spcBef>
              <a:spcAft>
                <a:spcPts val="400"/>
              </a:spcAft>
            </a:pPr>
            <a:r>
              <a:rPr lang="en-IN" sz="2200" dirty="0">
                <a:latin typeface="Arial" panose="020B0604020202020204" pitchFamily="34" charset="0"/>
                <a:cs typeface="Arial" panose="020B0604020202020204" pitchFamily="34" charset="0"/>
              </a:rPr>
              <a:t>Are the interfaces for available components compatible within the architecture of the system to be built?</a:t>
            </a:r>
          </a:p>
          <a:p>
            <a:r>
              <a:rPr lang="en-IN" sz="2200" dirty="0">
                <a:latin typeface="Arial" panose="020B0604020202020204" pitchFamily="34" charset="0"/>
                <a:cs typeface="Arial" panose="020B0604020202020204" pitchFamily="34" charset="0"/>
              </a:rPr>
              <a:t>The team may attempt to modify or remove those system requirements that cannot be implemented with COTS or in-house components.</a:t>
            </a: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332291"/>
      </p:ext>
    </p:extLst>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Management </a:t>
            </a:r>
            <a:r>
              <a:rPr lang="en-US" dirty="0" err="1">
                <a:latin typeface="Berlin Sans FB Demi" panose="020E0802020502020306" pitchFamily="34" charset="0"/>
              </a:rPr>
              <a:t>Isuues</a:t>
            </a:r>
            <a:endParaRPr lang="en-IN" dirty="0">
              <a:latin typeface="Berlin Sans FB Demi" panose="020E0802020502020306" pitchFamily="34" charset="0"/>
            </a:endParaRPr>
          </a:p>
        </p:txBody>
      </p:sp>
      <p:sp>
        <p:nvSpPr>
          <p:cNvPr id="3" name="Content Placeholder 2"/>
          <p:cNvSpPr>
            <a:spLocks noGrp="1"/>
          </p:cNvSpPr>
          <p:nvPr>
            <p:ph idx="1"/>
          </p:nvPr>
        </p:nvSpPr>
        <p:spPr>
          <a:xfrm>
            <a:off x="1295400" y="2460812"/>
            <a:ext cx="9798423" cy="3886200"/>
          </a:xfrm>
        </p:spPr>
        <p:txBody>
          <a:bodyPr>
            <a:noAutofit/>
          </a:bodyPr>
          <a:lstStyle/>
          <a:p>
            <a:r>
              <a:rPr lang="en-IN" sz="2200" dirty="0" smtClean="0">
                <a:latin typeface="Arial" panose="020B0604020202020204" pitchFamily="34" charset="0"/>
                <a:cs typeface="Arial" panose="020B0604020202020204" pitchFamily="34" charset="0"/>
              </a:rPr>
              <a:t>If </a:t>
            </a:r>
            <a:r>
              <a:rPr lang="en-IN" sz="2200" dirty="0">
                <a:latin typeface="Arial" panose="020B0604020202020204" pitchFamily="34" charset="0"/>
                <a:cs typeface="Arial" panose="020B0604020202020204" pitchFamily="34" charset="0"/>
              </a:rPr>
              <a:t>the </a:t>
            </a:r>
            <a:r>
              <a:rPr lang="en-IN" sz="2200" dirty="0" smtClean="0">
                <a:latin typeface="Arial" panose="020B0604020202020204" pitchFamily="34" charset="0"/>
                <a:cs typeface="Arial" panose="020B0604020202020204" pitchFamily="34" charset="0"/>
              </a:rPr>
              <a:t>requirement(s) cannot </a:t>
            </a:r>
            <a:r>
              <a:rPr lang="en-IN" sz="2200" dirty="0">
                <a:latin typeface="Arial" panose="020B0604020202020204" pitchFamily="34" charset="0"/>
                <a:cs typeface="Arial" panose="020B0604020202020204" pitchFamily="34" charset="0"/>
              </a:rPr>
              <a:t>be changed or deleted, conventional or object-oriented software </a:t>
            </a:r>
            <a:r>
              <a:rPr lang="en-IN" sz="2200" dirty="0" smtClean="0">
                <a:latin typeface="Arial" panose="020B0604020202020204" pitchFamily="34" charset="0"/>
                <a:cs typeface="Arial" panose="020B0604020202020204" pitchFamily="34" charset="0"/>
              </a:rPr>
              <a:t>engineering methods </a:t>
            </a:r>
            <a:r>
              <a:rPr lang="en-IN" sz="2200" dirty="0">
                <a:latin typeface="Arial" panose="020B0604020202020204" pitchFamily="34" charset="0"/>
                <a:cs typeface="Arial" panose="020B0604020202020204" pitchFamily="34" charset="0"/>
              </a:rPr>
              <a:t>are applied to develop those new components that must be </a:t>
            </a:r>
            <a:r>
              <a:rPr lang="en-IN" sz="2200" dirty="0" smtClean="0">
                <a:latin typeface="Arial" panose="020B0604020202020204" pitchFamily="34" charset="0"/>
                <a:cs typeface="Arial" panose="020B0604020202020204" pitchFamily="34" charset="0"/>
              </a:rPr>
              <a:t>engineered to </a:t>
            </a:r>
            <a:r>
              <a:rPr lang="en-IN" sz="2200" dirty="0">
                <a:latin typeface="Arial" panose="020B0604020202020204" pitchFamily="34" charset="0"/>
                <a:cs typeface="Arial" panose="020B0604020202020204" pitchFamily="34" charset="0"/>
              </a:rPr>
              <a:t>meet the requirement(s).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But </a:t>
            </a:r>
            <a:r>
              <a:rPr lang="en-IN" sz="2200" dirty="0">
                <a:latin typeface="Arial" panose="020B0604020202020204" pitchFamily="34" charset="0"/>
                <a:cs typeface="Arial" panose="020B0604020202020204" pitchFamily="34" charset="0"/>
              </a:rPr>
              <a:t>for those requirements that are </a:t>
            </a:r>
            <a:r>
              <a:rPr lang="en-IN" sz="2200" dirty="0" smtClean="0">
                <a:latin typeface="Arial" panose="020B0604020202020204" pitchFamily="34" charset="0"/>
                <a:cs typeface="Arial" panose="020B0604020202020204" pitchFamily="34" charset="0"/>
              </a:rPr>
              <a:t>addressed with </a:t>
            </a:r>
            <a:r>
              <a:rPr lang="en-IN" sz="2200" dirty="0">
                <a:latin typeface="Arial" panose="020B0604020202020204" pitchFamily="34" charset="0"/>
                <a:cs typeface="Arial" panose="020B0604020202020204" pitchFamily="34" charset="0"/>
              </a:rPr>
              <a:t>available components, a different set of software engineering </a:t>
            </a:r>
            <a:r>
              <a:rPr lang="en-IN" sz="2200" dirty="0" smtClean="0">
                <a:latin typeface="Arial" panose="020B0604020202020204" pitchFamily="34" charset="0"/>
                <a:cs typeface="Arial" panose="020B0604020202020204" pitchFamily="34" charset="0"/>
              </a:rPr>
              <a:t>activities commences:</a:t>
            </a:r>
          </a:p>
          <a:p>
            <a:r>
              <a:rPr lang="en-IN" sz="2200" b="1" dirty="0">
                <a:latin typeface="Arial" panose="020B0604020202020204" pitchFamily="34" charset="0"/>
                <a:cs typeface="Arial" panose="020B0604020202020204" pitchFamily="34" charset="0"/>
              </a:rPr>
              <a:t>Component qualification. </a:t>
            </a:r>
            <a:r>
              <a:rPr lang="en-IN" sz="2200" dirty="0" smtClean="0">
                <a:latin typeface="Arial" panose="020B0604020202020204" pitchFamily="34" charset="0"/>
                <a:cs typeface="Arial" panose="020B0604020202020204" pitchFamily="34" charset="0"/>
              </a:rPr>
              <a:t>Component qualification ensures that a candidate component will perform the function required, will properly fit into the architecture style specified for the system, and will exhibit the quality characteristics (e.g., performance, reliability, usability) that are required for the application.</a:t>
            </a:r>
            <a:endParaRPr lang="en-IN" sz="2200" dirty="0">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8387248"/>
      </p:ext>
    </p:extLst>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Management </a:t>
            </a:r>
            <a:r>
              <a:rPr lang="en-US" dirty="0" err="1">
                <a:latin typeface="Berlin Sans FB Demi" panose="020E0802020502020306" pitchFamily="34" charset="0"/>
              </a:rPr>
              <a:t>Isuues</a:t>
            </a:r>
            <a:endParaRPr lang="en-IN" dirty="0"/>
          </a:p>
        </p:txBody>
      </p:sp>
      <p:sp>
        <p:nvSpPr>
          <p:cNvPr id="3" name="Content Placeholder 2"/>
          <p:cNvSpPr>
            <a:spLocks noGrp="1"/>
          </p:cNvSpPr>
          <p:nvPr>
            <p:ph idx="1"/>
          </p:nvPr>
        </p:nvSpPr>
        <p:spPr>
          <a:xfrm>
            <a:off x="1075765" y="2386013"/>
            <a:ext cx="10125635" cy="4186237"/>
          </a:xfrm>
        </p:spPr>
        <p:txBody>
          <a:bodyPr>
            <a:normAutofit/>
          </a:bodyPr>
          <a:lstStyle/>
          <a:p>
            <a:r>
              <a:rPr lang="en-IN" sz="2200" b="1" dirty="0" smtClean="0">
                <a:latin typeface="Arial" panose="020B0604020202020204" pitchFamily="34" charset="0"/>
                <a:cs typeface="Arial" panose="020B0604020202020204" pitchFamily="34" charset="0"/>
              </a:rPr>
              <a:t>Component </a:t>
            </a:r>
            <a:r>
              <a:rPr lang="en-IN" sz="2200" b="1" dirty="0">
                <a:latin typeface="Arial" panose="020B0604020202020204" pitchFamily="34" charset="0"/>
                <a:cs typeface="Arial" panose="020B0604020202020204" pitchFamily="34" charset="0"/>
              </a:rPr>
              <a:t>adaptation. </a:t>
            </a:r>
            <a:r>
              <a:rPr lang="en-IN" sz="2200" dirty="0">
                <a:latin typeface="Arial" panose="020B0604020202020204" pitchFamily="34" charset="0"/>
                <a:cs typeface="Arial" panose="020B0604020202020204" pitchFamily="34" charset="0"/>
              </a:rPr>
              <a:t>In some cases, existing reusable components may be </a:t>
            </a:r>
            <a:r>
              <a:rPr lang="en-IN" sz="2200" dirty="0" smtClean="0">
                <a:latin typeface="Arial" panose="020B0604020202020204" pitchFamily="34" charset="0"/>
                <a:cs typeface="Arial" panose="020B0604020202020204" pitchFamily="34" charset="0"/>
              </a:rPr>
              <a:t>mismatched to </a:t>
            </a:r>
            <a:r>
              <a:rPr lang="en-IN" sz="2200" dirty="0">
                <a:latin typeface="Arial" panose="020B0604020202020204" pitchFamily="34" charset="0"/>
                <a:cs typeface="Arial" panose="020B0604020202020204" pitchFamily="34" charset="0"/>
              </a:rPr>
              <a:t>the architecture’s design rules. These components must </a:t>
            </a:r>
            <a:r>
              <a:rPr lang="en-IN" sz="2200" dirty="0" smtClean="0">
                <a:latin typeface="Arial" panose="020B0604020202020204" pitchFamily="34" charset="0"/>
                <a:cs typeface="Arial" panose="020B0604020202020204" pitchFamily="34" charset="0"/>
              </a:rPr>
              <a:t>be adapted </a:t>
            </a:r>
            <a:r>
              <a:rPr lang="en-IN" sz="2200" dirty="0">
                <a:latin typeface="Arial" panose="020B0604020202020204" pitchFamily="34" charset="0"/>
                <a:cs typeface="Arial" panose="020B0604020202020204" pitchFamily="34" charset="0"/>
              </a:rPr>
              <a:t>to meet the needs of the architecture or discarded and replaced </a:t>
            </a:r>
            <a:r>
              <a:rPr lang="en-IN" sz="2200" dirty="0" smtClean="0">
                <a:latin typeface="Arial" panose="020B0604020202020204" pitchFamily="34" charset="0"/>
                <a:cs typeface="Arial" panose="020B0604020202020204" pitchFamily="34" charset="0"/>
              </a:rPr>
              <a:t>by other</a:t>
            </a:r>
            <a:r>
              <a:rPr lang="en-IN" sz="2200" dirty="0">
                <a:latin typeface="Arial" panose="020B0604020202020204" pitchFamily="34" charset="0"/>
                <a:cs typeface="Arial" panose="020B0604020202020204" pitchFamily="34" charset="0"/>
              </a:rPr>
              <a:t>, more suitable components</a:t>
            </a:r>
            <a:r>
              <a:rPr lang="en-IN" sz="2200" dirty="0" smtClean="0">
                <a:latin typeface="Arial" panose="020B0604020202020204" pitchFamily="34" charset="0"/>
                <a:cs typeface="Arial" panose="020B0604020202020204" pitchFamily="34" charset="0"/>
              </a:rPr>
              <a:t>.</a:t>
            </a:r>
          </a:p>
          <a:p>
            <a:r>
              <a:rPr lang="en-IN" sz="2200" b="1" dirty="0" smtClean="0">
                <a:latin typeface="Arial" panose="020B0604020202020204" pitchFamily="34" charset="0"/>
                <a:cs typeface="Arial" panose="020B0604020202020204" pitchFamily="34" charset="0"/>
              </a:rPr>
              <a:t>Component </a:t>
            </a:r>
            <a:r>
              <a:rPr lang="en-IN" sz="2200" b="1" dirty="0">
                <a:latin typeface="Arial" panose="020B0604020202020204" pitchFamily="34" charset="0"/>
                <a:cs typeface="Arial" panose="020B0604020202020204" pitchFamily="34" charset="0"/>
              </a:rPr>
              <a:t>composition. </a:t>
            </a:r>
            <a:r>
              <a:rPr lang="en-IN" sz="2200" dirty="0" smtClean="0">
                <a:latin typeface="Arial" panose="020B0604020202020204" pitchFamily="34" charset="0"/>
                <a:cs typeface="Arial" panose="020B0604020202020204" pitchFamily="34" charset="0"/>
              </a:rPr>
              <a:t>The component composition task assembles qualified, adapted, and engineered components to populate the architecture established for an application.</a:t>
            </a:r>
          </a:p>
          <a:p>
            <a:r>
              <a:rPr lang="en-IN" sz="2200" b="1" dirty="0">
                <a:latin typeface="Arial" panose="020B0604020202020204" pitchFamily="34" charset="0"/>
                <a:cs typeface="Arial" panose="020B0604020202020204" pitchFamily="34" charset="0"/>
              </a:rPr>
              <a:t>Component update. </a:t>
            </a:r>
            <a:r>
              <a:rPr lang="en-IN" sz="2200" dirty="0">
                <a:latin typeface="Arial" panose="020B0604020202020204" pitchFamily="34" charset="0"/>
                <a:cs typeface="Arial" panose="020B0604020202020204" pitchFamily="34" charset="0"/>
              </a:rPr>
              <a:t>When systems are implemented with COTS components, update is complicated by the imposition of a third party (i.e., the organization that developed the reusable component may be outside the immediate control of the software engineering organization).</a:t>
            </a: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042876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Management </a:t>
            </a:r>
            <a:r>
              <a:rPr lang="en-US" dirty="0" err="1">
                <a:latin typeface="Berlin Sans FB Demi" panose="020E0802020502020306" pitchFamily="34" charset="0"/>
              </a:rPr>
              <a:t>Isuues</a:t>
            </a:r>
            <a:endParaRPr lang="en-IN" dirty="0"/>
          </a:p>
        </p:txBody>
      </p:sp>
      <p:sp>
        <p:nvSpPr>
          <p:cNvPr id="3" name="Content Placeholder 2"/>
          <p:cNvSpPr>
            <a:spLocks noGrp="1"/>
          </p:cNvSpPr>
          <p:nvPr>
            <p:ph idx="1"/>
          </p:nvPr>
        </p:nvSpPr>
        <p:spPr>
          <a:xfrm>
            <a:off x="1295401" y="2556931"/>
            <a:ext cx="9601196" cy="3803527"/>
          </a:xfrm>
        </p:spPr>
        <p:txBody>
          <a:bodyPr>
            <a:normAutofit/>
          </a:bodyPr>
          <a:lstStyle/>
          <a:p>
            <a:r>
              <a:rPr lang="en-IN" dirty="0" smtClean="0">
                <a:latin typeface="Arial" panose="020B0604020202020204" pitchFamily="34" charset="0"/>
                <a:cs typeface="Arial" panose="020B0604020202020204" pitchFamily="34" charset="0"/>
              </a:rPr>
              <a:t>For a definitive description of the term </a:t>
            </a:r>
            <a:r>
              <a:rPr lang="en-IN" i="1" dirty="0" smtClean="0">
                <a:latin typeface="Arial" panose="020B0604020202020204" pitchFamily="34" charset="0"/>
                <a:cs typeface="Arial" panose="020B0604020202020204" pitchFamily="34" charset="0"/>
              </a:rPr>
              <a:t>component,</a:t>
            </a:r>
            <a:r>
              <a:rPr lang="en-IN" dirty="0" smtClean="0">
                <a:latin typeface="Arial" panose="020B0604020202020204" pitchFamily="34" charset="0"/>
                <a:cs typeface="Arial" panose="020B0604020202020204" pitchFamily="34" charset="0"/>
              </a:rPr>
              <a:t> Brown </a:t>
            </a:r>
            <a:r>
              <a:rPr lang="en-IN" dirty="0">
                <a:latin typeface="Arial" panose="020B0604020202020204" pitchFamily="34" charset="0"/>
                <a:cs typeface="Arial" panose="020B0604020202020204" pitchFamily="34" charset="0"/>
              </a:rPr>
              <a:t>and </a:t>
            </a:r>
            <a:r>
              <a:rPr lang="en-IN" dirty="0" err="1">
                <a:latin typeface="Arial" panose="020B0604020202020204" pitchFamily="34" charset="0"/>
                <a:cs typeface="Arial" panose="020B0604020202020204" pitchFamily="34" charset="0"/>
              </a:rPr>
              <a:t>Wallnau</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suggest the </a:t>
            </a:r>
            <a:r>
              <a:rPr lang="en-IN" dirty="0">
                <a:latin typeface="Arial" panose="020B0604020202020204" pitchFamily="34" charset="0"/>
                <a:cs typeface="Arial" panose="020B0604020202020204" pitchFamily="34" charset="0"/>
              </a:rPr>
              <a:t>following possibilities:</a:t>
            </a:r>
          </a:p>
          <a:p>
            <a:r>
              <a:rPr lang="en-IN" i="1" dirty="0" smtClean="0">
                <a:latin typeface="Arial" panose="020B0604020202020204" pitchFamily="34" charset="0"/>
                <a:cs typeface="Arial" panose="020B0604020202020204" pitchFamily="34" charset="0"/>
              </a:rPr>
              <a:t>Component</a:t>
            </a:r>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nontrivial, nearly independent, and replaceable part of a </a:t>
            </a:r>
            <a:r>
              <a:rPr lang="en-IN" dirty="0" smtClean="0">
                <a:latin typeface="Arial" panose="020B0604020202020204" pitchFamily="34" charset="0"/>
                <a:cs typeface="Arial" panose="020B0604020202020204" pitchFamily="34" charset="0"/>
              </a:rPr>
              <a:t>system that fulfils </a:t>
            </a:r>
            <a:r>
              <a:rPr lang="en-IN" dirty="0">
                <a:latin typeface="Arial" panose="020B0604020202020204" pitchFamily="34" charset="0"/>
                <a:cs typeface="Arial" panose="020B0604020202020204" pitchFamily="34" charset="0"/>
              </a:rPr>
              <a:t>a clear function in the context of a well-defined architecture.</a:t>
            </a:r>
          </a:p>
          <a:p>
            <a:r>
              <a:rPr lang="en-IN" i="1" dirty="0" smtClean="0">
                <a:latin typeface="Arial" panose="020B0604020202020204" pitchFamily="34" charset="0"/>
                <a:cs typeface="Arial" panose="020B0604020202020204" pitchFamily="34" charset="0"/>
              </a:rPr>
              <a:t>Run-time </a:t>
            </a:r>
            <a:r>
              <a:rPr lang="en-IN" i="1" dirty="0">
                <a:latin typeface="Arial" panose="020B0604020202020204" pitchFamily="34" charset="0"/>
                <a:cs typeface="Arial" panose="020B0604020202020204" pitchFamily="34" charset="0"/>
              </a:rPr>
              <a:t>software component</a:t>
            </a:r>
            <a:r>
              <a:rPr lang="en-IN" dirty="0">
                <a:latin typeface="Arial" panose="020B0604020202020204" pitchFamily="34" charset="0"/>
                <a:cs typeface="Arial" panose="020B0604020202020204" pitchFamily="34" charset="0"/>
              </a:rPr>
              <a:t>—a dynamic </a:t>
            </a:r>
            <a:r>
              <a:rPr lang="en-IN" dirty="0" err="1">
                <a:latin typeface="Arial" panose="020B0604020202020204" pitchFamily="34" charset="0"/>
                <a:cs typeface="Arial" panose="020B0604020202020204" pitchFamily="34" charset="0"/>
              </a:rPr>
              <a:t>bindable</a:t>
            </a:r>
            <a:r>
              <a:rPr lang="en-IN" dirty="0">
                <a:latin typeface="Arial" panose="020B0604020202020204" pitchFamily="34" charset="0"/>
                <a:cs typeface="Arial" panose="020B0604020202020204" pitchFamily="34" charset="0"/>
              </a:rPr>
              <a:t> package of one or </a:t>
            </a:r>
            <a:r>
              <a:rPr lang="en-IN" dirty="0" smtClean="0">
                <a:latin typeface="Arial" panose="020B0604020202020204" pitchFamily="34" charset="0"/>
                <a:cs typeface="Arial" panose="020B0604020202020204" pitchFamily="34" charset="0"/>
              </a:rPr>
              <a:t>more programs </a:t>
            </a:r>
            <a:r>
              <a:rPr lang="en-IN" dirty="0">
                <a:latin typeface="Arial" panose="020B0604020202020204" pitchFamily="34" charset="0"/>
                <a:cs typeface="Arial" panose="020B0604020202020204" pitchFamily="34" charset="0"/>
              </a:rPr>
              <a:t>managed as a unit and accessed through documented </a:t>
            </a:r>
            <a:r>
              <a:rPr lang="en-IN" dirty="0" smtClean="0">
                <a:latin typeface="Arial" panose="020B0604020202020204" pitchFamily="34" charset="0"/>
                <a:cs typeface="Arial" panose="020B0604020202020204" pitchFamily="34" charset="0"/>
              </a:rPr>
              <a:t>interfaces that </a:t>
            </a:r>
            <a:r>
              <a:rPr lang="en-IN" dirty="0">
                <a:latin typeface="Arial" panose="020B0604020202020204" pitchFamily="34" charset="0"/>
                <a:cs typeface="Arial" panose="020B0604020202020204" pitchFamily="34" charset="0"/>
              </a:rPr>
              <a:t>can be discovered in run time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32528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erlin Sans FB Demi" panose="020E0802020502020306" pitchFamily="34" charset="0"/>
              </a:rPr>
              <a:t>Contents</a:t>
            </a:r>
            <a:endParaRPr lang="en-IN" dirty="0">
              <a:latin typeface="Berlin Sans FB Demi" panose="020E0802020502020306" pitchFamily="34" charset="0"/>
            </a:endParaRPr>
          </a:p>
        </p:txBody>
      </p:sp>
      <p:sp>
        <p:nvSpPr>
          <p:cNvPr id="3" name="Content Placeholder 2"/>
          <p:cNvSpPr>
            <a:spLocks noGrp="1"/>
          </p:cNvSpPr>
          <p:nvPr>
            <p:ph idx="1"/>
          </p:nvPr>
        </p:nvSpPr>
        <p:spPr/>
        <p:txBody>
          <a:bodyPr/>
          <a:lstStyle/>
          <a:p>
            <a:r>
              <a:rPr lang="en-IN" b="1" dirty="0">
                <a:latin typeface="Berlin Sans FB Demi" panose="020E0802020502020306" pitchFamily="34" charset="0"/>
              </a:rPr>
              <a:t>Advanced Topics In Software </a:t>
            </a:r>
            <a:r>
              <a:rPr lang="en-IN" b="1" dirty="0" smtClean="0">
                <a:latin typeface="Berlin Sans FB Demi" panose="020E0802020502020306" pitchFamily="34" charset="0"/>
              </a:rPr>
              <a:t>Engineering</a:t>
            </a:r>
            <a:endParaRPr lang="en-IN" dirty="0" smtClean="0">
              <a:latin typeface="Berlin Sans FB Demi" panose="020E0802020502020306" pitchFamily="34" charset="0"/>
            </a:endParaRPr>
          </a:p>
          <a:p>
            <a:pPr lvl="1"/>
            <a:r>
              <a:rPr lang="en-IN" dirty="0" smtClean="0">
                <a:latin typeface="Berlin Sans FB Demi" panose="020E0802020502020306" pitchFamily="34" charset="0"/>
              </a:rPr>
              <a:t>Cleanroom Testing</a:t>
            </a:r>
          </a:p>
          <a:p>
            <a:r>
              <a:rPr lang="en-IN" dirty="0">
                <a:latin typeface="Berlin Sans FB Demi" panose="020E0802020502020306" pitchFamily="34" charset="0"/>
              </a:rPr>
              <a:t>Software </a:t>
            </a:r>
            <a:r>
              <a:rPr lang="en-IN" dirty="0" smtClean="0">
                <a:latin typeface="Berlin Sans FB Demi" panose="020E0802020502020306" pitchFamily="34" charset="0"/>
              </a:rPr>
              <a:t>Reuse</a:t>
            </a:r>
          </a:p>
          <a:p>
            <a:pPr lvl="1"/>
            <a:r>
              <a:rPr lang="en-IN" dirty="0" smtClean="0">
                <a:latin typeface="Berlin Sans FB Demi" panose="020E0802020502020306" pitchFamily="34" charset="0"/>
              </a:rPr>
              <a:t>Management Issues</a:t>
            </a:r>
            <a:endParaRPr lang="en-IN" dirty="0">
              <a:latin typeface="Berlin Sans FB Demi" panose="020E0802020502020306" pitchFamily="34" charset="0"/>
            </a:endParaRPr>
          </a:p>
          <a:p>
            <a:pPr lvl="1"/>
            <a:r>
              <a:rPr lang="en-IN" dirty="0">
                <a:latin typeface="Berlin Sans FB Demi" panose="020E0802020502020306" pitchFamily="34" charset="0"/>
              </a:rPr>
              <a:t>The Reuse </a:t>
            </a:r>
            <a:r>
              <a:rPr lang="en-IN" dirty="0" smtClean="0">
                <a:latin typeface="Berlin Sans FB Demi" panose="020E0802020502020306" pitchFamily="34" charset="0"/>
              </a:rPr>
              <a:t>Process</a:t>
            </a:r>
            <a:endParaRPr lang="en-IN" dirty="0">
              <a:latin typeface="Berlin Sans FB Demi" panose="020E0802020502020306" pitchFamily="34" charset="0"/>
            </a:endParaRPr>
          </a:p>
          <a:p>
            <a:r>
              <a:rPr lang="en-US" dirty="0">
                <a:latin typeface="Berlin Sans FB Demi" panose="020E0802020502020306" pitchFamily="34" charset="0"/>
              </a:rPr>
              <a:t>References</a:t>
            </a:r>
            <a:endParaRPr lang="en-IN" dirty="0">
              <a:latin typeface="Berlin Sans FB Demi" panose="020E0802020502020306" pitchFamily="34" charset="0"/>
            </a:endParaRPr>
          </a:p>
          <a:p>
            <a:endParaRPr lang="en-IN" dirty="0"/>
          </a:p>
        </p:txBody>
      </p:sp>
    </p:spTree>
    <p:extLst>
      <p:ext uri="{BB962C8B-B14F-4D97-AF65-F5344CB8AC3E}">
        <p14:creationId xmlns:p14="http://schemas.microsoft.com/office/powerpoint/2010/main" val="3391018019"/>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Management </a:t>
            </a:r>
            <a:r>
              <a:rPr lang="en-US" dirty="0" err="1">
                <a:latin typeface="Berlin Sans FB Demi" panose="020E0802020502020306" pitchFamily="34" charset="0"/>
              </a:rPr>
              <a:t>Isuues</a:t>
            </a:r>
            <a:endParaRPr lang="en-IN" dirty="0"/>
          </a:p>
        </p:txBody>
      </p:sp>
      <p:sp>
        <p:nvSpPr>
          <p:cNvPr id="3" name="Content Placeholder 2"/>
          <p:cNvSpPr>
            <a:spLocks noGrp="1"/>
          </p:cNvSpPr>
          <p:nvPr>
            <p:ph idx="1"/>
          </p:nvPr>
        </p:nvSpPr>
        <p:spPr>
          <a:xfrm>
            <a:off x="1295401" y="2556931"/>
            <a:ext cx="9601196" cy="3803527"/>
          </a:xfrm>
        </p:spPr>
        <p:txBody>
          <a:bodyPr>
            <a:normAutofit fontScale="92500" lnSpcReduction="20000"/>
          </a:bodyPr>
          <a:lstStyle/>
          <a:p>
            <a:r>
              <a:rPr lang="en-IN" i="1" dirty="0">
                <a:latin typeface="Arial" panose="020B0604020202020204" pitchFamily="34" charset="0"/>
                <a:cs typeface="Arial" panose="020B0604020202020204" pitchFamily="34" charset="0"/>
              </a:rPr>
              <a:t>Software component</a:t>
            </a:r>
            <a:r>
              <a:rPr lang="en-IN" dirty="0">
                <a:latin typeface="Arial" panose="020B0604020202020204" pitchFamily="34" charset="0"/>
                <a:cs typeface="Arial" panose="020B0604020202020204" pitchFamily="34" charset="0"/>
              </a:rPr>
              <a:t>—a unit of composition with contractually specified and explicit context dependencies only.</a:t>
            </a:r>
          </a:p>
          <a:p>
            <a:r>
              <a:rPr lang="en-IN" i="1" dirty="0">
                <a:latin typeface="Arial" panose="020B0604020202020204" pitchFamily="34" charset="0"/>
                <a:cs typeface="Arial" panose="020B0604020202020204" pitchFamily="34" charset="0"/>
              </a:rPr>
              <a:t>Business component</a:t>
            </a:r>
            <a:r>
              <a:rPr lang="en-IN" dirty="0">
                <a:latin typeface="Arial" panose="020B0604020202020204" pitchFamily="34" charset="0"/>
                <a:cs typeface="Arial" panose="020B0604020202020204" pitchFamily="34" charset="0"/>
              </a:rPr>
              <a:t>—the software implementation of an “autonomous” business concept or business process</a:t>
            </a:r>
            <a:r>
              <a:rPr lang="en-IN" dirty="0" smtClean="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In addition to these descriptions, software components can also be </a:t>
            </a:r>
            <a:r>
              <a:rPr lang="en-IN" dirty="0" smtClean="0">
                <a:latin typeface="Arial" panose="020B0604020202020204" pitchFamily="34" charset="0"/>
                <a:cs typeface="Arial" panose="020B0604020202020204" pitchFamily="34" charset="0"/>
              </a:rPr>
              <a:t>characterized based </a:t>
            </a:r>
            <a:r>
              <a:rPr lang="en-IN" dirty="0">
                <a:latin typeface="Arial" panose="020B0604020202020204" pitchFamily="34" charset="0"/>
                <a:cs typeface="Arial" panose="020B0604020202020204" pitchFamily="34" charset="0"/>
              </a:rPr>
              <a:t>on their use in the CBSE process. In addition to COTS components, the </a:t>
            </a:r>
            <a:r>
              <a:rPr lang="en-IN" dirty="0" smtClean="0">
                <a:latin typeface="Arial" panose="020B0604020202020204" pitchFamily="34" charset="0"/>
                <a:cs typeface="Arial" panose="020B0604020202020204" pitchFamily="34" charset="0"/>
              </a:rPr>
              <a:t>CBSE process </a:t>
            </a:r>
            <a:r>
              <a:rPr lang="en-IN" dirty="0">
                <a:latin typeface="Arial" panose="020B0604020202020204" pitchFamily="34" charset="0"/>
                <a:cs typeface="Arial" panose="020B0604020202020204" pitchFamily="34" charset="0"/>
              </a:rPr>
              <a:t>yields:</a:t>
            </a:r>
          </a:p>
          <a:p>
            <a:r>
              <a:rPr lang="en-IN" i="1" dirty="0" smtClean="0">
                <a:latin typeface="Arial" panose="020B0604020202020204" pitchFamily="34" charset="0"/>
                <a:cs typeface="Arial" panose="020B0604020202020204" pitchFamily="34" charset="0"/>
              </a:rPr>
              <a:t>Qualified </a:t>
            </a:r>
            <a:r>
              <a:rPr lang="en-IN" i="1" dirty="0">
                <a:latin typeface="Arial" panose="020B0604020202020204" pitchFamily="34" charset="0"/>
                <a:cs typeface="Arial" panose="020B0604020202020204" pitchFamily="34" charset="0"/>
              </a:rPr>
              <a:t>components</a:t>
            </a:r>
            <a:r>
              <a:rPr lang="en-IN" dirty="0">
                <a:latin typeface="Arial" panose="020B0604020202020204" pitchFamily="34" charset="0"/>
                <a:cs typeface="Arial" panose="020B0604020202020204" pitchFamily="34" charset="0"/>
              </a:rPr>
              <a:t>—assessed by software engineers to ensure that </a:t>
            </a:r>
            <a:r>
              <a:rPr lang="en-IN" dirty="0" smtClean="0">
                <a:latin typeface="Arial" panose="020B0604020202020204" pitchFamily="34" charset="0"/>
                <a:cs typeface="Arial" panose="020B0604020202020204" pitchFamily="34" charset="0"/>
              </a:rPr>
              <a:t>not only </a:t>
            </a:r>
            <a:r>
              <a:rPr lang="en-IN" dirty="0">
                <a:latin typeface="Arial" panose="020B0604020202020204" pitchFamily="34" charset="0"/>
                <a:cs typeface="Arial" panose="020B0604020202020204" pitchFamily="34" charset="0"/>
              </a:rPr>
              <a:t>functionality, but performance, reliability, usability, and other quality </a:t>
            </a:r>
            <a:r>
              <a:rPr lang="en-IN" dirty="0" smtClean="0">
                <a:latin typeface="Arial" panose="020B0604020202020204" pitchFamily="34" charset="0"/>
                <a:cs typeface="Arial" panose="020B0604020202020204" pitchFamily="34" charset="0"/>
              </a:rPr>
              <a:t>factors conform </a:t>
            </a:r>
            <a:r>
              <a:rPr lang="en-IN" dirty="0">
                <a:latin typeface="Arial" panose="020B0604020202020204" pitchFamily="34" charset="0"/>
                <a:cs typeface="Arial" panose="020B0604020202020204" pitchFamily="34" charset="0"/>
              </a:rPr>
              <a:t>to the requirements of the system or product to </a:t>
            </a:r>
            <a:r>
              <a:rPr lang="en-IN" dirty="0" smtClean="0">
                <a:latin typeface="Arial" panose="020B0604020202020204" pitchFamily="34" charset="0"/>
                <a:cs typeface="Arial" panose="020B0604020202020204" pitchFamily="34" charset="0"/>
              </a:rPr>
              <a:t>be built.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8957742"/>
      </p:ext>
    </p:extLst>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Management </a:t>
            </a:r>
            <a:r>
              <a:rPr lang="en-US" dirty="0" err="1">
                <a:latin typeface="Berlin Sans FB Demi" panose="020E0802020502020306" pitchFamily="34" charset="0"/>
              </a:rPr>
              <a:t>Isuues</a:t>
            </a:r>
            <a:endParaRPr lang="en-IN" dirty="0"/>
          </a:p>
        </p:txBody>
      </p:sp>
      <p:sp>
        <p:nvSpPr>
          <p:cNvPr id="3" name="Content Placeholder 2"/>
          <p:cNvSpPr>
            <a:spLocks noGrp="1"/>
          </p:cNvSpPr>
          <p:nvPr>
            <p:ph idx="1"/>
          </p:nvPr>
        </p:nvSpPr>
        <p:spPr>
          <a:xfrm>
            <a:off x="1295401" y="2556931"/>
            <a:ext cx="9601196" cy="3803527"/>
          </a:xfrm>
        </p:spPr>
        <p:txBody>
          <a:bodyPr>
            <a:normAutofit/>
          </a:bodyPr>
          <a:lstStyle/>
          <a:p>
            <a:r>
              <a:rPr lang="en-IN" sz="2200" i="1" dirty="0">
                <a:latin typeface="Arial" panose="020B0604020202020204" pitchFamily="34" charset="0"/>
                <a:cs typeface="Arial" panose="020B0604020202020204" pitchFamily="34" charset="0"/>
              </a:rPr>
              <a:t>Adapted components</a:t>
            </a:r>
            <a:r>
              <a:rPr lang="en-IN" sz="2200" dirty="0">
                <a:latin typeface="Arial" panose="020B0604020202020204" pitchFamily="34" charset="0"/>
                <a:cs typeface="Arial" panose="020B0604020202020204" pitchFamily="34" charset="0"/>
              </a:rPr>
              <a:t>—adapted to modify (also called </a:t>
            </a:r>
            <a:r>
              <a:rPr lang="en-IN" sz="2200" i="1" dirty="0">
                <a:latin typeface="Arial" panose="020B0604020202020204" pitchFamily="34" charset="0"/>
                <a:cs typeface="Arial" panose="020B0604020202020204" pitchFamily="34" charset="0"/>
              </a:rPr>
              <a:t>mask </a:t>
            </a:r>
            <a:r>
              <a:rPr lang="en-IN" sz="2200" dirty="0">
                <a:latin typeface="Arial" panose="020B0604020202020204" pitchFamily="34" charset="0"/>
                <a:cs typeface="Arial" panose="020B0604020202020204" pitchFamily="34" charset="0"/>
              </a:rPr>
              <a:t>or </a:t>
            </a:r>
            <a:r>
              <a:rPr lang="en-IN" sz="2200" i="1" dirty="0">
                <a:latin typeface="Arial" panose="020B0604020202020204" pitchFamily="34" charset="0"/>
                <a:cs typeface="Arial" panose="020B0604020202020204" pitchFamily="34" charset="0"/>
              </a:rPr>
              <a:t>wrap</a:t>
            </a:r>
            <a:r>
              <a:rPr lang="en-IN" sz="2200" dirty="0">
                <a:latin typeface="Arial" panose="020B0604020202020204" pitchFamily="34" charset="0"/>
                <a:cs typeface="Arial" panose="020B0604020202020204" pitchFamily="34" charset="0"/>
              </a:rPr>
              <a:t>) unwanted or undesirable characteristics</a:t>
            </a:r>
            <a:r>
              <a:rPr lang="en-IN" sz="2200" dirty="0" smtClean="0">
                <a:latin typeface="Arial" panose="020B0604020202020204" pitchFamily="34" charset="0"/>
                <a:cs typeface="Arial" panose="020B0604020202020204" pitchFamily="34" charset="0"/>
              </a:rPr>
              <a:t>.</a:t>
            </a:r>
          </a:p>
          <a:p>
            <a:r>
              <a:rPr lang="en-IN" sz="2200" i="1" dirty="0">
                <a:latin typeface="Arial" panose="020B0604020202020204" pitchFamily="34" charset="0"/>
                <a:cs typeface="Arial" panose="020B0604020202020204" pitchFamily="34" charset="0"/>
              </a:rPr>
              <a:t>Assembled components</a:t>
            </a:r>
            <a:r>
              <a:rPr lang="en-IN" sz="2200" dirty="0">
                <a:latin typeface="Arial" panose="020B0604020202020204" pitchFamily="34" charset="0"/>
                <a:cs typeface="Arial" panose="020B0604020202020204" pitchFamily="34" charset="0"/>
              </a:rPr>
              <a:t>—integrated into an architectural style and </a:t>
            </a:r>
            <a:r>
              <a:rPr lang="en-IN" sz="2200" dirty="0" smtClean="0">
                <a:latin typeface="Arial" panose="020B0604020202020204" pitchFamily="34" charset="0"/>
                <a:cs typeface="Arial" panose="020B0604020202020204" pitchFamily="34" charset="0"/>
              </a:rPr>
              <a:t>interconnected with </a:t>
            </a:r>
            <a:r>
              <a:rPr lang="en-IN" sz="2200" dirty="0">
                <a:latin typeface="Arial" panose="020B0604020202020204" pitchFamily="34" charset="0"/>
                <a:cs typeface="Arial" panose="020B0604020202020204" pitchFamily="34" charset="0"/>
              </a:rPr>
              <a:t>an appropriate infrastructure that allows the components to </a:t>
            </a:r>
            <a:r>
              <a:rPr lang="en-IN" sz="2200" dirty="0" smtClean="0">
                <a:latin typeface="Arial" panose="020B0604020202020204" pitchFamily="34" charset="0"/>
                <a:cs typeface="Arial" panose="020B0604020202020204" pitchFamily="34" charset="0"/>
              </a:rPr>
              <a:t>be coordinated </a:t>
            </a:r>
            <a:r>
              <a:rPr lang="en-IN" sz="2200" dirty="0">
                <a:latin typeface="Arial" panose="020B0604020202020204" pitchFamily="34" charset="0"/>
                <a:cs typeface="Arial" panose="020B0604020202020204" pitchFamily="34" charset="0"/>
              </a:rPr>
              <a:t>and managed effectively.</a:t>
            </a:r>
          </a:p>
          <a:p>
            <a:r>
              <a:rPr lang="en-IN" sz="2200" i="1" dirty="0" smtClean="0">
                <a:latin typeface="Arial" panose="020B0604020202020204" pitchFamily="34" charset="0"/>
                <a:cs typeface="Arial" panose="020B0604020202020204" pitchFamily="34" charset="0"/>
              </a:rPr>
              <a:t>Updated </a:t>
            </a:r>
            <a:r>
              <a:rPr lang="en-IN" sz="2200" i="1" dirty="0">
                <a:latin typeface="Arial" panose="020B0604020202020204" pitchFamily="34" charset="0"/>
                <a:cs typeface="Arial" panose="020B0604020202020204" pitchFamily="34" charset="0"/>
              </a:rPr>
              <a:t>components</a:t>
            </a:r>
            <a:r>
              <a:rPr lang="en-IN" sz="2200" dirty="0">
                <a:latin typeface="Arial" panose="020B0604020202020204" pitchFamily="34" charset="0"/>
                <a:cs typeface="Arial" panose="020B0604020202020204" pitchFamily="34" charset="0"/>
              </a:rPr>
              <a:t>—replacing existing software as new versions </a:t>
            </a:r>
            <a:r>
              <a:rPr lang="en-IN" sz="2200" dirty="0" smtClean="0">
                <a:latin typeface="Arial" panose="020B0604020202020204" pitchFamily="34" charset="0"/>
                <a:cs typeface="Arial" panose="020B0604020202020204" pitchFamily="34" charset="0"/>
              </a:rPr>
              <a:t>of components</a:t>
            </a:r>
            <a:r>
              <a:rPr lang="en-IN" sz="2200" dirty="0">
                <a:latin typeface="Arial" panose="020B0604020202020204" pitchFamily="34" charset="0"/>
                <a:cs typeface="Arial" panose="020B0604020202020204" pitchFamily="34" charset="0"/>
              </a:rPr>
              <a:t> </a:t>
            </a:r>
            <a:r>
              <a:rPr lang="en-IN" sz="2200" dirty="0" smtClean="0">
                <a:latin typeface="Arial" panose="020B0604020202020204" pitchFamily="34" charset="0"/>
                <a:cs typeface="Arial" panose="020B0604020202020204" pitchFamily="34" charset="0"/>
              </a:rPr>
              <a:t>become </a:t>
            </a:r>
            <a:r>
              <a:rPr lang="en-IN" sz="2200" dirty="0">
                <a:latin typeface="Arial" panose="020B0604020202020204" pitchFamily="34" charset="0"/>
                <a:cs typeface="Arial" panose="020B0604020202020204" pitchFamily="34" charset="0"/>
              </a:rPr>
              <a:t>available.</a:t>
            </a:r>
          </a:p>
        </p:txBody>
      </p:sp>
    </p:spTree>
    <p:extLst>
      <p:ext uri="{BB962C8B-B14F-4D97-AF65-F5344CB8AC3E}">
        <p14:creationId xmlns:p14="http://schemas.microsoft.com/office/powerpoint/2010/main" val="3719460182"/>
      </p:ext>
    </p:extLst>
  </p:cSld>
  <p:clrMapOvr>
    <a:masterClrMapping/>
  </p:clrMapOvr>
  <p:transition spd="slow">
    <p:push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1"/>
            <a:ext cx="9601196" cy="3803527"/>
          </a:xfrm>
        </p:spPr>
        <p:txBody>
          <a:bodyPr>
            <a:normAutofit/>
          </a:bodyPr>
          <a:lstStyle/>
          <a:p>
            <a:pPr marL="285750" lvl="1"/>
            <a:r>
              <a:rPr lang="en-IN" sz="2400" b="1" dirty="0" smtClean="0">
                <a:latin typeface="Arial" panose="020B0604020202020204" pitchFamily="34" charset="0"/>
                <a:cs typeface="Arial" panose="020B0604020202020204" pitchFamily="34" charset="0"/>
              </a:rPr>
              <a:t>The CBSE Process</a:t>
            </a:r>
          </a:p>
          <a:p>
            <a:r>
              <a:rPr lang="en-IN" sz="2200" dirty="0" smtClean="0">
                <a:latin typeface="Arial" panose="020B0604020202020204" pitchFamily="34" charset="0"/>
                <a:cs typeface="Arial" panose="020B0604020202020204" pitchFamily="34" charset="0"/>
              </a:rPr>
              <a:t>The CBSE process, must be characterized in a manner that not only identifies candidate components but also qualifies each component’s interface, adapts components to remove architectural mismatches, assembles components into a selected architectural style, and updates components as requirements for the system change.</a:t>
            </a:r>
          </a:p>
          <a:p>
            <a:endParaRPr lang="en-IN" sz="2200"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pPr algn="l"/>
            <a:r>
              <a:rPr lang="en-US" dirty="0">
                <a:latin typeface="Berlin Sans FB Demi" panose="020E0802020502020306" pitchFamily="34" charset="0"/>
              </a:rPr>
              <a:t>Software Reuse</a:t>
            </a:r>
            <a:r>
              <a:rPr lang="en-US" dirty="0" smtClean="0">
                <a:latin typeface="Berlin Sans FB Demi" panose="020E0802020502020306" pitchFamily="34" charset="0"/>
              </a:rPr>
              <a:t>: </a:t>
            </a:r>
            <a:r>
              <a:rPr lang="en-IN" b="1" dirty="0">
                <a:latin typeface="Berlin Sans FB Demi" panose="020E0802020502020306" pitchFamily="34" charset="0"/>
                <a:cs typeface="Arial" panose="020B0604020202020204" pitchFamily="34" charset="0"/>
              </a:rPr>
              <a:t>The Reuse Process </a:t>
            </a:r>
            <a:endParaRPr lang="en-IN" dirty="0">
              <a:latin typeface="Berlin Sans FB Demi" panose="020E0802020502020306" pitchFamily="34" charset="0"/>
            </a:endParaRPr>
          </a:p>
        </p:txBody>
      </p:sp>
    </p:spTree>
    <p:extLst>
      <p:ext uri="{BB962C8B-B14F-4D97-AF65-F5344CB8AC3E}">
        <p14:creationId xmlns:p14="http://schemas.microsoft.com/office/powerpoint/2010/main" val="3445060528"/>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a:t>
            </a:r>
            <a:r>
              <a:rPr lang="en-IN" b="1" dirty="0">
                <a:latin typeface="Berlin Sans FB Demi" panose="020E0802020502020306" pitchFamily="34" charset="0"/>
                <a:cs typeface="Arial" panose="020B0604020202020204" pitchFamily="34" charset="0"/>
              </a:rPr>
              <a:t>The Reuse Process </a:t>
            </a:r>
            <a:endParaRPr lang="en-IN" dirty="0"/>
          </a:p>
        </p:txBody>
      </p:sp>
      <p:sp>
        <p:nvSpPr>
          <p:cNvPr id="3" name="Content Placeholder 2"/>
          <p:cNvSpPr>
            <a:spLocks noGrp="1"/>
          </p:cNvSpPr>
          <p:nvPr>
            <p:ph idx="1"/>
          </p:nvPr>
        </p:nvSpPr>
        <p:spPr>
          <a:xfrm>
            <a:off x="1295401" y="2556931"/>
            <a:ext cx="9601196" cy="3803527"/>
          </a:xfrm>
        </p:spPr>
        <p:txBody>
          <a:bodyPr>
            <a:normAutofit/>
          </a:bodyPr>
          <a:lstStyle/>
          <a:p>
            <a:r>
              <a:rPr lang="en-IN" sz="2200" dirty="0">
                <a:latin typeface="Arial" panose="020B0604020202020204" pitchFamily="34" charset="0"/>
                <a:cs typeface="Arial" panose="020B0604020202020204" pitchFamily="34" charset="0"/>
              </a:rPr>
              <a:t>The process model for component-based software engineering emphasizes </a:t>
            </a:r>
            <a:r>
              <a:rPr lang="en-IN" sz="2200" dirty="0" smtClean="0">
                <a:latin typeface="Arial" panose="020B0604020202020204" pitchFamily="34" charset="0"/>
                <a:cs typeface="Arial" panose="020B0604020202020204" pitchFamily="34" charset="0"/>
              </a:rPr>
              <a:t>parallel tracks </a:t>
            </a:r>
            <a:r>
              <a:rPr lang="en-IN" sz="2200" dirty="0">
                <a:latin typeface="Arial" panose="020B0604020202020204" pitchFamily="34" charset="0"/>
                <a:cs typeface="Arial" panose="020B0604020202020204" pitchFamily="34" charset="0"/>
              </a:rPr>
              <a:t>in which domain </a:t>
            </a:r>
            <a:r>
              <a:rPr lang="en-IN" sz="2200" dirty="0" smtClean="0">
                <a:latin typeface="Arial" panose="020B0604020202020204" pitchFamily="34" charset="0"/>
                <a:cs typeface="Arial" panose="020B0604020202020204" pitchFamily="34" charset="0"/>
              </a:rPr>
              <a:t>engineering </a:t>
            </a:r>
            <a:r>
              <a:rPr lang="en-IN" sz="2200" dirty="0">
                <a:latin typeface="Arial" panose="020B0604020202020204" pitchFamily="34" charset="0"/>
                <a:cs typeface="Arial" panose="020B0604020202020204" pitchFamily="34" charset="0"/>
              </a:rPr>
              <a:t>occurs concurrently </a:t>
            </a:r>
            <a:r>
              <a:rPr lang="en-IN" sz="2200" dirty="0" smtClean="0">
                <a:latin typeface="Arial" panose="020B0604020202020204" pitchFamily="34" charset="0"/>
                <a:cs typeface="Arial" panose="020B0604020202020204" pitchFamily="34" charset="0"/>
              </a:rPr>
              <a:t>with component-based </a:t>
            </a:r>
            <a:r>
              <a:rPr lang="en-IN" sz="2200" dirty="0">
                <a:latin typeface="Arial" panose="020B0604020202020204" pitchFamily="34" charset="0"/>
                <a:cs typeface="Arial" panose="020B0604020202020204" pitchFamily="34" charset="0"/>
              </a:rPr>
              <a:t>development. </a:t>
            </a:r>
            <a:endParaRPr lang="en-IN" sz="2200" dirty="0" smtClean="0">
              <a:latin typeface="Arial" panose="020B0604020202020204" pitchFamily="34" charset="0"/>
              <a:cs typeface="Arial" panose="020B0604020202020204" pitchFamily="34" charset="0"/>
            </a:endParaRPr>
          </a:p>
          <a:p>
            <a:r>
              <a:rPr lang="en-IN" sz="2200" i="1" dirty="0" smtClean="0">
                <a:latin typeface="Arial" panose="020B0604020202020204" pitchFamily="34" charset="0"/>
                <a:cs typeface="Arial" panose="020B0604020202020204" pitchFamily="34" charset="0"/>
              </a:rPr>
              <a:t>Domain </a:t>
            </a:r>
            <a:r>
              <a:rPr lang="en-IN" sz="2200" i="1" dirty="0">
                <a:latin typeface="Arial" panose="020B0604020202020204" pitchFamily="34" charset="0"/>
                <a:cs typeface="Arial" panose="020B0604020202020204" pitchFamily="34" charset="0"/>
              </a:rPr>
              <a:t>engineering </a:t>
            </a:r>
            <a:r>
              <a:rPr lang="en-IN" sz="2200" dirty="0">
                <a:latin typeface="Arial" panose="020B0604020202020204" pitchFamily="34" charset="0"/>
                <a:cs typeface="Arial" panose="020B0604020202020204" pitchFamily="34" charset="0"/>
              </a:rPr>
              <a:t>performs the work required </a:t>
            </a:r>
            <a:r>
              <a:rPr lang="en-IN" sz="2200" dirty="0" smtClean="0">
                <a:latin typeface="Arial" panose="020B0604020202020204" pitchFamily="34" charset="0"/>
                <a:cs typeface="Arial" panose="020B0604020202020204" pitchFamily="34" charset="0"/>
              </a:rPr>
              <a:t>to establish </a:t>
            </a:r>
            <a:r>
              <a:rPr lang="en-IN" sz="2200" dirty="0">
                <a:latin typeface="Arial" panose="020B0604020202020204" pitchFamily="34" charset="0"/>
                <a:cs typeface="Arial" panose="020B0604020202020204" pitchFamily="34" charset="0"/>
              </a:rPr>
              <a:t>a set of software components that can be reused by the software </a:t>
            </a:r>
            <a:r>
              <a:rPr lang="en-IN" sz="2200" dirty="0" smtClean="0">
                <a:latin typeface="Arial" panose="020B0604020202020204" pitchFamily="34" charset="0"/>
                <a:cs typeface="Arial" panose="020B0604020202020204" pitchFamily="34" charset="0"/>
              </a:rPr>
              <a:t>engineer. </a:t>
            </a:r>
          </a:p>
          <a:p>
            <a:r>
              <a:rPr lang="en-IN" sz="2200" dirty="0" smtClean="0">
                <a:latin typeface="Arial" panose="020B0604020202020204" pitchFamily="34" charset="0"/>
                <a:cs typeface="Arial" panose="020B0604020202020204" pitchFamily="34" charset="0"/>
              </a:rPr>
              <a:t>These </a:t>
            </a:r>
            <a:r>
              <a:rPr lang="en-IN" sz="2200" dirty="0">
                <a:latin typeface="Arial" panose="020B0604020202020204" pitchFamily="34" charset="0"/>
                <a:cs typeface="Arial" panose="020B0604020202020204" pitchFamily="34" charset="0"/>
              </a:rPr>
              <a:t>components are then transported across a “boundary” that separates </a:t>
            </a:r>
            <a:r>
              <a:rPr lang="en-IN" sz="2200" dirty="0" smtClean="0">
                <a:latin typeface="Arial" panose="020B0604020202020204" pitchFamily="34" charset="0"/>
                <a:cs typeface="Arial" panose="020B0604020202020204" pitchFamily="34" charset="0"/>
              </a:rPr>
              <a:t>domain engineering </a:t>
            </a:r>
            <a:r>
              <a:rPr lang="en-IN" sz="2200" dirty="0">
                <a:latin typeface="Arial" panose="020B0604020202020204" pitchFamily="34" charset="0"/>
                <a:cs typeface="Arial" panose="020B0604020202020204" pitchFamily="34" charset="0"/>
              </a:rPr>
              <a:t>from component-based development</a:t>
            </a:r>
            <a:r>
              <a:rPr lang="en-IN" sz="2200" dirty="0" smtClean="0">
                <a:latin typeface="Arial" panose="020B0604020202020204" pitchFamily="34" charset="0"/>
                <a:cs typeface="Arial" panose="020B0604020202020204" pitchFamily="34" charset="0"/>
              </a:rPr>
              <a:t>.</a:t>
            </a:r>
          </a:p>
          <a:p>
            <a:r>
              <a:rPr lang="en-IN" sz="2200" dirty="0" smtClean="0">
                <a:latin typeface="Arial" panose="020B0604020202020204" pitchFamily="34" charset="0"/>
                <a:cs typeface="Arial" panose="020B0604020202020204" pitchFamily="34" charset="0"/>
              </a:rPr>
              <a:t>Figure 1 </a:t>
            </a:r>
            <a:r>
              <a:rPr lang="en-IN" sz="2200" dirty="0">
                <a:latin typeface="Arial" panose="020B0604020202020204" pitchFamily="34" charset="0"/>
                <a:cs typeface="Arial" panose="020B0604020202020204" pitchFamily="34" charset="0"/>
              </a:rPr>
              <a:t>illustrates a typical process model that explicitly accommodates </a:t>
            </a:r>
            <a:r>
              <a:rPr lang="en-IN" sz="2200" dirty="0" smtClean="0">
                <a:latin typeface="Arial" panose="020B0604020202020204" pitchFamily="34" charset="0"/>
                <a:cs typeface="Arial" panose="020B0604020202020204" pitchFamily="34" charset="0"/>
              </a:rPr>
              <a:t>CBSE.</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19470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1188" y="766902"/>
            <a:ext cx="6683188" cy="5490175"/>
          </a:xfrm>
          <a:prstGeom prst="rect">
            <a:avLst/>
          </a:prstGeom>
        </p:spPr>
      </p:pic>
      <p:sp>
        <p:nvSpPr>
          <p:cNvPr id="3" name="TextBox 2"/>
          <p:cNvSpPr txBox="1"/>
          <p:nvPr/>
        </p:nvSpPr>
        <p:spPr>
          <a:xfrm>
            <a:off x="9086010" y="2541494"/>
            <a:ext cx="2021262"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FIGURE 1: </a:t>
            </a:r>
            <a:r>
              <a:rPr lang="en-IN" dirty="0">
                <a:latin typeface="Arial" panose="020B0604020202020204" pitchFamily="34" charset="0"/>
                <a:cs typeface="Arial" panose="020B0604020202020204" pitchFamily="34" charset="0"/>
              </a:rPr>
              <a:t>A process</a:t>
            </a:r>
          </a:p>
          <a:p>
            <a:r>
              <a:rPr lang="en-IN" dirty="0">
                <a:latin typeface="Arial" panose="020B0604020202020204" pitchFamily="34" charset="0"/>
                <a:cs typeface="Arial" panose="020B0604020202020204" pitchFamily="34" charset="0"/>
              </a:rPr>
              <a:t>model that</a:t>
            </a:r>
          </a:p>
          <a:p>
            <a:r>
              <a:rPr lang="en-IN" dirty="0">
                <a:latin typeface="Arial" panose="020B0604020202020204" pitchFamily="34" charset="0"/>
                <a:cs typeface="Arial" panose="020B0604020202020204" pitchFamily="34" charset="0"/>
              </a:rPr>
              <a:t>supports CBSE</a:t>
            </a:r>
          </a:p>
        </p:txBody>
      </p:sp>
    </p:spTree>
    <p:extLst>
      <p:ext uri="{BB962C8B-B14F-4D97-AF65-F5344CB8AC3E}">
        <p14:creationId xmlns:p14="http://schemas.microsoft.com/office/powerpoint/2010/main" val="3401138471"/>
      </p:ext>
    </p:extLst>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a:t>
            </a:r>
            <a:r>
              <a:rPr lang="en-IN" b="1" dirty="0">
                <a:latin typeface="Berlin Sans FB Demi" panose="020E0802020502020306" pitchFamily="34" charset="0"/>
                <a:cs typeface="Arial" panose="020B0604020202020204" pitchFamily="34" charset="0"/>
              </a:rPr>
              <a:t>The Reuse Process </a:t>
            </a:r>
            <a:endParaRPr lang="en-IN" dirty="0"/>
          </a:p>
        </p:txBody>
      </p:sp>
      <p:sp>
        <p:nvSpPr>
          <p:cNvPr id="3" name="Content Placeholder 2"/>
          <p:cNvSpPr>
            <a:spLocks noGrp="1"/>
          </p:cNvSpPr>
          <p:nvPr>
            <p:ph idx="1"/>
          </p:nvPr>
        </p:nvSpPr>
        <p:spPr>
          <a:xfrm>
            <a:off x="1295401" y="2556932"/>
            <a:ext cx="9601196" cy="3346328"/>
          </a:xfrm>
        </p:spPr>
        <p:txBody>
          <a:bodyPr>
            <a:noAutofit/>
          </a:bodyPr>
          <a:lstStyle/>
          <a:p>
            <a:r>
              <a:rPr lang="en-IN" sz="2200" dirty="0">
                <a:latin typeface="Arial" panose="020B0604020202020204" pitchFamily="34" charset="0"/>
                <a:cs typeface="Arial" panose="020B0604020202020204" pitchFamily="34" charset="0"/>
              </a:rPr>
              <a:t>Domain engineering creates a model of the application domain that is </a:t>
            </a:r>
            <a:r>
              <a:rPr lang="en-IN" sz="2200" dirty="0" smtClean="0">
                <a:latin typeface="Arial" panose="020B0604020202020204" pitchFamily="34" charset="0"/>
                <a:cs typeface="Arial" panose="020B0604020202020204" pitchFamily="34" charset="0"/>
              </a:rPr>
              <a:t>used as </a:t>
            </a:r>
            <a:r>
              <a:rPr lang="en-IN" sz="2200" dirty="0">
                <a:latin typeface="Arial" panose="020B0604020202020204" pitchFamily="34" charset="0"/>
                <a:cs typeface="Arial" panose="020B0604020202020204" pitchFamily="34" charset="0"/>
              </a:rPr>
              <a:t>a basis for </a:t>
            </a:r>
            <a:r>
              <a:rPr lang="en-IN" sz="2200" dirty="0" err="1">
                <a:latin typeface="Arial" panose="020B0604020202020204" pitchFamily="34" charset="0"/>
                <a:cs typeface="Arial" panose="020B0604020202020204" pitchFamily="34" charset="0"/>
              </a:rPr>
              <a:t>analyzing</a:t>
            </a:r>
            <a:r>
              <a:rPr lang="en-IN" sz="2200" dirty="0">
                <a:latin typeface="Arial" panose="020B0604020202020204" pitchFamily="34" charset="0"/>
                <a:cs typeface="Arial" panose="020B0604020202020204" pitchFamily="34" charset="0"/>
              </a:rPr>
              <a:t> user requirements in the software engineering flow.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A generic software </a:t>
            </a:r>
            <a:r>
              <a:rPr lang="en-IN" sz="2200" dirty="0">
                <a:latin typeface="Arial" panose="020B0604020202020204" pitchFamily="34" charset="0"/>
                <a:cs typeface="Arial" panose="020B0604020202020204" pitchFamily="34" charset="0"/>
              </a:rPr>
              <a:t>architecture </a:t>
            </a:r>
            <a:r>
              <a:rPr lang="en-IN" sz="2200" dirty="0" smtClean="0">
                <a:latin typeface="Arial" panose="020B0604020202020204" pitchFamily="34" charset="0"/>
                <a:cs typeface="Arial" panose="020B0604020202020204" pitchFamily="34" charset="0"/>
              </a:rPr>
              <a:t>provide input </a:t>
            </a:r>
            <a:r>
              <a:rPr lang="en-IN" sz="2200" dirty="0">
                <a:latin typeface="Arial" panose="020B0604020202020204" pitchFamily="34" charset="0"/>
                <a:cs typeface="Arial" panose="020B0604020202020204" pitchFamily="34" charset="0"/>
              </a:rPr>
              <a:t>for the design of the application.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Finally</a:t>
            </a:r>
            <a:r>
              <a:rPr lang="en-IN" sz="2200" dirty="0">
                <a:latin typeface="Arial" panose="020B0604020202020204" pitchFamily="34" charset="0"/>
                <a:cs typeface="Arial" panose="020B0604020202020204" pitchFamily="34" charset="0"/>
              </a:rPr>
              <a:t>, after reusable components </a:t>
            </a:r>
            <a:r>
              <a:rPr lang="en-IN" sz="2200" dirty="0" smtClean="0">
                <a:latin typeface="Arial" panose="020B0604020202020204" pitchFamily="34" charset="0"/>
                <a:cs typeface="Arial" panose="020B0604020202020204" pitchFamily="34" charset="0"/>
              </a:rPr>
              <a:t>have been </a:t>
            </a:r>
            <a:r>
              <a:rPr lang="en-IN" sz="2200" dirty="0">
                <a:latin typeface="Arial" panose="020B0604020202020204" pitchFamily="34" charset="0"/>
                <a:cs typeface="Arial" panose="020B0604020202020204" pitchFamily="34" charset="0"/>
              </a:rPr>
              <a:t>purchased, selected from existing libraries, or constructed (as part of </a:t>
            </a:r>
            <a:r>
              <a:rPr lang="en-IN" sz="2200" dirty="0" smtClean="0">
                <a:latin typeface="Arial" panose="020B0604020202020204" pitchFamily="34" charset="0"/>
                <a:cs typeface="Arial" panose="020B0604020202020204" pitchFamily="34" charset="0"/>
              </a:rPr>
              <a:t>domain engineering</a:t>
            </a:r>
            <a:r>
              <a:rPr lang="en-IN" sz="2200" dirty="0">
                <a:latin typeface="Arial" panose="020B0604020202020204" pitchFamily="34" charset="0"/>
                <a:cs typeface="Arial" panose="020B0604020202020204" pitchFamily="34" charset="0"/>
              </a:rPr>
              <a:t>), they are made available to software engineers during </a:t>
            </a:r>
            <a:r>
              <a:rPr lang="en-IN" sz="2200" dirty="0" smtClean="0">
                <a:latin typeface="Arial" panose="020B0604020202020204" pitchFamily="34" charset="0"/>
                <a:cs typeface="Arial" panose="020B0604020202020204" pitchFamily="34" charset="0"/>
              </a:rPr>
              <a:t>component-based development</a:t>
            </a:r>
            <a:r>
              <a:rPr lang="en-IN"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20044706"/>
      </p:ext>
    </p:extLst>
  </p:cSld>
  <p:clrMapOvr>
    <a:masterClrMapping/>
  </p:clrMapOvr>
  <p:transition spd="slow">
    <p:push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a:t>
            </a:r>
            <a:r>
              <a:rPr lang="en-IN" b="1" dirty="0">
                <a:latin typeface="Berlin Sans FB Demi" panose="020E0802020502020306" pitchFamily="34" charset="0"/>
                <a:cs typeface="Arial" panose="020B0604020202020204" pitchFamily="34" charset="0"/>
              </a:rPr>
              <a:t>The Reuse Process </a:t>
            </a:r>
            <a:endParaRPr lang="en-IN" dirty="0"/>
          </a:p>
        </p:txBody>
      </p:sp>
      <p:sp>
        <p:nvSpPr>
          <p:cNvPr id="3" name="Content Placeholder 2"/>
          <p:cNvSpPr>
            <a:spLocks noGrp="1"/>
          </p:cNvSpPr>
          <p:nvPr>
            <p:ph idx="1"/>
          </p:nvPr>
        </p:nvSpPr>
        <p:spPr>
          <a:xfrm>
            <a:off x="1295401" y="2556932"/>
            <a:ext cx="9601196" cy="3346328"/>
          </a:xfrm>
        </p:spPr>
        <p:txBody>
          <a:bodyPr>
            <a:noAutofit/>
          </a:bodyPr>
          <a:lstStyle/>
          <a:p>
            <a:r>
              <a:rPr lang="en-IN" sz="2200" dirty="0" smtClean="0">
                <a:latin typeface="Arial" panose="020B0604020202020204" pitchFamily="34" charset="0"/>
                <a:cs typeface="Arial" panose="020B0604020202020204" pitchFamily="34" charset="0"/>
              </a:rPr>
              <a:t>The analysis and architectural design steps defined as part of component-based development can be implemented within the context of an abstract design paradigm (ADP).</a:t>
            </a:r>
          </a:p>
          <a:p>
            <a:r>
              <a:rPr lang="en-US" sz="2200" dirty="0" smtClean="0">
                <a:latin typeface="Arial" panose="020B0604020202020204" pitchFamily="34" charset="0"/>
                <a:cs typeface="Arial" panose="020B0604020202020204" pitchFamily="34" charset="0"/>
              </a:rPr>
              <a:t>An ADP implies that the overall model of the software </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represented as data, function, and behavior (control) – can be decomposed hierarchically.</a:t>
            </a:r>
          </a:p>
          <a:p>
            <a:r>
              <a:rPr lang="en-US" sz="2200" dirty="0" smtClean="0">
                <a:latin typeface="Arial" panose="020B0604020202020204" pitchFamily="34" charset="0"/>
                <a:cs typeface="Arial" panose="020B0604020202020204" pitchFamily="34" charset="0"/>
              </a:rPr>
              <a:t>As decomposition begins, the system is represented as a collection of architectural frameworks, each composed of one or more design patterns.</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4850797"/>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Berlin Sans FB Demi" panose="020E0802020502020306" pitchFamily="34" charset="0"/>
              </a:rPr>
              <a:t>Software Reuse: </a:t>
            </a:r>
            <a:r>
              <a:rPr lang="en-IN" b="1" dirty="0">
                <a:latin typeface="Berlin Sans FB Demi" panose="020E0802020502020306" pitchFamily="34" charset="0"/>
                <a:cs typeface="Arial" panose="020B0604020202020204" pitchFamily="34" charset="0"/>
              </a:rPr>
              <a:t>The Reuse Process </a:t>
            </a:r>
            <a:endParaRPr lang="en-IN" dirty="0"/>
          </a:p>
        </p:txBody>
      </p:sp>
      <p:sp>
        <p:nvSpPr>
          <p:cNvPr id="3" name="Content Placeholder 2"/>
          <p:cNvSpPr>
            <a:spLocks noGrp="1"/>
          </p:cNvSpPr>
          <p:nvPr>
            <p:ph idx="1"/>
          </p:nvPr>
        </p:nvSpPr>
        <p:spPr>
          <a:xfrm>
            <a:off x="1295401" y="2556932"/>
            <a:ext cx="9601196" cy="3346328"/>
          </a:xfrm>
        </p:spPr>
        <p:txBody>
          <a:bodyPr>
            <a:noAutofit/>
          </a:bodyPr>
          <a:lstStyle/>
          <a:p>
            <a:r>
              <a:rPr lang="en-US" sz="2200" dirty="0" smtClean="0">
                <a:latin typeface="Arial" panose="020B0604020202020204" pitchFamily="34" charset="0"/>
                <a:cs typeface="Arial" panose="020B0604020202020204" pitchFamily="34" charset="0"/>
              </a:rPr>
              <a:t>Further refinement identifies the component that are required to create each design pattern.</a:t>
            </a:r>
          </a:p>
          <a:p>
            <a:r>
              <a:rPr lang="en-US" sz="2200" dirty="0" smtClean="0">
                <a:latin typeface="Arial" panose="020B0604020202020204" pitchFamily="34" charset="0"/>
                <a:cs typeface="Arial" panose="020B0604020202020204" pitchFamily="34" charset="0"/>
              </a:rPr>
              <a:t>In an ideal context, all of these components would be acquired from a repository (component qualification, adaptation and composition activities </a:t>
            </a:r>
            <a:r>
              <a:rPr lang="en-US" sz="2200" dirty="0" err="1" smtClean="0">
                <a:latin typeface="Arial" panose="020B0604020202020204" pitchFamily="34" charset="0"/>
                <a:cs typeface="Arial" panose="020B0604020202020204" pitchFamily="34" charset="0"/>
              </a:rPr>
              <a:t>aplly</a:t>
            </a:r>
            <a:r>
              <a:rPr lang="en-US" sz="2200" dirty="0" smtClean="0">
                <a:latin typeface="Arial" panose="020B0604020202020204" pitchFamily="34" charset="0"/>
                <a:cs typeface="Arial" panose="020B0604020202020204" pitchFamily="34" charset="0"/>
              </a:rPr>
              <a:t>).</a:t>
            </a:r>
          </a:p>
          <a:p>
            <a:r>
              <a:rPr lang="en-US" sz="2200" dirty="0" smtClean="0">
                <a:latin typeface="Arial" panose="020B0604020202020204" pitchFamily="34" charset="0"/>
                <a:cs typeface="Arial" panose="020B0604020202020204" pitchFamily="34" charset="0"/>
              </a:rPr>
              <a:t>When specialized components are required, component engineering is applied.</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086513"/>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erlin Sans FB Demi" panose="020E0802020502020306" pitchFamily="34" charset="0"/>
              </a:rPr>
              <a:t>References</a:t>
            </a:r>
            <a:endParaRPr lang="en-IN" dirty="0">
              <a:latin typeface="Berlin Sans FB Demi" panose="020E0802020502020306" pitchFamily="34" charset="0"/>
            </a:endParaRPr>
          </a:p>
        </p:txBody>
      </p:sp>
      <p:sp>
        <p:nvSpPr>
          <p:cNvPr id="3" name="Content Placeholder 2"/>
          <p:cNvSpPr>
            <a:spLocks noGrp="1"/>
          </p:cNvSpPr>
          <p:nvPr>
            <p:ph idx="1"/>
          </p:nvPr>
        </p:nvSpPr>
        <p:spPr/>
        <p:txBody>
          <a:bodyPr/>
          <a:lstStyle/>
          <a:p>
            <a:r>
              <a:rPr lang="en-IN" sz="2200" dirty="0" smtClean="0">
                <a:latin typeface="Berlin Sans FB Demi" panose="020E0802020502020306" pitchFamily="34" charset="0"/>
                <a:cs typeface="Arial" panose="020B0604020202020204" pitchFamily="34" charset="0"/>
              </a:rPr>
              <a:t>Software </a:t>
            </a:r>
            <a:r>
              <a:rPr lang="en-IN" sz="2200" dirty="0">
                <a:latin typeface="Berlin Sans FB Demi" panose="020E0802020502020306" pitchFamily="34" charset="0"/>
                <a:cs typeface="Arial" panose="020B0604020202020204" pitchFamily="34" charset="0"/>
              </a:rPr>
              <a:t>Engineering A Practitioner’s Approach (Sixth Edition) </a:t>
            </a:r>
            <a:endParaRPr lang="en-IN" sz="2200" dirty="0" smtClean="0">
              <a:latin typeface="Berlin Sans FB Demi" panose="020E0802020502020306" pitchFamily="34" charset="0"/>
              <a:cs typeface="Arial" panose="020B0604020202020204" pitchFamily="34" charset="0"/>
            </a:endParaRPr>
          </a:p>
          <a:p>
            <a:pPr marL="0" indent="0">
              <a:buNone/>
            </a:pPr>
            <a:r>
              <a:rPr lang="en-IN" sz="2200" b="1" dirty="0" smtClean="0">
                <a:latin typeface="Berlin Sans FB Demi" panose="020E0802020502020306" pitchFamily="34" charset="0"/>
                <a:cs typeface="Arial" panose="020B0604020202020204" pitchFamily="34" charset="0"/>
              </a:rPr>
              <a:t>	Pressman</a:t>
            </a:r>
            <a:r>
              <a:rPr lang="en-IN" sz="2200" b="1" dirty="0">
                <a:latin typeface="Berlin Sans FB Demi" panose="020E0802020502020306" pitchFamily="34" charset="0"/>
                <a:cs typeface="Arial" panose="020B0604020202020204" pitchFamily="34" charset="0"/>
              </a:rPr>
              <a:t>, R. S</a:t>
            </a:r>
            <a:r>
              <a:rPr lang="en-IN" sz="2200" b="1" dirty="0" smtClean="0">
                <a:latin typeface="Berlin Sans FB Demi" panose="020E0802020502020306" pitchFamily="34" charset="0"/>
                <a:cs typeface="Arial" panose="020B0604020202020204" pitchFamily="34" charset="0"/>
              </a:rPr>
              <a:t>.</a:t>
            </a:r>
            <a:endParaRPr lang="en-IN" sz="2200" dirty="0">
              <a:latin typeface="Berlin Sans FB Demi" panose="020E0802020502020306"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01851036"/>
      </p:ext>
    </p:extLst>
  </p:cSld>
  <p:clrMapOvr>
    <a:masterClrMapping/>
  </p:clrMapOvr>
  <p:transition spd="slow">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57927" y="3041025"/>
            <a:ext cx="6815669" cy="151553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smtClean="0">
                <a:latin typeface="Berlin Sans FB Demi" panose="020E0802020502020306" pitchFamily="34" charset="0"/>
              </a:rPr>
              <a:t>THANK YOU</a:t>
            </a:r>
            <a:endParaRPr lang="en-IN" sz="5400" dirty="0">
              <a:latin typeface="Berlin Sans FB Demi" panose="020E0802020502020306" pitchFamily="34" charset="0"/>
            </a:endParaRPr>
          </a:p>
        </p:txBody>
      </p:sp>
    </p:spTree>
    <p:extLst>
      <p:ext uri="{BB962C8B-B14F-4D97-AF65-F5344CB8AC3E}">
        <p14:creationId xmlns:p14="http://schemas.microsoft.com/office/powerpoint/2010/main" val="675536263"/>
      </p:ext>
    </p:extLst>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295400" y="2556932"/>
            <a:ext cx="10013575" cy="3722844"/>
          </a:xfrm>
        </p:spPr>
        <p:txBody>
          <a:bodyPr>
            <a:noAutofit/>
          </a:bodyPr>
          <a:lstStyle/>
          <a:p>
            <a:r>
              <a:rPr lang="en-IN" sz="2200" dirty="0">
                <a:latin typeface="Arial" panose="020B0604020202020204" pitchFamily="34" charset="0"/>
                <a:cs typeface="Arial" panose="020B0604020202020204" pitchFamily="34" charset="0"/>
              </a:rPr>
              <a:t>The goal of cleanroom testing is to validate </a:t>
            </a:r>
            <a:r>
              <a:rPr lang="en-IN" sz="2200" dirty="0" smtClean="0">
                <a:latin typeface="Arial" panose="020B0604020202020204" pitchFamily="34" charset="0"/>
                <a:cs typeface="Arial" panose="020B0604020202020204" pitchFamily="34" charset="0"/>
              </a:rPr>
              <a:t>software requirements </a:t>
            </a:r>
            <a:r>
              <a:rPr lang="en-IN" sz="2200" dirty="0">
                <a:latin typeface="Arial" panose="020B0604020202020204" pitchFamily="34" charset="0"/>
                <a:cs typeface="Arial" panose="020B0604020202020204" pitchFamily="34" charset="0"/>
              </a:rPr>
              <a:t>by demonstrating that a statistical sample of </a:t>
            </a:r>
            <a:r>
              <a:rPr lang="en-IN" sz="2200" dirty="0" smtClean="0">
                <a:latin typeface="Arial" panose="020B0604020202020204" pitchFamily="34" charset="0"/>
                <a:cs typeface="Arial" panose="020B0604020202020204" pitchFamily="34" charset="0"/>
              </a:rPr>
              <a:t>use-cases </a:t>
            </a:r>
            <a:r>
              <a:rPr lang="en-IN" sz="2200" dirty="0">
                <a:latin typeface="Arial" panose="020B0604020202020204" pitchFamily="34" charset="0"/>
                <a:cs typeface="Arial" panose="020B0604020202020204" pitchFamily="34" charset="0"/>
              </a:rPr>
              <a:t>have been executed successfully</a:t>
            </a:r>
            <a:r>
              <a:rPr lang="en-IN" sz="2200" dirty="0" smtClean="0">
                <a:latin typeface="Arial" panose="020B0604020202020204" pitchFamily="34" charset="0"/>
                <a:cs typeface="Arial" panose="020B0604020202020204" pitchFamily="34" charset="0"/>
              </a:rPr>
              <a:t>.</a:t>
            </a:r>
          </a:p>
          <a:p>
            <a:r>
              <a:rPr lang="en-IN" sz="2200" b="1" dirty="0" smtClean="0">
                <a:latin typeface="Arial" panose="020B0604020202020204" pitchFamily="34" charset="0"/>
                <a:cs typeface="Arial" panose="020B0604020202020204" pitchFamily="34" charset="0"/>
              </a:rPr>
              <a:t>Statistical </a:t>
            </a:r>
            <a:r>
              <a:rPr lang="en-IN" sz="2200" b="1" dirty="0">
                <a:latin typeface="Arial" panose="020B0604020202020204" pitchFamily="34" charset="0"/>
                <a:cs typeface="Arial" panose="020B0604020202020204" pitchFamily="34" charset="0"/>
              </a:rPr>
              <a:t>Use </a:t>
            </a:r>
            <a:r>
              <a:rPr lang="en-IN" sz="2200" b="1" dirty="0" smtClean="0">
                <a:latin typeface="Arial" panose="020B0604020202020204" pitchFamily="34" charset="0"/>
                <a:cs typeface="Arial" panose="020B0604020202020204" pitchFamily="34" charset="0"/>
              </a:rPr>
              <a:t>Testing</a:t>
            </a:r>
          </a:p>
          <a:p>
            <a:r>
              <a:rPr lang="en-IN" sz="2200" dirty="0">
                <a:latin typeface="Arial" panose="020B0604020202020204" pitchFamily="34" charset="0"/>
                <a:cs typeface="Arial" panose="020B0604020202020204" pitchFamily="34" charset="0"/>
              </a:rPr>
              <a:t>The user of a computer program rarely needs to understand the technical details </a:t>
            </a:r>
            <a:r>
              <a:rPr lang="en-IN" sz="2200" dirty="0" smtClean="0">
                <a:latin typeface="Arial" panose="020B0604020202020204" pitchFamily="34" charset="0"/>
                <a:cs typeface="Arial" panose="020B0604020202020204" pitchFamily="34" charset="0"/>
              </a:rPr>
              <a:t>of the design. The </a:t>
            </a:r>
            <a:r>
              <a:rPr lang="en-IN" sz="2200" dirty="0">
                <a:latin typeface="Arial" panose="020B0604020202020204" pitchFamily="34" charset="0"/>
                <a:cs typeface="Arial" panose="020B0604020202020204" pitchFamily="34" charset="0"/>
              </a:rPr>
              <a:t>user-visible </a:t>
            </a:r>
            <a:r>
              <a:rPr lang="en-IN" sz="2200" dirty="0" err="1">
                <a:latin typeface="Arial" panose="020B0604020202020204" pitchFamily="34" charset="0"/>
                <a:cs typeface="Arial" panose="020B0604020202020204" pitchFamily="34" charset="0"/>
              </a:rPr>
              <a:t>behavior</a:t>
            </a:r>
            <a:r>
              <a:rPr lang="en-IN" sz="2200" dirty="0">
                <a:latin typeface="Arial" panose="020B0604020202020204" pitchFamily="34" charset="0"/>
                <a:cs typeface="Arial" panose="020B0604020202020204" pitchFamily="34" charset="0"/>
              </a:rPr>
              <a:t> of the program is driven by inputs and </a:t>
            </a:r>
            <a:r>
              <a:rPr lang="en-IN" sz="2200" dirty="0" smtClean="0">
                <a:latin typeface="Arial" panose="020B0604020202020204" pitchFamily="34" charset="0"/>
                <a:cs typeface="Arial" panose="020B0604020202020204" pitchFamily="34" charset="0"/>
              </a:rPr>
              <a:t>events that </a:t>
            </a:r>
            <a:r>
              <a:rPr lang="en-IN" sz="2200" dirty="0">
                <a:latin typeface="Arial" panose="020B0604020202020204" pitchFamily="34" charset="0"/>
                <a:cs typeface="Arial" panose="020B0604020202020204" pitchFamily="34" charset="0"/>
              </a:rPr>
              <a:t>are often produced by the user.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But </a:t>
            </a:r>
            <a:r>
              <a:rPr lang="en-IN" sz="2200" dirty="0">
                <a:latin typeface="Arial" panose="020B0604020202020204" pitchFamily="34" charset="0"/>
                <a:cs typeface="Arial" panose="020B0604020202020204" pitchFamily="34" charset="0"/>
              </a:rPr>
              <a:t>in complex systems, the possible </a:t>
            </a:r>
            <a:r>
              <a:rPr lang="en-IN" sz="2200" dirty="0" smtClean="0">
                <a:latin typeface="Arial" panose="020B0604020202020204" pitchFamily="34" charset="0"/>
                <a:cs typeface="Arial" panose="020B0604020202020204" pitchFamily="34" charset="0"/>
              </a:rPr>
              <a:t>spectrum of </a:t>
            </a:r>
            <a:r>
              <a:rPr lang="en-IN" sz="2200" dirty="0">
                <a:latin typeface="Arial" panose="020B0604020202020204" pitchFamily="34" charset="0"/>
                <a:cs typeface="Arial" panose="020B0604020202020204" pitchFamily="34" charset="0"/>
              </a:rPr>
              <a:t>input and events (i.e., the use-cases) can be extremely wide. </a:t>
            </a:r>
            <a:endParaRPr lang="en-IN"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20714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295401" y="2556931"/>
            <a:ext cx="9601196" cy="3709397"/>
          </a:xfrm>
        </p:spPr>
        <p:txBody>
          <a:bodyPr>
            <a:noAutofit/>
          </a:bodyPr>
          <a:lstStyle/>
          <a:p>
            <a:r>
              <a:rPr lang="en-IN" sz="2200" dirty="0">
                <a:latin typeface="Arial" panose="020B0604020202020204" pitchFamily="34" charset="0"/>
                <a:cs typeface="Arial" panose="020B0604020202020204" pitchFamily="34" charset="0"/>
              </a:rPr>
              <a:t>What subset of </a:t>
            </a:r>
            <a:r>
              <a:rPr lang="en-IN" sz="2200" dirty="0" smtClean="0">
                <a:latin typeface="Arial" panose="020B0604020202020204" pitchFamily="34" charset="0"/>
                <a:cs typeface="Arial" panose="020B0604020202020204" pitchFamily="34" charset="0"/>
              </a:rPr>
              <a:t>use-cases </a:t>
            </a:r>
            <a:r>
              <a:rPr lang="en-IN" sz="2200" dirty="0">
                <a:latin typeface="Arial" panose="020B0604020202020204" pitchFamily="34" charset="0"/>
                <a:cs typeface="Arial" panose="020B0604020202020204" pitchFamily="34" charset="0"/>
              </a:rPr>
              <a:t>will adequately verify the </a:t>
            </a:r>
            <a:r>
              <a:rPr lang="en-IN" sz="2200" dirty="0" err="1">
                <a:latin typeface="Arial" panose="020B0604020202020204" pitchFamily="34" charset="0"/>
                <a:cs typeface="Arial" panose="020B0604020202020204" pitchFamily="34" charset="0"/>
              </a:rPr>
              <a:t>behavior</a:t>
            </a:r>
            <a:r>
              <a:rPr lang="en-IN" sz="2200" dirty="0">
                <a:latin typeface="Arial" panose="020B0604020202020204" pitchFamily="34" charset="0"/>
                <a:cs typeface="Arial" panose="020B0604020202020204" pitchFamily="34" charset="0"/>
              </a:rPr>
              <a:t> of the program? This is the first question addressed by statistical use testing.</a:t>
            </a:r>
          </a:p>
          <a:p>
            <a:r>
              <a:rPr lang="en-IN" sz="2200" dirty="0" smtClean="0">
                <a:latin typeface="Arial" panose="020B0604020202020204" pitchFamily="34" charset="0"/>
                <a:cs typeface="Arial" panose="020B0604020202020204" pitchFamily="34" charset="0"/>
              </a:rPr>
              <a:t>Statistical </a:t>
            </a:r>
            <a:r>
              <a:rPr lang="en-IN" sz="2200" dirty="0">
                <a:latin typeface="Arial" panose="020B0604020202020204" pitchFamily="34" charset="0"/>
                <a:cs typeface="Arial" panose="020B0604020202020204" pitchFamily="34" charset="0"/>
              </a:rPr>
              <a:t>use testing “amounts to testing software the way users intend to use it</a:t>
            </a:r>
            <a:r>
              <a:rPr lang="en-IN" sz="2200" dirty="0" smtClean="0">
                <a:latin typeface="Arial" panose="020B0604020202020204" pitchFamily="34" charset="0"/>
                <a:cs typeface="Arial" panose="020B0604020202020204" pitchFamily="34" charset="0"/>
              </a:rPr>
              <a:t>”.</a:t>
            </a:r>
          </a:p>
          <a:p>
            <a:r>
              <a:rPr lang="en-IN" sz="2200" dirty="0" smtClean="0">
                <a:latin typeface="Arial" panose="020B0604020202020204" pitchFamily="34" charset="0"/>
                <a:cs typeface="Arial" panose="020B0604020202020204" pitchFamily="34" charset="0"/>
              </a:rPr>
              <a:t> </a:t>
            </a:r>
            <a:r>
              <a:rPr lang="en-IN" sz="2200" dirty="0">
                <a:latin typeface="Arial" panose="020B0604020202020204" pitchFamily="34" charset="0"/>
                <a:cs typeface="Arial" panose="020B0604020202020204" pitchFamily="34" charset="0"/>
              </a:rPr>
              <a:t>To accomplish this, </a:t>
            </a:r>
            <a:r>
              <a:rPr lang="en-IN" sz="2200" i="1" dirty="0">
                <a:latin typeface="Arial" panose="020B0604020202020204" pitchFamily="34" charset="0"/>
                <a:cs typeface="Arial" panose="020B0604020202020204" pitchFamily="34" charset="0"/>
              </a:rPr>
              <a:t>cleanroom testing teams </a:t>
            </a:r>
            <a:r>
              <a:rPr lang="en-IN" sz="2200" dirty="0">
                <a:latin typeface="Arial" panose="020B0604020202020204" pitchFamily="34" charset="0"/>
                <a:cs typeface="Arial" panose="020B0604020202020204" pitchFamily="34" charset="0"/>
              </a:rPr>
              <a:t>(also called </a:t>
            </a:r>
            <a:r>
              <a:rPr lang="en-IN" sz="2200" i="1" dirty="0">
                <a:latin typeface="Arial" panose="020B0604020202020204" pitchFamily="34" charset="0"/>
                <a:cs typeface="Arial" panose="020B0604020202020204" pitchFamily="34" charset="0"/>
              </a:rPr>
              <a:t>certification </a:t>
            </a:r>
            <a:r>
              <a:rPr lang="en-IN" sz="2200" i="1" dirty="0" smtClean="0">
                <a:latin typeface="Arial" panose="020B0604020202020204" pitchFamily="34" charset="0"/>
                <a:cs typeface="Arial" panose="020B0604020202020204" pitchFamily="34" charset="0"/>
              </a:rPr>
              <a:t>teams</a:t>
            </a:r>
            <a:r>
              <a:rPr lang="en-IN" sz="2200" dirty="0" smtClean="0">
                <a:latin typeface="Arial" panose="020B0604020202020204" pitchFamily="34" charset="0"/>
                <a:cs typeface="Arial" panose="020B0604020202020204" pitchFamily="34" charset="0"/>
              </a:rPr>
              <a:t>) must </a:t>
            </a:r>
            <a:r>
              <a:rPr lang="en-IN" sz="2200" dirty="0">
                <a:latin typeface="Arial" panose="020B0604020202020204" pitchFamily="34" charset="0"/>
                <a:cs typeface="Arial" panose="020B0604020202020204" pitchFamily="34" charset="0"/>
              </a:rPr>
              <a:t>determine a usage probability distribution for the software.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The specification (black </a:t>
            </a:r>
            <a:r>
              <a:rPr lang="en-IN" sz="2200" dirty="0">
                <a:latin typeface="Arial" panose="020B0604020202020204" pitchFamily="34" charset="0"/>
                <a:cs typeface="Arial" panose="020B0604020202020204" pitchFamily="34" charset="0"/>
              </a:rPr>
              <a:t>box) for each increment of the software is </a:t>
            </a:r>
            <a:r>
              <a:rPr lang="en-IN" sz="2200" dirty="0" err="1">
                <a:latin typeface="Arial" panose="020B0604020202020204" pitchFamily="34" charset="0"/>
                <a:cs typeface="Arial" panose="020B0604020202020204" pitchFamily="34" charset="0"/>
              </a:rPr>
              <a:t>analyzed</a:t>
            </a:r>
            <a:r>
              <a:rPr lang="en-IN" sz="2200" dirty="0">
                <a:latin typeface="Arial" panose="020B0604020202020204" pitchFamily="34" charset="0"/>
                <a:cs typeface="Arial" panose="020B0604020202020204" pitchFamily="34" charset="0"/>
              </a:rPr>
              <a:t> to define a set of </a:t>
            </a:r>
            <a:r>
              <a:rPr lang="en-IN" sz="2200" dirty="0" smtClean="0">
                <a:latin typeface="Arial" panose="020B0604020202020204" pitchFamily="34" charset="0"/>
                <a:cs typeface="Arial" panose="020B0604020202020204" pitchFamily="34" charset="0"/>
              </a:rPr>
              <a:t>stimuli </a:t>
            </a:r>
            <a:r>
              <a:rPr lang="en-IN" sz="2200" dirty="0">
                <a:latin typeface="Arial" panose="020B0604020202020204" pitchFamily="34" charset="0"/>
                <a:cs typeface="Arial" panose="020B0604020202020204" pitchFamily="34" charset="0"/>
              </a:rPr>
              <a:t>(inputs or events) that cause the software to change its </a:t>
            </a:r>
            <a:r>
              <a:rPr lang="en-IN" sz="2200" dirty="0" err="1">
                <a:latin typeface="Arial" panose="020B0604020202020204" pitchFamily="34" charset="0"/>
                <a:cs typeface="Arial" panose="020B0604020202020204" pitchFamily="34" charset="0"/>
              </a:rPr>
              <a:t>behavior</a:t>
            </a:r>
            <a:r>
              <a:rPr lang="en-IN" sz="2200" dirty="0">
                <a:latin typeface="Arial" panose="020B0604020202020204" pitchFamily="34" charset="0"/>
                <a:cs typeface="Arial" panose="020B0604020202020204" pitchFamily="34" charset="0"/>
              </a:rPr>
              <a:t>. </a:t>
            </a:r>
            <a:endParaRPr lang="en-IN" sz="2200" dirty="0" smtClean="0">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4478578"/>
      </p:ext>
    </p:extLst>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295401" y="2447365"/>
            <a:ext cx="9601196" cy="3603811"/>
          </a:xfrm>
        </p:spPr>
        <p:txBody>
          <a:bodyPr>
            <a:noAutofit/>
          </a:bodyPr>
          <a:lstStyle/>
          <a:p>
            <a:r>
              <a:rPr lang="en-IN" sz="2200" dirty="0">
                <a:latin typeface="Arial" panose="020B0604020202020204" pitchFamily="34" charset="0"/>
                <a:cs typeface="Arial" panose="020B0604020202020204" pitchFamily="34" charset="0"/>
              </a:rPr>
              <a:t>Based on interviews with potential users, the creation of usage scenarios, and a general understanding of the application domain, a probability of use is assigned to each stimuli.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Test </a:t>
            </a:r>
            <a:r>
              <a:rPr lang="en-IN" sz="2200" dirty="0">
                <a:latin typeface="Arial" panose="020B0604020202020204" pitchFamily="34" charset="0"/>
                <a:cs typeface="Arial" panose="020B0604020202020204" pitchFamily="34" charset="0"/>
              </a:rPr>
              <a:t>cases are generated for each </a:t>
            </a:r>
            <a:r>
              <a:rPr lang="en-IN" sz="2200" dirty="0" smtClean="0">
                <a:latin typeface="Arial" panose="020B0604020202020204" pitchFamily="34" charset="0"/>
                <a:cs typeface="Arial" panose="020B0604020202020204" pitchFamily="34" charset="0"/>
              </a:rPr>
              <a:t>stimuli </a:t>
            </a:r>
            <a:r>
              <a:rPr lang="en-IN" sz="2200" dirty="0">
                <a:latin typeface="Arial" panose="020B0604020202020204" pitchFamily="34" charset="0"/>
                <a:cs typeface="Arial" panose="020B0604020202020204" pitchFamily="34" charset="0"/>
              </a:rPr>
              <a:t>according to the usage probability </a:t>
            </a:r>
            <a:r>
              <a:rPr lang="en-IN" sz="2200" dirty="0" smtClean="0">
                <a:latin typeface="Arial" panose="020B0604020202020204" pitchFamily="34" charset="0"/>
                <a:cs typeface="Arial" panose="020B0604020202020204" pitchFamily="34" charset="0"/>
              </a:rPr>
              <a:t>distribution. To illustrate this, </a:t>
            </a:r>
            <a:r>
              <a:rPr lang="en-IN" sz="2200" dirty="0">
                <a:latin typeface="Arial" panose="020B0604020202020204" pitchFamily="34" charset="0"/>
                <a:cs typeface="Arial" panose="020B0604020202020204" pitchFamily="34" charset="0"/>
              </a:rPr>
              <a:t>consider the </a:t>
            </a:r>
            <a:r>
              <a:rPr lang="en-IN" sz="2200" i="1" dirty="0" err="1">
                <a:latin typeface="Arial" panose="020B0604020202020204" pitchFamily="34" charset="0"/>
                <a:cs typeface="Arial" panose="020B0604020202020204" pitchFamily="34" charset="0"/>
              </a:rPr>
              <a:t>SafeHome</a:t>
            </a:r>
            <a:r>
              <a:rPr lang="en-IN" sz="2200" i="1" dirty="0">
                <a:latin typeface="Arial" panose="020B0604020202020204" pitchFamily="34" charset="0"/>
                <a:cs typeface="Arial" panose="020B0604020202020204" pitchFamily="34" charset="0"/>
              </a:rPr>
              <a:t> </a:t>
            </a:r>
            <a:r>
              <a:rPr lang="en-IN" sz="2200" dirty="0">
                <a:latin typeface="Arial" panose="020B0604020202020204" pitchFamily="34" charset="0"/>
                <a:cs typeface="Arial" panose="020B0604020202020204" pitchFamily="34" charset="0"/>
              </a:rPr>
              <a:t>security </a:t>
            </a:r>
            <a:r>
              <a:rPr lang="en-IN" sz="2200" dirty="0" smtClean="0">
                <a:latin typeface="Arial" panose="020B0604020202020204" pitchFamily="34" charset="0"/>
                <a:cs typeface="Arial" panose="020B0604020202020204" pitchFamily="34" charset="0"/>
              </a:rPr>
              <a:t>system. </a:t>
            </a:r>
          </a:p>
          <a:p>
            <a:r>
              <a:rPr lang="en-IN" sz="2200" dirty="0" smtClean="0">
                <a:latin typeface="Arial" panose="020B0604020202020204" pitchFamily="34" charset="0"/>
                <a:cs typeface="Arial" panose="020B0604020202020204" pitchFamily="34" charset="0"/>
              </a:rPr>
              <a:t>Cleanroom </a:t>
            </a:r>
            <a:r>
              <a:rPr lang="en-IN" sz="2200" dirty="0">
                <a:latin typeface="Arial" panose="020B0604020202020204" pitchFamily="34" charset="0"/>
                <a:cs typeface="Arial" panose="020B0604020202020204" pitchFamily="34" charset="0"/>
              </a:rPr>
              <a:t>software engineering is being used to develop a software </a:t>
            </a:r>
            <a:r>
              <a:rPr lang="en-IN" sz="2200" dirty="0" smtClean="0">
                <a:latin typeface="Arial" panose="020B0604020202020204" pitchFamily="34" charset="0"/>
                <a:cs typeface="Arial" panose="020B0604020202020204" pitchFamily="34" charset="0"/>
              </a:rPr>
              <a:t>increment that </a:t>
            </a:r>
            <a:r>
              <a:rPr lang="en-IN" sz="2200" dirty="0">
                <a:latin typeface="Arial" panose="020B0604020202020204" pitchFamily="34" charset="0"/>
                <a:cs typeface="Arial" panose="020B0604020202020204" pitchFamily="34" charset="0"/>
              </a:rPr>
              <a:t>manages user interaction with the security system keypad.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Five stimuli have </a:t>
            </a:r>
            <a:r>
              <a:rPr lang="en-IN" sz="2200" dirty="0">
                <a:latin typeface="Arial" panose="020B0604020202020204" pitchFamily="34" charset="0"/>
                <a:cs typeface="Arial" panose="020B0604020202020204" pitchFamily="34" charset="0"/>
              </a:rPr>
              <a:t>been identified for this increment. Analysis indicates the percent probability </a:t>
            </a:r>
            <a:r>
              <a:rPr lang="en-IN" sz="2200" dirty="0" smtClean="0">
                <a:latin typeface="Arial" panose="020B0604020202020204" pitchFamily="34" charset="0"/>
                <a:cs typeface="Arial" panose="020B0604020202020204" pitchFamily="34" charset="0"/>
              </a:rPr>
              <a:t>distribution of </a:t>
            </a:r>
            <a:r>
              <a:rPr lang="en-IN" sz="2200" dirty="0">
                <a:latin typeface="Arial" panose="020B0604020202020204" pitchFamily="34" charset="0"/>
                <a:cs typeface="Arial" panose="020B0604020202020204" pitchFamily="34" charset="0"/>
              </a:rPr>
              <a:t>each stimulus. </a:t>
            </a:r>
            <a:endParaRPr lang="en-IN"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205807"/>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434354" y="4405636"/>
            <a:ext cx="6538072" cy="2095177"/>
          </a:xfrm>
        </p:spPr>
        <p:txBody>
          <a:bodyPr>
            <a:noAutofit/>
          </a:bodyPr>
          <a:lstStyle/>
          <a:p>
            <a:pPr>
              <a:spcBef>
                <a:spcPts val="300"/>
              </a:spcBef>
              <a:spcAft>
                <a:spcPts val="300"/>
              </a:spcAft>
            </a:pPr>
            <a:r>
              <a:rPr lang="en-IN" sz="2200" dirty="0" smtClean="0">
                <a:latin typeface="Arial" panose="020B0604020202020204" pitchFamily="34" charset="0"/>
                <a:cs typeface="Arial" panose="020B0604020202020204" pitchFamily="34" charset="0"/>
              </a:rPr>
              <a:t>The random number </a:t>
            </a:r>
            <a:r>
              <a:rPr lang="en-IN" sz="2200" dirty="0">
                <a:latin typeface="Arial" panose="020B0604020202020204" pitchFamily="34" charset="0"/>
                <a:cs typeface="Arial" panose="020B0604020202020204" pitchFamily="34" charset="0"/>
              </a:rPr>
              <a:t>corresponds to an interval on the preceding probability </a:t>
            </a:r>
            <a:r>
              <a:rPr lang="en-IN" sz="2200" dirty="0" smtClean="0">
                <a:latin typeface="Arial" panose="020B0604020202020204" pitchFamily="34" charset="0"/>
                <a:cs typeface="Arial" panose="020B0604020202020204" pitchFamily="34" charset="0"/>
              </a:rPr>
              <a:t>distribution. Hence</a:t>
            </a:r>
            <a:r>
              <a:rPr lang="en-IN" sz="2200" dirty="0">
                <a:latin typeface="Arial" panose="020B0604020202020204" pitchFamily="34" charset="0"/>
                <a:cs typeface="Arial" panose="020B0604020202020204" pitchFamily="34" charset="0"/>
              </a:rPr>
              <a:t>, the sequence of usage test cases is defined randomly but corresponds to </a:t>
            </a:r>
            <a:r>
              <a:rPr lang="en-IN" sz="2200" dirty="0" smtClean="0">
                <a:latin typeface="Arial" panose="020B0604020202020204" pitchFamily="34" charset="0"/>
                <a:cs typeface="Arial" panose="020B0604020202020204" pitchFamily="34" charset="0"/>
              </a:rPr>
              <a:t>the appropriate </a:t>
            </a:r>
            <a:r>
              <a:rPr lang="en-IN" sz="2200" dirty="0">
                <a:latin typeface="Arial" panose="020B0604020202020204" pitchFamily="34" charset="0"/>
                <a:cs typeface="Arial" panose="020B0604020202020204" pitchFamily="34" charset="0"/>
              </a:rPr>
              <a:t>probability of stimuli occurrence.</a:t>
            </a:r>
            <a:endParaRPr lang="en-US" sz="2200" dirty="0" smtClean="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447800" y="2445866"/>
            <a:ext cx="9939338" cy="195977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2200" dirty="0" smtClean="0">
                <a:latin typeface="Arial" panose="020B0604020202020204" pitchFamily="34" charset="0"/>
                <a:cs typeface="Arial" panose="020B0604020202020204" pitchFamily="34" charset="0"/>
              </a:rPr>
              <a:t>To make selection of test cases easier, these probabilities are mapped into intervals numbered between 1 and 99 and illustrated in the table:</a:t>
            </a:r>
          </a:p>
          <a:p>
            <a:r>
              <a:rPr lang="en-IN" sz="2200" dirty="0">
                <a:latin typeface="Arial" panose="020B0604020202020204" pitchFamily="34" charset="0"/>
                <a:cs typeface="Arial" panose="020B0604020202020204" pitchFamily="34" charset="0"/>
              </a:rPr>
              <a:t>To generate a sequence of usage test cases that conform to the usage probability distribution, a series of random numbers between 1 and 99 is generated.</a:t>
            </a:r>
          </a:p>
          <a:p>
            <a:endParaRPr lang="en-IN" sz="22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7744805" y="4088606"/>
            <a:ext cx="3414713" cy="1966913"/>
          </a:xfrm>
          <a:prstGeom prst="rect">
            <a:avLst/>
          </a:prstGeom>
        </p:spPr>
      </p:pic>
    </p:spTree>
    <p:extLst>
      <p:ext uri="{BB962C8B-B14F-4D97-AF65-F5344CB8AC3E}">
        <p14:creationId xmlns:p14="http://schemas.microsoft.com/office/powerpoint/2010/main" val="1779173215"/>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048871" y="2487706"/>
            <a:ext cx="10475258" cy="3939988"/>
          </a:xfrm>
        </p:spPr>
        <p:txBody>
          <a:bodyPr>
            <a:noAutofit/>
          </a:bodyPr>
          <a:lstStyle/>
          <a:p>
            <a:r>
              <a:rPr lang="en-IN" sz="2200" dirty="0">
                <a:latin typeface="Arial" panose="020B0604020202020204" pitchFamily="34" charset="0"/>
                <a:cs typeface="Arial" panose="020B0604020202020204" pitchFamily="34" charset="0"/>
              </a:rPr>
              <a:t>For example, assume the following </a:t>
            </a:r>
            <a:r>
              <a:rPr lang="en-IN" sz="2200" dirty="0" smtClean="0">
                <a:latin typeface="Arial" panose="020B0604020202020204" pitchFamily="34" charset="0"/>
                <a:cs typeface="Arial" panose="020B0604020202020204" pitchFamily="34" charset="0"/>
              </a:rPr>
              <a:t>random number </a:t>
            </a:r>
            <a:r>
              <a:rPr lang="en-IN" sz="2200" dirty="0">
                <a:latin typeface="Arial" panose="020B0604020202020204" pitchFamily="34" charset="0"/>
                <a:cs typeface="Arial" panose="020B0604020202020204" pitchFamily="34" charset="0"/>
              </a:rPr>
              <a:t>sequences are </a:t>
            </a:r>
            <a:r>
              <a:rPr lang="en-IN" sz="2200" dirty="0" smtClean="0">
                <a:latin typeface="Arial" panose="020B0604020202020204" pitchFamily="34" charset="0"/>
                <a:cs typeface="Arial" panose="020B0604020202020204" pitchFamily="34" charset="0"/>
              </a:rPr>
              <a:t>generated:  </a:t>
            </a:r>
          </a:p>
          <a:p>
            <a:pPr marL="0" indent="0">
              <a:buNone/>
            </a:pPr>
            <a:r>
              <a:rPr lang="en-IN" sz="2000" dirty="0" smtClean="0">
                <a:latin typeface="Arial" panose="020B0604020202020204" pitchFamily="34" charset="0"/>
                <a:cs typeface="Arial" panose="020B0604020202020204" pitchFamily="34" charset="0"/>
              </a:rPr>
              <a:t>				13-94-22-24-45-56</a:t>
            </a:r>
            <a:endParaRPr lang="en-IN" sz="2000" dirty="0">
              <a:latin typeface="Arial" panose="020B0604020202020204" pitchFamily="34" charset="0"/>
              <a:cs typeface="Arial" panose="020B0604020202020204" pitchFamily="34" charset="0"/>
            </a:endParaRPr>
          </a:p>
          <a:p>
            <a:pPr marL="0" indent="0">
              <a:buNone/>
            </a:pPr>
            <a:r>
              <a:rPr lang="en-IN" sz="2000" dirty="0" smtClean="0">
                <a:latin typeface="Arial" panose="020B0604020202020204" pitchFamily="34" charset="0"/>
                <a:cs typeface="Arial" panose="020B0604020202020204" pitchFamily="34" charset="0"/>
              </a:rPr>
              <a:t>				81-19-31-69-45-9</a:t>
            </a:r>
            <a:endParaRPr lang="en-IN" sz="2000" dirty="0">
              <a:latin typeface="Arial" panose="020B0604020202020204" pitchFamily="34" charset="0"/>
              <a:cs typeface="Arial" panose="020B0604020202020204" pitchFamily="34" charset="0"/>
            </a:endParaRPr>
          </a:p>
          <a:p>
            <a:pPr marL="0" indent="0">
              <a:buNone/>
            </a:pPr>
            <a:r>
              <a:rPr lang="en-IN" sz="2000" dirty="0" smtClean="0">
                <a:latin typeface="Arial" panose="020B0604020202020204" pitchFamily="34" charset="0"/>
                <a:cs typeface="Arial" panose="020B0604020202020204" pitchFamily="34" charset="0"/>
              </a:rPr>
              <a:t>				38-21-52-84-86-4</a:t>
            </a:r>
          </a:p>
          <a:p>
            <a:r>
              <a:rPr lang="en-IN" sz="2200" dirty="0">
                <a:latin typeface="Arial" panose="020B0604020202020204" pitchFamily="34" charset="0"/>
                <a:cs typeface="Arial" panose="020B0604020202020204" pitchFamily="34" charset="0"/>
              </a:rPr>
              <a:t>Selecting the appropriate stimuli based on the distribution interval shown in the </a:t>
            </a:r>
            <a:r>
              <a:rPr lang="en-IN" sz="2200" dirty="0" smtClean="0">
                <a:latin typeface="Arial" panose="020B0604020202020204" pitchFamily="34" charset="0"/>
                <a:cs typeface="Arial" panose="020B0604020202020204" pitchFamily="34" charset="0"/>
              </a:rPr>
              <a:t>table, the </a:t>
            </a:r>
            <a:r>
              <a:rPr lang="en-IN" sz="2200" dirty="0">
                <a:latin typeface="Arial" panose="020B0604020202020204" pitchFamily="34" charset="0"/>
                <a:cs typeface="Arial" panose="020B0604020202020204" pitchFamily="34" charset="0"/>
              </a:rPr>
              <a:t>following use-cases are derived</a:t>
            </a:r>
            <a:r>
              <a:rPr lang="en-IN" sz="2200" dirty="0" smtClean="0">
                <a:latin typeface="Arial" panose="020B0604020202020204" pitchFamily="34" charset="0"/>
                <a:cs typeface="Arial" panose="020B0604020202020204" pitchFamily="34" charset="0"/>
              </a:rPr>
              <a:t>:</a:t>
            </a:r>
          </a:p>
          <a:p>
            <a:pPr marL="0" indent="0">
              <a:buNone/>
            </a:pPr>
            <a:r>
              <a:rPr lang="en-IN" sz="2000"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AD–T–AD–AD–AD–ZS</a:t>
            </a:r>
          </a:p>
          <a:p>
            <a:pPr marL="0" indent="0">
              <a:buNone/>
            </a:pPr>
            <a:r>
              <a:rPr lang="en-IN" sz="1800" dirty="0" smtClean="0">
                <a:latin typeface="Arial" panose="020B0604020202020204" pitchFamily="34" charset="0"/>
                <a:cs typeface="Arial" panose="020B0604020202020204" pitchFamily="34" charset="0"/>
              </a:rPr>
              <a:t>				T–AD–AD–AD–Q–AD–AD</a:t>
            </a:r>
            <a:endParaRPr lang="en-IN" sz="1800" dirty="0">
              <a:latin typeface="Arial" panose="020B0604020202020204" pitchFamily="34" charset="0"/>
              <a:cs typeface="Arial" panose="020B0604020202020204" pitchFamily="34" charset="0"/>
            </a:endParaRPr>
          </a:p>
          <a:p>
            <a:pPr marL="0" indent="0">
              <a:buNone/>
            </a:pPr>
            <a:r>
              <a:rPr lang="en-IN" sz="1800" dirty="0" smtClean="0">
                <a:latin typeface="Arial" panose="020B0604020202020204" pitchFamily="34" charset="0"/>
                <a:cs typeface="Arial" panose="020B0604020202020204" pitchFamily="34" charset="0"/>
              </a:rPr>
              <a:t>				AD–AD–ZS–T–T–AD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3595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295401" y="2556932"/>
            <a:ext cx="9601196" cy="3494244"/>
          </a:xfrm>
        </p:spPr>
        <p:txBody>
          <a:bodyPr>
            <a:normAutofit/>
          </a:bodyPr>
          <a:lstStyle/>
          <a:p>
            <a:r>
              <a:rPr lang="en-IN" sz="2200" dirty="0">
                <a:latin typeface="Arial" panose="020B0604020202020204" pitchFamily="34" charset="0"/>
                <a:cs typeface="Arial" panose="020B0604020202020204" pitchFamily="34" charset="0"/>
              </a:rPr>
              <a:t>The testing team executes these use-cases and verifies software </a:t>
            </a:r>
            <a:r>
              <a:rPr lang="en-IN" sz="2200" dirty="0" err="1">
                <a:latin typeface="Arial" panose="020B0604020202020204" pitchFamily="34" charset="0"/>
                <a:cs typeface="Arial" panose="020B0604020202020204" pitchFamily="34" charset="0"/>
              </a:rPr>
              <a:t>behavior</a:t>
            </a:r>
            <a:r>
              <a:rPr lang="en-IN" sz="2200" dirty="0">
                <a:latin typeface="Arial" panose="020B0604020202020204" pitchFamily="34" charset="0"/>
                <a:cs typeface="Arial" panose="020B0604020202020204" pitchFamily="34" charset="0"/>
              </a:rPr>
              <a:t> against </a:t>
            </a:r>
            <a:r>
              <a:rPr lang="en-IN" sz="2200" dirty="0" smtClean="0">
                <a:latin typeface="Arial" panose="020B0604020202020204" pitchFamily="34" charset="0"/>
                <a:cs typeface="Arial" panose="020B0604020202020204" pitchFamily="34" charset="0"/>
              </a:rPr>
              <a:t>the specification </a:t>
            </a:r>
            <a:r>
              <a:rPr lang="en-IN" sz="2200" dirty="0">
                <a:latin typeface="Arial" panose="020B0604020202020204" pitchFamily="34" charset="0"/>
                <a:cs typeface="Arial" panose="020B0604020202020204" pitchFamily="34" charset="0"/>
              </a:rPr>
              <a:t>for the system.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Timing </a:t>
            </a:r>
            <a:r>
              <a:rPr lang="en-IN" sz="2200" dirty="0">
                <a:latin typeface="Arial" panose="020B0604020202020204" pitchFamily="34" charset="0"/>
                <a:cs typeface="Arial" panose="020B0604020202020204" pitchFamily="34" charset="0"/>
              </a:rPr>
              <a:t>for tests is recorded so that interval times </a:t>
            </a:r>
            <a:r>
              <a:rPr lang="en-IN" sz="2200" dirty="0" smtClean="0">
                <a:latin typeface="Arial" panose="020B0604020202020204" pitchFamily="34" charset="0"/>
                <a:cs typeface="Arial" panose="020B0604020202020204" pitchFamily="34" charset="0"/>
              </a:rPr>
              <a:t>may be </a:t>
            </a:r>
            <a:r>
              <a:rPr lang="en-IN" sz="2200" dirty="0">
                <a:latin typeface="Arial" panose="020B0604020202020204" pitchFamily="34" charset="0"/>
                <a:cs typeface="Arial" panose="020B0604020202020204" pitchFamily="34" charset="0"/>
              </a:rPr>
              <a:t>determined. Using interval times, the certification team can compute </a:t>
            </a:r>
            <a:r>
              <a:rPr lang="en-IN" sz="2200" dirty="0" smtClean="0">
                <a:latin typeface="Arial" panose="020B0604020202020204" pitchFamily="34" charset="0"/>
                <a:cs typeface="Arial" panose="020B0604020202020204" pitchFamily="34" charset="0"/>
              </a:rPr>
              <a:t>mean-time-to-failure (MTTF). </a:t>
            </a:r>
          </a:p>
          <a:p>
            <a:r>
              <a:rPr lang="en-IN" sz="2200" dirty="0" smtClean="0">
                <a:latin typeface="Arial" panose="020B0604020202020204" pitchFamily="34" charset="0"/>
                <a:cs typeface="Arial" panose="020B0604020202020204" pitchFamily="34" charset="0"/>
              </a:rPr>
              <a:t>If </a:t>
            </a:r>
            <a:r>
              <a:rPr lang="en-IN" sz="2200" dirty="0">
                <a:latin typeface="Arial" panose="020B0604020202020204" pitchFamily="34" charset="0"/>
                <a:cs typeface="Arial" panose="020B0604020202020204" pitchFamily="34" charset="0"/>
              </a:rPr>
              <a:t>a long sequence of tests is conducted without failure, the MTTF is </a:t>
            </a:r>
            <a:r>
              <a:rPr lang="en-IN" sz="2200" dirty="0" smtClean="0">
                <a:latin typeface="Arial" panose="020B0604020202020204" pitchFamily="34" charset="0"/>
                <a:cs typeface="Arial" panose="020B0604020202020204" pitchFamily="34" charset="0"/>
              </a:rPr>
              <a:t>low and </a:t>
            </a:r>
            <a:r>
              <a:rPr lang="en-IN" sz="2200" dirty="0">
                <a:latin typeface="Arial" panose="020B0604020202020204" pitchFamily="34" charset="0"/>
                <a:cs typeface="Arial" panose="020B0604020202020204" pitchFamily="34" charset="0"/>
              </a:rPr>
              <a:t>software reliability may be assumed high.</a:t>
            </a:r>
          </a:p>
        </p:txBody>
      </p:sp>
    </p:spTree>
    <p:extLst>
      <p:ext uri="{BB962C8B-B14F-4D97-AF65-F5344CB8AC3E}">
        <p14:creationId xmlns:p14="http://schemas.microsoft.com/office/powerpoint/2010/main" val="1710181382"/>
      </p:ext>
    </p:extLst>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defTabSz="457200" rtl="0">
              <a:spcBef>
                <a:spcPct val="0"/>
              </a:spcBef>
            </a:pPr>
            <a:r>
              <a:rPr lang="en-IN" sz="4000" dirty="0">
                <a:latin typeface="Berlin Sans FB Demi" panose="020E0802020502020306" pitchFamily="34" charset="0"/>
              </a:rPr>
              <a:t>Cleanroom </a:t>
            </a:r>
            <a:r>
              <a:rPr lang="en-IN" sz="4000" dirty="0" smtClean="0">
                <a:latin typeface="Berlin Sans FB Demi" panose="020E0802020502020306" pitchFamily="34" charset="0"/>
              </a:rPr>
              <a:t>Testing</a:t>
            </a:r>
            <a:endParaRPr lang="en-IN" sz="4000" dirty="0">
              <a:latin typeface="Berlin Sans FB Demi" panose="020E0802020502020306" pitchFamily="34" charset="0"/>
            </a:endParaRPr>
          </a:p>
        </p:txBody>
      </p:sp>
      <p:sp>
        <p:nvSpPr>
          <p:cNvPr id="3" name="Content Placeholder 2"/>
          <p:cNvSpPr>
            <a:spLocks noGrp="1"/>
          </p:cNvSpPr>
          <p:nvPr>
            <p:ph idx="1"/>
          </p:nvPr>
        </p:nvSpPr>
        <p:spPr>
          <a:xfrm>
            <a:off x="1295401" y="2556931"/>
            <a:ext cx="9601196" cy="3749739"/>
          </a:xfrm>
        </p:spPr>
        <p:txBody>
          <a:bodyPr>
            <a:normAutofit/>
          </a:bodyPr>
          <a:lstStyle/>
          <a:p>
            <a:r>
              <a:rPr lang="en-IN" b="1" dirty="0">
                <a:latin typeface="Arial" panose="020B0604020202020204" pitchFamily="34" charset="0"/>
                <a:cs typeface="Arial" panose="020B0604020202020204" pitchFamily="34" charset="0"/>
              </a:rPr>
              <a:t>Certification</a:t>
            </a:r>
          </a:p>
          <a:p>
            <a:r>
              <a:rPr lang="en-IN" sz="2200" dirty="0">
                <a:latin typeface="Arial" panose="020B0604020202020204" pitchFamily="34" charset="0"/>
                <a:cs typeface="Arial" panose="020B0604020202020204" pitchFamily="34" charset="0"/>
              </a:rPr>
              <a:t>The verification and testing </a:t>
            </a:r>
            <a:r>
              <a:rPr lang="en-IN" sz="2200" dirty="0" smtClean="0">
                <a:latin typeface="Arial" panose="020B0604020202020204" pitchFamily="34" charset="0"/>
                <a:cs typeface="Arial" panose="020B0604020202020204" pitchFamily="34" charset="0"/>
              </a:rPr>
              <a:t>techniques will lead </a:t>
            </a:r>
            <a:r>
              <a:rPr lang="en-IN" sz="2200" dirty="0">
                <a:latin typeface="Arial" panose="020B0604020202020204" pitchFamily="34" charset="0"/>
                <a:cs typeface="Arial" panose="020B0604020202020204" pitchFamily="34" charset="0"/>
              </a:rPr>
              <a:t>to </a:t>
            </a:r>
            <a:r>
              <a:rPr lang="en-IN" sz="2200" dirty="0" smtClean="0">
                <a:latin typeface="Arial" panose="020B0604020202020204" pitchFamily="34" charset="0"/>
                <a:cs typeface="Arial" panose="020B0604020202020204" pitchFamily="34" charset="0"/>
              </a:rPr>
              <a:t>software components </a:t>
            </a:r>
            <a:r>
              <a:rPr lang="en-IN" sz="2200" dirty="0">
                <a:latin typeface="Arial" panose="020B0604020202020204" pitchFamily="34" charset="0"/>
                <a:cs typeface="Arial" panose="020B0604020202020204" pitchFamily="34" charset="0"/>
              </a:rPr>
              <a:t>(and entire increments) that can be certified. </a:t>
            </a:r>
            <a:endParaRPr lang="en-IN" sz="2200" dirty="0" smtClean="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Within </a:t>
            </a:r>
            <a:r>
              <a:rPr lang="en-IN" sz="2200" dirty="0">
                <a:latin typeface="Arial" panose="020B0604020202020204" pitchFamily="34" charset="0"/>
                <a:cs typeface="Arial" panose="020B0604020202020204" pitchFamily="34" charset="0"/>
              </a:rPr>
              <a:t>the context </a:t>
            </a:r>
            <a:r>
              <a:rPr lang="en-IN" sz="2200" dirty="0" smtClean="0">
                <a:latin typeface="Arial" panose="020B0604020202020204" pitchFamily="34" charset="0"/>
                <a:cs typeface="Arial" panose="020B0604020202020204" pitchFamily="34" charset="0"/>
              </a:rPr>
              <a:t>of the </a:t>
            </a:r>
            <a:r>
              <a:rPr lang="en-IN" sz="2200" dirty="0">
                <a:latin typeface="Arial" panose="020B0604020202020204" pitchFamily="34" charset="0"/>
                <a:cs typeface="Arial" panose="020B0604020202020204" pitchFamily="34" charset="0"/>
              </a:rPr>
              <a:t>cleanroom software engineering approach, </a:t>
            </a:r>
            <a:r>
              <a:rPr lang="en-IN" sz="2200" i="1" dirty="0">
                <a:latin typeface="Arial" panose="020B0604020202020204" pitchFamily="34" charset="0"/>
                <a:cs typeface="Arial" panose="020B0604020202020204" pitchFamily="34" charset="0"/>
              </a:rPr>
              <a:t>certification </a:t>
            </a:r>
            <a:r>
              <a:rPr lang="en-IN" sz="2200" dirty="0">
                <a:latin typeface="Arial" panose="020B0604020202020204" pitchFamily="34" charset="0"/>
                <a:cs typeface="Arial" panose="020B0604020202020204" pitchFamily="34" charset="0"/>
              </a:rPr>
              <a:t>implies that the </a:t>
            </a:r>
            <a:r>
              <a:rPr lang="en-IN" sz="2200" dirty="0" smtClean="0">
                <a:latin typeface="Arial" panose="020B0604020202020204" pitchFamily="34" charset="0"/>
                <a:cs typeface="Arial" panose="020B0604020202020204" pitchFamily="34" charset="0"/>
              </a:rPr>
              <a:t>reliability (measured </a:t>
            </a:r>
            <a:r>
              <a:rPr lang="en-IN" sz="2200" dirty="0">
                <a:latin typeface="Arial" panose="020B0604020202020204" pitchFamily="34" charset="0"/>
                <a:cs typeface="Arial" panose="020B0604020202020204" pitchFamily="34" charset="0"/>
              </a:rPr>
              <a:t>by mean-time-to-failure, MTTF) can be specified for each component.</a:t>
            </a:r>
          </a:p>
          <a:p>
            <a:r>
              <a:rPr lang="en-IN" sz="2200" dirty="0">
                <a:latin typeface="Arial" panose="020B0604020202020204" pitchFamily="34" charset="0"/>
                <a:cs typeface="Arial" panose="020B0604020202020204" pitchFamily="34" charset="0"/>
              </a:rPr>
              <a:t>The potential impact of certifiable software components goes far beyond a </a:t>
            </a:r>
            <a:r>
              <a:rPr lang="en-IN" sz="2200" dirty="0" smtClean="0">
                <a:latin typeface="Arial" panose="020B0604020202020204" pitchFamily="34" charset="0"/>
                <a:cs typeface="Arial" panose="020B0604020202020204" pitchFamily="34" charset="0"/>
              </a:rPr>
              <a:t>single </a:t>
            </a:r>
            <a:r>
              <a:rPr lang="en-IN" sz="2200" dirty="0">
                <a:latin typeface="Arial" panose="020B0604020202020204" pitchFamily="34" charset="0"/>
                <a:cs typeface="Arial" panose="020B0604020202020204" pitchFamily="34" charset="0"/>
              </a:rPr>
              <a:t>cleanroom project. </a:t>
            </a:r>
            <a:endParaRPr lang="en-IN"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3847709"/>
      </p:ext>
    </p:extLst>
  </p:cSld>
  <p:clrMapOvr>
    <a:masterClrMapping/>
  </p:clrMapOvr>
  <p:transition spd="slow">
    <p:push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452</TotalTime>
  <Words>1927</Words>
  <Application>Microsoft Office PowerPoint</Application>
  <PresentationFormat>Widescreen</PresentationFormat>
  <Paragraphs>137</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Berlin Sans FB</vt:lpstr>
      <vt:lpstr>Berlin Sans FB Demi</vt:lpstr>
      <vt:lpstr>Calibri</vt:lpstr>
      <vt:lpstr>Garamond</vt:lpstr>
      <vt:lpstr>Organic</vt:lpstr>
      <vt:lpstr>Software Engineering</vt:lpstr>
      <vt:lpstr>Contents</vt:lpstr>
      <vt:lpstr>Cleanroom Testing</vt:lpstr>
      <vt:lpstr>Cleanroom Testing</vt:lpstr>
      <vt:lpstr>Cleanroom Testing</vt:lpstr>
      <vt:lpstr>Cleanroom Testing</vt:lpstr>
      <vt:lpstr>Cleanroom Testing</vt:lpstr>
      <vt:lpstr>Cleanroom Testing</vt:lpstr>
      <vt:lpstr>Cleanroom Testing</vt:lpstr>
      <vt:lpstr>Cleanroom Testing</vt:lpstr>
      <vt:lpstr>Cleanroom Testing</vt:lpstr>
      <vt:lpstr>Cleanroom Testing</vt:lpstr>
      <vt:lpstr>Software Reuse: Management Isuues</vt:lpstr>
      <vt:lpstr>Software Reuse: Management Isuues</vt:lpstr>
      <vt:lpstr>Software Reuse: Management Isuues</vt:lpstr>
      <vt:lpstr>Software Reuse: Management Isuues</vt:lpstr>
      <vt:lpstr>Software Reuse: Management Isuues</vt:lpstr>
      <vt:lpstr>Software Reuse: Management Isuues</vt:lpstr>
      <vt:lpstr>Software Reuse: Management Isuues</vt:lpstr>
      <vt:lpstr>Software Reuse: Management Isuues</vt:lpstr>
      <vt:lpstr>Software Reuse: Management Isuues</vt:lpstr>
      <vt:lpstr>Software Reuse: The Reuse Process </vt:lpstr>
      <vt:lpstr>Software Reuse: The Reuse Process </vt:lpstr>
      <vt:lpstr>PowerPoint Presentation</vt:lpstr>
      <vt:lpstr>Software Reuse: The Reuse Process </vt:lpstr>
      <vt:lpstr>Software Reuse: The Reuse Process </vt:lpstr>
      <vt:lpstr>Software Reuse: The Reuse Process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vaio</dc:creator>
  <cp:lastModifiedBy>vaio</cp:lastModifiedBy>
  <cp:revision>35</cp:revision>
  <dcterms:created xsi:type="dcterms:W3CDTF">2017-06-13T14:28:24Z</dcterms:created>
  <dcterms:modified xsi:type="dcterms:W3CDTF">2017-06-19T03:11:16Z</dcterms:modified>
</cp:coreProperties>
</file>