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7" r:id="rId3"/>
    <p:sldId id="257" r:id="rId4"/>
    <p:sldId id="260" r:id="rId5"/>
    <p:sldId id="258" r:id="rId6"/>
    <p:sldId id="259" r:id="rId7"/>
    <p:sldId id="262" r:id="rId8"/>
    <p:sldId id="268" r:id="rId9"/>
    <p:sldId id="269" r:id="rId10"/>
    <p:sldId id="270" r:id="rId11"/>
    <p:sldId id="271" r:id="rId12"/>
    <p:sldId id="27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185" autoAdjust="0"/>
    <p:restoredTop sz="94660"/>
  </p:normalViewPr>
  <p:slideViewPr>
    <p:cSldViewPr>
      <p:cViewPr varScale="1">
        <p:scale>
          <a:sx n="68" d="100"/>
          <a:sy n="68" d="100"/>
        </p:scale>
        <p:origin x="-16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B8DA60E-0B61-4EB1-82CA-FCA8A1A820D4}" type="datetimeFigureOut">
              <a:rPr lang="en-IN" smtClean="0"/>
              <a:pPr/>
              <a:t>08-06-2017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DD13BB6-4EC0-4E98-902B-DE2B9C0E986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8DA60E-0B61-4EB1-82CA-FCA8A1A820D4}" type="datetimeFigureOut">
              <a:rPr lang="en-IN" smtClean="0"/>
              <a:pPr/>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13BB6-4EC0-4E98-902B-DE2B9C0E986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8DA60E-0B61-4EB1-82CA-FCA8A1A820D4}" type="datetimeFigureOut">
              <a:rPr lang="en-IN" smtClean="0"/>
              <a:pPr/>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13BB6-4EC0-4E98-902B-DE2B9C0E986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B8DA60E-0B61-4EB1-82CA-FCA8A1A820D4}" type="datetimeFigureOut">
              <a:rPr lang="en-IN" smtClean="0"/>
              <a:pPr/>
              <a:t>08-06-2017</a:t>
            </a:fld>
            <a:endParaRPr lang="en-IN"/>
          </a:p>
        </p:txBody>
      </p:sp>
      <p:sp>
        <p:nvSpPr>
          <p:cNvPr id="9" name="Slide Number Placeholder 8"/>
          <p:cNvSpPr>
            <a:spLocks noGrp="1"/>
          </p:cNvSpPr>
          <p:nvPr>
            <p:ph type="sldNum" sz="quarter" idx="15"/>
          </p:nvPr>
        </p:nvSpPr>
        <p:spPr/>
        <p:txBody>
          <a:bodyPr rtlCol="0"/>
          <a:lstStyle/>
          <a:p>
            <a:fld id="{FDD13BB6-4EC0-4E98-902B-DE2B9C0E9868}"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B8DA60E-0B61-4EB1-82CA-FCA8A1A820D4}" type="datetimeFigureOut">
              <a:rPr lang="en-IN" smtClean="0"/>
              <a:pPr/>
              <a:t>08-06-2017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DD13BB6-4EC0-4E98-902B-DE2B9C0E986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B8DA60E-0B61-4EB1-82CA-FCA8A1A820D4}" type="datetimeFigureOut">
              <a:rPr lang="en-IN" smtClean="0"/>
              <a:pPr/>
              <a:t>08-06-2017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13BB6-4EC0-4E98-902B-DE2B9C0E9868}"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B8DA60E-0B61-4EB1-82CA-FCA8A1A820D4}" type="datetimeFigureOut">
              <a:rPr lang="en-IN" smtClean="0"/>
              <a:pPr/>
              <a:t>08-06-2017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13BB6-4EC0-4E98-902B-DE2B9C0E9868}"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B8DA60E-0B61-4EB1-82CA-FCA8A1A820D4}" type="datetimeFigureOut">
              <a:rPr lang="en-IN" smtClean="0"/>
              <a:pPr/>
              <a:t>08-06-2017</a:t>
            </a:fld>
            <a:endParaRPr lang="en-IN"/>
          </a:p>
        </p:txBody>
      </p:sp>
      <p:sp>
        <p:nvSpPr>
          <p:cNvPr id="7" name="Slide Number Placeholder 6"/>
          <p:cNvSpPr>
            <a:spLocks noGrp="1"/>
          </p:cNvSpPr>
          <p:nvPr>
            <p:ph type="sldNum" sz="quarter" idx="11"/>
          </p:nvPr>
        </p:nvSpPr>
        <p:spPr/>
        <p:txBody>
          <a:bodyPr rtlCol="0"/>
          <a:lstStyle/>
          <a:p>
            <a:fld id="{FDD13BB6-4EC0-4E98-902B-DE2B9C0E9868}"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DA60E-0B61-4EB1-82CA-FCA8A1A820D4}" type="datetimeFigureOut">
              <a:rPr lang="en-IN" smtClean="0"/>
              <a:pPr/>
              <a:t>08-06-2017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13BB6-4EC0-4E98-902B-DE2B9C0E986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B8DA60E-0B61-4EB1-82CA-FCA8A1A820D4}" type="datetimeFigureOut">
              <a:rPr lang="en-IN" smtClean="0"/>
              <a:pPr/>
              <a:t>08-06-2017</a:t>
            </a:fld>
            <a:endParaRPr lang="en-IN"/>
          </a:p>
        </p:txBody>
      </p:sp>
      <p:sp>
        <p:nvSpPr>
          <p:cNvPr id="22" name="Slide Number Placeholder 21"/>
          <p:cNvSpPr>
            <a:spLocks noGrp="1"/>
          </p:cNvSpPr>
          <p:nvPr>
            <p:ph type="sldNum" sz="quarter" idx="15"/>
          </p:nvPr>
        </p:nvSpPr>
        <p:spPr/>
        <p:txBody>
          <a:bodyPr rtlCol="0"/>
          <a:lstStyle/>
          <a:p>
            <a:fld id="{FDD13BB6-4EC0-4E98-902B-DE2B9C0E9868}"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B8DA60E-0B61-4EB1-82CA-FCA8A1A820D4}" type="datetimeFigureOut">
              <a:rPr lang="en-IN" smtClean="0"/>
              <a:pPr/>
              <a:t>08-06-2017</a:t>
            </a:fld>
            <a:endParaRPr lang="en-IN"/>
          </a:p>
        </p:txBody>
      </p:sp>
      <p:sp>
        <p:nvSpPr>
          <p:cNvPr id="18" name="Slide Number Placeholder 17"/>
          <p:cNvSpPr>
            <a:spLocks noGrp="1"/>
          </p:cNvSpPr>
          <p:nvPr>
            <p:ph type="sldNum" sz="quarter" idx="11"/>
          </p:nvPr>
        </p:nvSpPr>
        <p:spPr/>
        <p:txBody>
          <a:bodyPr rtlCol="0"/>
          <a:lstStyle/>
          <a:p>
            <a:fld id="{FDD13BB6-4EC0-4E98-902B-DE2B9C0E9868}"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B8DA60E-0B61-4EB1-82CA-FCA8A1A820D4}" type="datetimeFigureOut">
              <a:rPr lang="en-IN" smtClean="0"/>
              <a:pPr/>
              <a:t>08-06-2017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DD13BB6-4EC0-4E98-902B-DE2B9C0E986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readorrefer.in/article/Challenges-of-Database-Security_11587/" TargetMode="External"/><Relationship Id="rId2" Type="http://schemas.openxmlformats.org/officeDocument/2006/relationships/hyperlink" Target="http://www.collegelib.com/t-database-security-issues-and-challenges.html" TargetMode="External"/><Relationship Id="rId1" Type="http://schemas.openxmlformats.org/officeDocument/2006/relationships/slideLayout" Target="../slideLayouts/slideLayout2.xml"/><Relationship Id="rId4" Type="http://schemas.openxmlformats.org/officeDocument/2006/relationships/hyperlink" Target="http://www.kprblog.in/cse/sem3/statistical-database-in-db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STATISTICAL DATABASE </a:t>
            </a:r>
            <a:br>
              <a:rPr lang="en-IN" dirty="0" smtClean="0"/>
            </a:br>
            <a:r>
              <a:rPr lang="en-IN" dirty="0" smtClean="0"/>
              <a:t>			&amp; </a:t>
            </a:r>
            <a:br>
              <a:rPr lang="en-IN" dirty="0" smtClean="0"/>
            </a:br>
            <a:r>
              <a:rPr lang="en-IN" dirty="0" smtClean="0"/>
              <a:t>CHALLENGES OF DATABASE 		SECURITY</a:t>
            </a:r>
            <a:endParaRPr lang="en-IN" dirty="0"/>
          </a:p>
        </p:txBody>
      </p:sp>
      <p:sp>
        <p:nvSpPr>
          <p:cNvPr id="3" name="Subtitle 2"/>
          <p:cNvSpPr>
            <a:spLocks noGrp="1"/>
          </p:cNvSpPr>
          <p:nvPr>
            <p:ph type="body" idx="1"/>
          </p:nvPr>
        </p:nvSpPr>
        <p:spPr/>
        <p:txBody>
          <a:bodyPr/>
          <a:lstStyle/>
          <a:p>
            <a:r>
              <a:rPr lang="en-IN" dirty="0" smtClean="0"/>
              <a:t>				</a:t>
            </a:r>
            <a:r>
              <a:rPr lang="en-IN" dirty="0" err="1" smtClean="0"/>
              <a:t>Sudam</a:t>
            </a:r>
            <a:r>
              <a:rPr lang="en-IN" dirty="0" smtClean="0"/>
              <a:t> </a:t>
            </a:r>
            <a:r>
              <a:rPr lang="en-IN" dirty="0" err="1" smtClean="0"/>
              <a:t>Sapkota</a:t>
            </a:r>
            <a:endParaRPr lang="en-IN" dirty="0" smtClean="0"/>
          </a:p>
          <a:p>
            <a:r>
              <a:rPr lang="en-IN" dirty="0" smtClean="0"/>
              <a:t>				Roll no-09</a:t>
            </a:r>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Challenges of Database Security...</a:t>
            </a:r>
            <a:endParaRPr lang="en-IN" dirty="0"/>
          </a:p>
        </p:txBody>
      </p:sp>
      <p:sp>
        <p:nvSpPr>
          <p:cNvPr id="3" name="Content Placeholder 2"/>
          <p:cNvSpPr>
            <a:spLocks noGrp="1"/>
          </p:cNvSpPr>
          <p:nvPr>
            <p:ph sz="quarter" idx="1"/>
          </p:nvPr>
        </p:nvSpPr>
        <p:spPr/>
        <p:txBody>
          <a:bodyPr>
            <a:normAutofit/>
          </a:bodyPr>
          <a:lstStyle/>
          <a:p>
            <a:r>
              <a:rPr lang="en-IN" b="1" dirty="0" smtClean="0"/>
              <a:t>Intellectual Property Rights</a:t>
            </a:r>
          </a:p>
          <a:p>
            <a:pPr lvl="1"/>
            <a:r>
              <a:rPr lang="en-IN" dirty="0" smtClean="0"/>
              <a:t>With the widespread use of the Internet and intranets, legal and informational aspects of data are becoming major concerns of the organizations.</a:t>
            </a:r>
          </a:p>
          <a:p>
            <a:pPr lvl="1"/>
            <a:r>
              <a:rPr lang="en-IN" dirty="0" smtClean="0"/>
              <a:t> Watermarking techniques for relational data have been proposed. </a:t>
            </a:r>
          </a:p>
          <a:p>
            <a:pPr lvl="1"/>
            <a:r>
              <a:rPr lang="en-IN" dirty="0" smtClean="0"/>
              <a:t>The main purpose of digital watermarking is to protect content from unauthorized duplication and distribution by enabling provable ownership of the content. </a:t>
            </a:r>
          </a:p>
          <a:p>
            <a:pPr lvl="1"/>
            <a:r>
              <a:rPr lang="en-IN" dirty="0" smtClean="0"/>
              <a:t>Research </a:t>
            </a:r>
            <a:r>
              <a:rPr lang="en-IN" dirty="0" smtClean="0"/>
              <a:t>is needed to assess the robustness of such techniques and to investigate different approaches aimed at preventing intellectual property rights violations.</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lide(fromBottom)">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lide(fromBottom)">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lide(fromBottom)">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1143000"/>
          </a:xfrm>
        </p:spPr>
        <p:txBody>
          <a:bodyPr/>
          <a:lstStyle/>
          <a:p>
            <a:r>
              <a:rPr lang="en-IN" b="1" dirty="0" smtClean="0"/>
              <a:t>Challenges of Database Security...</a:t>
            </a:r>
            <a:endParaRPr lang="en-IN" dirty="0"/>
          </a:p>
        </p:txBody>
      </p:sp>
      <p:sp>
        <p:nvSpPr>
          <p:cNvPr id="3" name="Content Placeholder 2"/>
          <p:cNvSpPr>
            <a:spLocks noGrp="1"/>
          </p:cNvSpPr>
          <p:nvPr>
            <p:ph sz="quarter" idx="1"/>
          </p:nvPr>
        </p:nvSpPr>
        <p:spPr>
          <a:xfrm>
            <a:off x="251520" y="1268760"/>
            <a:ext cx="8424936" cy="5184576"/>
          </a:xfrm>
        </p:spPr>
        <p:txBody>
          <a:bodyPr>
            <a:noAutofit/>
          </a:bodyPr>
          <a:lstStyle/>
          <a:p>
            <a:r>
              <a:rPr lang="en-IN" sz="2000" b="1" dirty="0" smtClean="0"/>
              <a:t>Database Survivability</a:t>
            </a:r>
          </a:p>
          <a:p>
            <a:pPr lvl="1"/>
            <a:r>
              <a:rPr lang="en-IN" sz="2000" dirty="0" smtClean="0"/>
              <a:t>Database systems need to operate and continue their functions, even with reduced capabilities, despite disruptive events such as information warfare attacks.</a:t>
            </a:r>
          </a:p>
          <a:p>
            <a:pPr lvl="1"/>
            <a:r>
              <a:rPr lang="en-IN" sz="2000" dirty="0" smtClean="0"/>
              <a:t> To prevent an attack and detecting one in the event of occurrence, should be able to do the following:</a:t>
            </a:r>
          </a:p>
          <a:p>
            <a:pPr lvl="2"/>
            <a:r>
              <a:rPr lang="en-IN" b="1" dirty="0" smtClean="0"/>
              <a:t>Confinement: </a:t>
            </a:r>
            <a:r>
              <a:rPr lang="en-IN" dirty="0" smtClean="0"/>
              <a:t>Take immediate action to eliminate the attacker’s access to the system and to isolate or contain the problem to prevent further spread.</a:t>
            </a:r>
          </a:p>
          <a:p>
            <a:pPr lvl="2"/>
            <a:r>
              <a:rPr lang="en-IN" dirty="0" smtClean="0"/>
              <a:t> </a:t>
            </a:r>
            <a:r>
              <a:rPr lang="en-IN" b="1" dirty="0" smtClean="0"/>
              <a:t>Damage assessment: </a:t>
            </a:r>
            <a:r>
              <a:rPr lang="en-IN" dirty="0" smtClean="0"/>
              <a:t>Determine the extent of the problem, including failed functions and corrupted data.</a:t>
            </a:r>
          </a:p>
          <a:p>
            <a:pPr lvl="2"/>
            <a:r>
              <a:rPr lang="en-IN" dirty="0" smtClean="0"/>
              <a:t> </a:t>
            </a:r>
            <a:r>
              <a:rPr lang="en-IN" b="1" dirty="0" smtClean="0"/>
              <a:t>Reconfiguration:</a:t>
            </a:r>
            <a:r>
              <a:rPr lang="en-IN" dirty="0" smtClean="0"/>
              <a:t> Reconfigure to allow operation to continue in a degraded mode while recovery proceeds.</a:t>
            </a:r>
          </a:p>
          <a:p>
            <a:pPr lvl="2"/>
            <a:r>
              <a:rPr lang="en-IN" dirty="0" smtClean="0"/>
              <a:t> </a:t>
            </a:r>
            <a:r>
              <a:rPr lang="en-IN" b="1" dirty="0" smtClean="0"/>
              <a:t>Repair: </a:t>
            </a:r>
            <a:r>
              <a:rPr lang="en-IN" dirty="0" smtClean="0"/>
              <a:t>Recover corrupted or lost data and repair or reinstall failed system functions to re-establish a normal level of operation.</a:t>
            </a:r>
          </a:p>
          <a:p>
            <a:pPr lvl="2"/>
            <a:r>
              <a:rPr lang="en-IN" dirty="0" smtClean="0"/>
              <a:t> </a:t>
            </a:r>
            <a:r>
              <a:rPr lang="en-IN" b="1" dirty="0" smtClean="0"/>
              <a:t>Fault treatment: </a:t>
            </a:r>
            <a:r>
              <a:rPr lang="en-IN" dirty="0" smtClean="0"/>
              <a:t>To the extent possible, identify the weaknesses exploited in the attack and take steps to prevent a recurrence</a:t>
            </a:r>
            <a:r>
              <a:rPr lang="en-IN" sz="2000" dirty="0" smtClean="0"/>
              <a:t>.</a:t>
            </a:r>
            <a:endParaRPr lang="en-I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lide(fromBottom)">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lide(fromBottom)">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lide(fromBottom)">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lide(fromBottom)">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slide(fromBottom)">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slide(fromBottom)">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sz="quarter" idx="1"/>
          </p:nvPr>
        </p:nvSpPr>
        <p:spPr/>
        <p:txBody>
          <a:bodyPr/>
          <a:lstStyle/>
          <a:p>
            <a:r>
              <a:rPr lang="en-US" dirty="0" smtClean="0"/>
              <a:t>Fundamentals of Database Systems fifth Edition-</a:t>
            </a:r>
            <a:r>
              <a:rPr lang="en-US" dirty="0" err="1" smtClean="0"/>
              <a:t>Ramez</a:t>
            </a:r>
            <a:r>
              <a:rPr lang="en-US" dirty="0" smtClean="0"/>
              <a:t> </a:t>
            </a:r>
            <a:r>
              <a:rPr lang="en-US" dirty="0" err="1" smtClean="0"/>
              <a:t>Elmasri,Shamkant</a:t>
            </a:r>
            <a:r>
              <a:rPr lang="en-US" dirty="0" smtClean="0"/>
              <a:t> </a:t>
            </a:r>
            <a:r>
              <a:rPr lang="en-US" dirty="0" err="1" smtClean="0"/>
              <a:t>B.Navathe</a:t>
            </a:r>
            <a:r>
              <a:rPr lang="en-US" dirty="0" smtClean="0"/>
              <a:t>.</a:t>
            </a:r>
          </a:p>
          <a:p>
            <a:r>
              <a:rPr lang="en-IN" dirty="0" smtClean="0">
                <a:hlinkClick r:id="rId2"/>
              </a:rPr>
              <a:t>http://</a:t>
            </a:r>
            <a:r>
              <a:rPr lang="en-IN" dirty="0" smtClean="0">
                <a:hlinkClick r:id="rId2"/>
              </a:rPr>
              <a:t>www.collegelib.com/t-database-security-issues-and-challenges.html</a:t>
            </a:r>
            <a:endParaRPr lang="en-IN" dirty="0" smtClean="0"/>
          </a:p>
          <a:p>
            <a:r>
              <a:rPr lang="en-IN" dirty="0" smtClean="0">
                <a:hlinkClick r:id="rId3"/>
              </a:rPr>
              <a:t>http://www.readorrefer.in/article/Challenges-of-Database-Security_11587</a:t>
            </a:r>
            <a:r>
              <a:rPr lang="en-IN" dirty="0" smtClean="0">
                <a:hlinkClick r:id="rId3"/>
              </a:rPr>
              <a:t>/</a:t>
            </a:r>
            <a:endParaRPr lang="en-IN" dirty="0" smtClean="0"/>
          </a:p>
          <a:p>
            <a:r>
              <a:rPr lang="en-IN" dirty="0" smtClean="0">
                <a:hlinkClick r:id="rId4"/>
              </a:rPr>
              <a:t>http://www.kprblog.in/cse/sem3/statistical-database-in-dbms</a:t>
            </a:r>
            <a:r>
              <a:rPr lang="en-IN" dirty="0" smtClean="0">
                <a:hlinkClick r:id="rId4"/>
              </a:rPr>
              <a:t>/</a:t>
            </a:r>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078663">
            <a:off x="836910" y="2545807"/>
            <a:ext cx="8145102" cy="1446550"/>
          </a:xfrm>
          <a:prstGeom prst="rect">
            <a:avLst/>
          </a:prstGeom>
          <a:noFill/>
        </p:spPr>
        <p:txBody>
          <a:bodyPr wrap="square" lIns="91440" tIns="45720" rIns="91440" bIns="45720"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8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Statistical Database </a:t>
            </a:r>
            <a:endParaRPr lang="en-IN" dirty="0"/>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67600" cy="1143000"/>
          </a:xfrm>
        </p:spPr>
        <p:txBody>
          <a:bodyPr>
            <a:normAutofit/>
          </a:bodyPr>
          <a:lstStyle/>
          <a:p>
            <a:r>
              <a:rPr lang="en-IN" b="1" dirty="0" smtClean="0"/>
              <a:t>Statistical Database</a:t>
            </a:r>
            <a:endParaRPr lang="en-IN" b="1" dirty="0"/>
          </a:p>
        </p:txBody>
      </p:sp>
      <p:sp>
        <p:nvSpPr>
          <p:cNvPr id="3" name="Content Placeholder 2"/>
          <p:cNvSpPr>
            <a:spLocks noGrp="1"/>
          </p:cNvSpPr>
          <p:nvPr>
            <p:ph sz="quarter" idx="1"/>
          </p:nvPr>
        </p:nvSpPr>
        <p:spPr>
          <a:xfrm>
            <a:off x="395536" y="1484784"/>
            <a:ext cx="7467600" cy="4873752"/>
          </a:xfrm>
        </p:spPr>
        <p:txBody>
          <a:bodyPr>
            <a:noAutofit/>
          </a:bodyPr>
          <a:lstStyle/>
          <a:p>
            <a:r>
              <a:rPr lang="en-IN" sz="2000" dirty="0" smtClean="0"/>
              <a:t>Is a database used for statistical analysis purposes.</a:t>
            </a:r>
          </a:p>
          <a:p>
            <a:pPr>
              <a:buNone/>
            </a:pPr>
            <a:endParaRPr lang="en-IN" sz="2000" dirty="0" smtClean="0"/>
          </a:p>
          <a:p>
            <a:pPr marL="274320" lvl="2" indent="-274320">
              <a:spcBef>
                <a:spcPts val="600"/>
              </a:spcBef>
              <a:buClr>
                <a:schemeClr val="accent1"/>
              </a:buClr>
              <a:buSzPct val="70000"/>
            </a:pPr>
            <a:r>
              <a:rPr lang="en-US" altLang="zh-TW" sz="2000" dirty="0" smtClean="0"/>
              <a:t>Contains a large number of individually sensitive records .</a:t>
            </a:r>
          </a:p>
          <a:p>
            <a:endParaRPr lang="en-IN" sz="2000" dirty="0" smtClean="0"/>
          </a:p>
          <a:p>
            <a:pPr marL="274320" lvl="2" indent="-274320">
              <a:spcBef>
                <a:spcPts val="600"/>
              </a:spcBef>
              <a:buClr>
                <a:schemeClr val="accent1"/>
              </a:buClr>
              <a:buSzPct val="70000"/>
            </a:pPr>
            <a:r>
              <a:rPr lang="en-IN" sz="2000" dirty="0" smtClean="0"/>
              <a:t>Contain confidential data about individuals, which should be protected from user access.</a:t>
            </a:r>
          </a:p>
          <a:p>
            <a:pPr marL="274320" lvl="2" indent="-274320">
              <a:spcBef>
                <a:spcPts val="600"/>
              </a:spcBef>
              <a:buClr>
                <a:schemeClr val="accent1"/>
              </a:buClr>
              <a:buSzPct val="70000"/>
              <a:buNone/>
            </a:pPr>
            <a:endParaRPr lang="en-IN" sz="2000" dirty="0" smtClean="0"/>
          </a:p>
          <a:p>
            <a:r>
              <a:rPr lang="en-IN" sz="2000" dirty="0" smtClean="0"/>
              <a:t>Users are permitted to retrieve statistical information about the populations, such as average, sum, count, maximum ,minimum , and standard deviation.</a:t>
            </a:r>
          </a:p>
          <a:p>
            <a:endParaRPr lang="en-IN" sz="2000" dirty="0" smtClean="0"/>
          </a:p>
          <a:p>
            <a:r>
              <a:rPr lang="en-US" altLang="zh-TW" sz="2000" dirty="0" smtClean="0"/>
              <a:t>Is intended to supply </a:t>
            </a:r>
            <a:r>
              <a:rPr lang="en-US" altLang="zh-TW" sz="2000" b="1" dirty="0" smtClean="0"/>
              <a:t>only</a:t>
            </a:r>
            <a:r>
              <a:rPr lang="en-US" altLang="zh-TW" sz="2000" dirty="0" smtClean="0"/>
              <a:t> </a:t>
            </a:r>
            <a:r>
              <a:rPr lang="en-US" altLang="zh-TW" sz="2000" b="1" dirty="0" smtClean="0"/>
              <a:t>statistical summary </a:t>
            </a:r>
            <a:r>
              <a:rPr lang="en-US" altLang="zh-TW" sz="2000" dirty="0" smtClean="0"/>
              <a:t>information to its users, not information to some specific individual</a:t>
            </a:r>
            <a:endParaRPr lang="en-I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slide(fromBottom)">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Statistical Database </a:t>
            </a:r>
            <a:endParaRPr lang="en-IN" b="1" dirty="0"/>
          </a:p>
        </p:txBody>
      </p:sp>
      <p:sp>
        <p:nvSpPr>
          <p:cNvPr id="3" name="Content Placeholder 2"/>
          <p:cNvSpPr>
            <a:spLocks noGrp="1"/>
          </p:cNvSpPr>
          <p:nvPr>
            <p:ph sz="quarter" idx="1"/>
          </p:nvPr>
        </p:nvSpPr>
        <p:spPr/>
        <p:txBody>
          <a:bodyPr/>
          <a:lstStyle/>
          <a:p>
            <a:r>
              <a:rPr lang="en-IN" dirty="0" smtClean="0"/>
              <a:t>A population is a set of </a:t>
            </a:r>
            <a:r>
              <a:rPr lang="en-IN" dirty="0" err="1" smtClean="0"/>
              <a:t>tuples</a:t>
            </a:r>
            <a:r>
              <a:rPr lang="en-IN" dirty="0" smtClean="0"/>
              <a:t>  of a relation that satisfy some selection condition.</a:t>
            </a:r>
          </a:p>
          <a:p>
            <a:pPr>
              <a:buNone/>
            </a:pPr>
            <a:endParaRPr lang="en-IN" b="1" dirty="0" smtClean="0"/>
          </a:p>
          <a:p>
            <a:r>
              <a:rPr lang="en-IN" dirty="0" smtClean="0"/>
              <a:t>Each selection condition on the PERSON relation will specify a particular population of PERSON </a:t>
            </a:r>
            <a:r>
              <a:rPr lang="en-IN" dirty="0" err="1" smtClean="0"/>
              <a:t>tuples</a:t>
            </a:r>
            <a:r>
              <a:rPr lang="en-IN" dirty="0" smtClean="0"/>
              <a:t>.</a:t>
            </a:r>
            <a:endParaRPr lang="en-IN" dirty="0"/>
          </a:p>
        </p:txBody>
      </p:sp>
      <p:pic>
        <p:nvPicPr>
          <p:cNvPr id="4" name="Picture 2"/>
          <p:cNvPicPr>
            <a:picLocks noChangeAspect="1" noChangeArrowheads="1"/>
          </p:cNvPicPr>
          <p:nvPr/>
        </p:nvPicPr>
        <p:blipFill>
          <a:blip r:embed="rId2" cstate="print"/>
          <a:srcRect l="27138" t="73250" r="37187" b="23320"/>
          <a:stretch>
            <a:fillRect/>
          </a:stretch>
        </p:blipFill>
        <p:spPr bwMode="auto">
          <a:xfrm>
            <a:off x="251520" y="4725144"/>
            <a:ext cx="8568952" cy="517444"/>
          </a:xfrm>
          <a:prstGeom prst="rect">
            <a:avLst/>
          </a:prstGeom>
          <a:noFill/>
          <a:ln w="9525">
            <a:noFill/>
            <a:miter lim="800000"/>
            <a:headEnd/>
            <a:tailEnd/>
          </a:ln>
        </p:spPr>
      </p:pic>
      <p:sp>
        <p:nvSpPr>
          <p:cNvPr id="5" name="TextBox 4"/>
          <p:cNvSpPr txBox="1"/>
          <p:nvPr/>
        </p:nvSpPr>
        <p:spPr>
          <a:xfrm>
            <a:off x="1619672" y="5589240"/>
            <a:ext cx="6120680" cy="646331"/>
          </a:xfrm>
          <a:prstGeom prst="rect">
            <a:avLst/>
          </a:prstGeom>
          <a:noFill/>
        </p:spPr>
        <p:txBody>
          <a:bodyPr wrap="square" rtlCol="0">
            <a:spAutoFit/>
          </a:bodyPr>
          <a:lstStyle/>
          <a:p>
            <a:r>
              <a:rPr lang="en-IN" u="sng" dirty="0" smtClean="0"/>
              <a:t>Figure: </a:t>
            </a:r>
            <a:r>
              <a:rPr lang="en-IN" dirty="0"/>
              <a:t>The PERSON </a:t>
            </a:r>
            <a:r>
              <a:rPr lang="en-IN" dirty="0" smtClean="0"/>
              <a:t>relation schema </a:t>
            </a:r>
            <a:r>
              <a:rPr lang="en-IN" dirty="0"/>
              <a:t>for illustrating</a:t>
            </a:r>
          </a:p>
          <a:p>
            <a:r>
              <a:rPr lang="en-IN" dirty="0"/>
              <a:t>statistical </a:t>
            </a:r>
            <a:r>
              <a:rPr lang="en-IN" dirty="0" smtClean="0"/>
              <a:t>database security</a:t>
            </a:r>
            <a:r>
              <a:rPr lang="en-IN" dirty="0"/>
              <a:t>.</a:t>
            </a:r>
          </a:p>
        </p:txBody>
      </p:sp>
      <p:sp>
        <p:nvSpPr>
          <p:cNvPr id="6" name="TextBox 5"/>
          <p:cNvSpPr txBox="1"/>
          <p:nvPr/>
        </p:nvSpPr>
        <p:spPr>
          <a:xfrm>
            <a:off x="323528" y="4437112"/>
            <a:ext cx="1368152" cy="369332"/>
          </a:xfrm>
          <a:prstGeom prst="rect">
            <a:avLst/>
          </a:prstGeom>
          <a:noFill/>
        </p:spPr>
        <p:txBody>
          <a:bodyPr wrap="square" rtlCol="0">
            <a:spAutoFit/>
          </a:bodyPr>
          <a:lstStyle/>
          <a:p>
            <a:r>
              <a:rPr lang="en-IN" b="1" dirty="0" smtClean="0"/>
              <a:t>PERSON</a:t>
            </a:r>
            <a:endParaRPr lang="en-I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par>
                                <p:cTn id="23" presetID="1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lide(fromBottom)">
                                      <p:cBhvr>
                                        <p:cTn id="25" dur="500"/>
                                        <p:tgtEl>
                                          <p:spTgt spid="4"/>
                                        </p:tgtEl>
                                      </p:cBhvr>
                                    </p:animEffect>
                                  </p:childTnLst>
                                </p:cTn>
                              </p:par>
                              <p:par>
                                <p:cTn id="26" presetID="12" presetClass="entr" presetSubtype="4"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lide(fromBottom)">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1"/>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IN" b="1" dirty="0" smtClean="0"/>
              <a:t>Statistical Database</a:t>
            </a:r>
            <a:endParaRPr lang="en-IN" b="1" dirty="0"/>
          </a:p>
        </p:txBody>
      </p:sp>
      <p:sp>
        <p:nvSpPr>
          <p:cNvPr id="17" name="Content Placeholder 16"/>
          <p:cNvSpPr>
            <a:spLocks noGrp="1"/>
          </p:cNvSpPr>
          <p:nvPr>
            <p:ph sz="quarter" idx="1"/>
          </p:nvPr>
        </p:nvSpPr>
        <p:spPr/>
        <p:txBody>
          <a:bodyPr>
            <a:noAutofit/>
          </a:bodyPr>
          <a:lstStyle/>
          <a:p>
            <a:pPr>
              <a:buNone/>
            </a:pPr>
            <a:r>
              <a:rPr lang="en-IN" sz="1800" u="sng" dirty="0" smtClean="0"/>
              <a:t>Example:</a:t>
            </a:r>
          </a:p>
          <a:p>
            <a:pPr marL="457200" indent="-457200">
              <a:buNone/>
            </a:pPr>
            <a:r>
              <a:rPr lang="en-IN" sz="1800" dirty="0" smtClean="0"/>
              <a:t>		Select *</a:t>
            </a:r>
          </a:p>
          <a:p>
            <a:pPr>
              <a:buNone/>
            </a:pPr>
            <a:r>
              <a:rPr lang="en-IN" sz="1800" dirty="0" smtClean="0"/>
              <a:t>		From PERSON</a:t>
            </a:r>
          </a:p>
          <a:p>
            <a:pPr>
              <a:buNone/>
            </a:pPr>
            <a:r>
              <a:rPr lang="en-IN" sz="1800" dirty="0" smtClean="0"/>
              <a:t>		Where Sex=‘M’;</a:t>
            </a:r>
          </a:p>
          <a:p>
            <a:pPr>
              <a:buNone/>
            </a:pPr>
            <a:r>
              <a:rPr lang="en-IN" sz="1800" dirty="0" smtClean="0"/>
              <a:t>	</a:t>
            </a:r>
            <a:r>
              <a:rPr lang="en-IN" sz="1800" u="sng" dirty="0" smtClean="0"/>
              <a:t>Results</a:t>
            </a:r>
            <a:r>
              <a:rPr lang="en-IN" sz="1800" dirty="0" smtClean="0"/>
              <a:t>: Retrieve all the information from the table PERSON who is male.</a:t>
            </a:r>
          </a:p>
          <a:p>
            <a:pPr>
              <a:buNone/>
            </a:pPr>
            <a:endParaRPr lang="en-IN" sz="1800" dirty="0" smtClean="0"/>
          </a:p>
          <a:p>
            <a:pPr marL="457200" indent="-457200">
              <a:buNone/>
            </a:pPr>
            <a:r>
              <a:rPr lang="en-IN" sz="1800" dirty="0" smtClean="0"/>
              <a:t>		Select *</a:t>
            </a:r>
          </a:p>
          <a:p>
            <a:pPr>
              <a:buNone/>
            </a:pPr>
            <a:r>
              <a:rPr lang="en-IN" sz="1800" dirty="0" smtClean="0"/>
              <a:t>		From PERSON</a:t>
            </a:r>
          </a:p>
          <a:p>
            <a:pPr>
              <a:buNone/>
            </a:pPr>
            <a:r>
              <a:rPr lang="en-IN" sz="1800" dirty="0" smtClean="0"/>
              <a:t>		Where Sex=‘F’ AND </a:t>
            </a:r>
            <a:r>
              <a:rPr lang="en-IN" sz="1800" dirty="0" err="1" smtClean="0"/>
              <a:t>last_degree</a:t>
            </a:r>
            <a:r>
              <a:rPr lang="en-IN" sz="1800" dirty="0" smtClean="0"/>
              <a:t>=‘M.S’ or 	</a:t>
            </a:r>
            <a:r>
              <a:rPr lang="en-IN" sz="1800" dirty="0" err="1" smtClean="0"/>
              <a:t>last_degree</a:t>
            </a:r>
            <a:r>
              <a:rPr lang="en-IN" sz="1800" dirty="0" smtClean="0"/>
              <a:t>=‘</a:t>
            </a:r>
            <a:r>
              <a:rPr lang="en-IN" sz="1800" dirty="0" err="1" smtClean="0"/>
              <a:t>Ph.D</a:t>
            </a:r>
            <a:r>
              <a:rPr lang="en-IN" sz="1800" dirty="0" smtClean="0"/>
              <a:t>’ AND city=‘Houston’;</a:t>
            </a:r>
          </a:p>
          <a:p>
            <a:pPr>
              <a:buNone/>
            </a:pPr>
            <a:r>
              <a:rPr lang="en-IN" sz="1800" dirty="0" smtClean="0"/>
              <a:t>	</a:t>
            </a:r>
            <a:r>
              <a:rPr lang="en-IN" sz="1800" u="sng" dirty="0" smtClean="0"/>
              <a:t>Results</a:t>
            </a:r>
            <a:r>
              <a:rPr lang="en-IN" sz="1800" dirty="0" smtClean="0"/>
              <a:t>: Retrieve the information who has the following conditions specifies the female population that has an M.S. or Ph.D. degree as their highest degree and the condition specifies the population that lives in Houston. </a:t>
            </a:r>
          </a:p>
          <a:p>
            <a:pPr>
              <a:buNone/>
            </a:pPr>
            <a:r>
              <a:rPr lang="en-IN" sz="1800" dirty="0" smtClean="0"/>
              <a:t>				 </a:t>
            </a:r>
            <a:endParaRPr lang="en-IN"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slide(fromBottom)">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slide(fromBottom)">
                                      <p:cBhvr>
                                        <p:cTn id="15" dur="500"/>
                                        <p:tgtEl>
                                          <p:spTgt spid="1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7">
                                            <p:txEl>
                                              <p:pRg st="2" end="2"/>
                                            </p:txEl>
                                          </p:spTgt>
                                        </p:tgtEl>
                                        <p:attrNameLst>
                                          <p:attrName>style.visibility</p:attrName>
                                        </p:attrNameLst>
                                      </p:cBhvr>
                                      <p:to>
                                        <p:strVal val="visible"/>
                                      </p:to>
                                    </p:set>
                                    <p:animEffect transition="in" filter="slide(fromBottom)">
                                      <p:cBhvr>
                                        <p:cTn id="20" dur="500"/>
                                        <p:tgtEl>
                                          <p:spTgt spid="1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slide(fromBottom)">
                                      <p:cBhvr>
                                        <p:cTn id="25" dur="500"/>
                                        <p:tgtEl>
                                          <p:spTgt spid="1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7">
                                            <p:txEl>
                                              <p:pRg st="4" end="4"/>
                                            </p:txEl>
                                          </p:spTgt>
                                        </p:tgtEl>
                                        <p:attrNameLst>
                                          <p:attrName>style.visibility</p:attrName>
                                        </p:attrNameLst>
                                      </p:cBhvr>
                                      <p:to>
                                        <p:strVal val="visible"/>
                                      </p:to>
                                    </p:set>
                                    <p:animEffect transition="in" filter="slide(fromBottom)">
                                      <p:cBhvr>
                                        <p:cTn id="30" dur="500"/>
                                        <p:tgtEl>
                                          <p:spTgt spid="1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7">
                                            <p:txEl>
                                              <p:pRg st="6" end="6"/>
                                            </p:txEl>
                                          </p:spTgt>
                                        </p:tgtEl>
                                        <p:attrNameLst>
                                          <p:attrName>style.visibility</p:attrName>
                                        </p:attrNameLst>
                                      </p:cBhvr>
                                      <p:to>
                                        <p:strVal val="visible"/>
                                      </p:to>
                                    </p:set>
                                    <p:animEffect transition="in" filter="slide(fromBottom)">
                                      <p:cBhvr>
                                        <p:cTn id="35" dur="500"/>
                                        <p:tgtEl>
                                          <p:spTgt spid="1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7">
                                            <p:txEl>
                                              <p:pRg st="7" end="7"/>
                                            </p:txEl>
                                          </p:spTgt>
                                        </p:tgtEl>
                                        <p:attrNameLst>
                                          <p:attrName>style.visibility</p:attrName>
                                        </p:attrNameLst>
                                      </p:cBhvr>
                                      <p:to>
                                        <p:strVal val="visible"/>
                                      </p:to>
                                    </p:set>
                                    <p:animEffect transition="in" filter="slide(fromBottom)">
                                      <p:cBhvr>
                                        <p:cTn id="40" dur="500"/>
                                        <p:tgtEl>
                                          <p:spTgt spid="1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7">
                                            <p:txEl>
                                              <p:pRg st="8" end="8"/>
                                            </p:txEl>
                                          </p:spTgt>
                                        </p:tgtEl>
                                        <p:attrNameLst>
                                          <p:attrName>style.visibility</p:attrName>
                                        </p:attrNameLst>
                                      </p:cBhvr>
                                      <p:to>
                                        <p:strVal val="visible"/>
                                      </p:to>
                                    </p:set>
                                    <p:animEffect transition="in" filter="slide(fromBottom)">
                                      <p:cBhvr>
                                        <p:cTn id="45" dur="500"/>
                                        <p:tgtEl>
                                          <p:spTgt spid="1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7">
                                            <p:txEl>
                                              <p:pRg st="9" end="9"/>
                                            </p:txEl>
                                          </p:spTgt>
                                        </p:tgtEl>
                                        <p:attrNameLst>
                                          <p:attrName>style.visibility</p:attrName>
                                        </p:attrNameLst>
                                      </p:cBhvr>
                                      <p:to>
                                        <p:strVal val="visible"/>
                                      </p:to>
                                    </p:set>
                                    <p:animEffect transition="in" filter="slide(fromBottom)">
                                      <p:cBhvr>
                                        <p:cTn id="50" dur="500"/>
                                        <p:tgtEl>
                                          <p:spTgt spid="1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7">
                                            <p:txEl>
                                              <p:pRg st="10" end="10"/>
                                            </p:txEl>
                                          </p:spTgt>
                                        </p:tgtEl>
                                        <p:attrNameLst>
                                          <p:attrName>style.visibility</p:attrName>
                                        </p:attrNameLst>
                                      </p:cBhvr>
                                      <p:to>
                                        <p:strVal val="visible"/>
                                      </p:to>
                                    </p:set>
                                    <p:animEffect transition="in" filter="slide(fromBottom)">
                                      <p:cBhvr>
                                        <p:cTn id="55" dur="500"/>
                                        <p:tgtEl>
                                          <p:spTgt spid="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Statistical database security</a:t>
            </a:r>
            <a:endParaRPr lang="en-IN" dirty="0"/>
          </a:p>
        </p:txBody>
      </p:sp>
      <p:sp>
        <p:nvSpPr>
          <p:cNvPr id="3" name="Content Placeholder 2"/>
          <p:cNvSpPr>
            <a:spLocks noGrp="1"/>
          </p:cNvSpPr>
          <p:nvPr>
            <p:ph sz="quarter" idx="1"/>
          </p:nvPr>
        </p:nvSpPr>
        <p:spPr/>
        <p:txBody>
          <a:bodyPr anchor="t">
            <a:normAutofit fontScale="92500" lnSpcReduction="20000"/>
          </a:bodyPr>
          <a:lstStyle/>
          <a:p>
            <a:r>
              <a:rPr lang="en-IN" dirty="0" smtClean="0"/>
              <a:t>Statistical queries involve applying statistical functions to a population of </a:t>
            </a:r>
            <a:r>
              <a:rPr lang="en-IN" dirty="0" err="1" smtClean="0"/>
              <a:t>tuples</a:t>
            </a:r>
            <a:r>
              <a:rPr lang="en-IN" dirty="0" smtClean="0"/>
              <a:t>.</a:t>
            </a:r>
          </a:p>
          <a:p>
            <a:pPr lvl="1"/>
            <a:r>
              <a:rPr lang="en-IN" dirty="0" smtClean="0"/>
              <a:t>We may want to retrieve the number of individuals in a population or the average income in the population.</a:t>
            </a:r>
          </a:p>
          <a:p>
            <a:pPr lvl="1"/>
            <a:r>
              <a:rPr lang="en-IN" dirty="0" smtClean="0"/>
              <a:t>Statistical users are not allowed to retrieve individual data.(income)</a:t>
            </a:r>
          </a:p>
          <a:p>
            <a:endParaRPr lang="en-IN" dirty="0" smtClean="0"/>
          </a:p>
          <a:p>
            <a:r>
              <a:rPr lang="en-IN" dirty="0" smtClean="0"/>
              <a:t>Statistical database security techniques prohibit the retrieval of individual data.</a:t>
            </a:r>
          </a:p>
          <a:p>
            <a:pPr>
              <a:buNone/>
            </a:pPr>
            <a:endParaRPr lang="en-IN" dirty="0" smtClean="0"/>
          </a:p>
          <a:p>
            <a:r>
              <a:rPr lang="en-IN" dirty="0" smtClean="0"/>
              <a:t>Achieved by prohibiting queries that retrieve attribute values .</a:t>
            </a:r>
          </a:p>
          <a:p>
            <a:pPr>
              <a:buNone/>
            </a:pPr>
            <a:endParaRPr lang="en-IN" dirty="0" smtClean="0"/>
          </a:p>
          <a:p>
            <a:r>
              <a:rPr lang="en-IN" dirty="0" smtClean="0"/>
              <a:t>Allowing only queries that involve statistical aggregate functions such as COUNT, SUM, MIN, MAX,AVERAGE, and STANDARD DEVIATION. </a:t>
            </a:r>
          </a:p>
          <a:p>
            <a:endParaRPr lang="en-IN" dirty="0" smtClean="0"/>
          </a:p>
          <a:p>
            <a:endParaRPr lang="en-IN" dirty="0" smtClean="0"/>
          </a:p>
          <a:p>
            <a:endParaRPr lang="en-IN" dirty="0" smtClean="0"/>
          </a:p>
          <a:p>
            <a:pPr>
              <a:buNone/>
            </a:pPr>
            <a:endParaRPr lang="en-IN" dirty="0" smtClean="0"/>
          </a:p>
          <a:p>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lide(fromBottom)">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lide(fromBottom)">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slide(fromBottom)">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slide(fromBottom)">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Statistical database security</a:t>
            </a:r>
            <a:endParaRPr lang="en-IN" dirty="0"/>
          </a:p>
        </p:txBody>
      </p:sp>
      <p:sp>
        <p:nvSpPr>
          <p:cNvPr id="3" name="Content Placeholder 2"/>
          <p:cNvSpPr>
            <a:spLocks noGrp="1"/>
          </p:cNvSpPr>
          <p:nvPr>
            <p:ph sz="quarter" idx="1"/>
          </p:nvPr>
        </p:nvSpPr>
        <p:spPr>
          <a:xfrm>
            <a:off x="395536" y="1556792"/>
            <a:ext cx="7467600" cy="4873752"/>
          </a:xfrm>
        </p:spPr>
        <p:txBody>
          <a:bodyPr>
            <a:noAutofit/>
          </a:bodyPr>
          <a:lstStyle/>
          <a:p>
            <a:r>
              <a:rPr lang="en-IN" dirty="0" smtClean="0"/>
              <a:t>Queries are called </a:t>
            </a:r>
            <a:r>
              <a:rPr lang="en-IN" b="1" dirty="0" smtClean="0"/>
              <a:t>statistical queries.</a:t>
            </a:r>
          </a:p>
          <a:p>
            <a:endParaRPr lang="en-IN" dirty="0" smtClean="0"/>
          </a:p>
          <a:p>
            <a:r>
              <a:rPr lang="en-IN" dirty="0" smtClean="0"/>
              <a:t>Responsibility of a database management system is to ensure the confidentiality of information about individuals.</a:t>
            </a:r>
          </a:p>
          <a:p>
            <a:endParaRPr lang="en-IN" dirty="0" smtClean="0"/>
          </a:p>
          <a:p>
            <a:r>
              <a:rPr lang="en-IN" dirty="0" smtClean="0"/>
              <a:t>Provision of </a:t>
            </a:r>
            <a:r>
              <a:rPr lang="en-IN" b="1" dirty="0" smtClean="0"/>
              <a:t>privacy protection of </a:t>
            </a:r>
            <a:r>
              <a:rPr lang="en-IN" dirty="0" smtClean="0"/>
              <a:t>users in a statistical database is important.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Challenges of Database Security</a:t>
            </a:r>
            <a:endParaRPr lang="en-IN" dirty="0"/>
          </a:p>
        </p:txBody>
      </p:sp>
      <p:sp>
        <p:nvSpPr>
          <p:cNvPr id="5" name="Subtitle 4"/>
          <p:cNvSpPr>
            <a:spLocks noGrp="1"/>
          </p:cNvSpPr>
          <p:nvPr>
            <p:ph type="subTitle" idx="1"/>
          </p:nvPr>
        </p:nvSpPr>
        <p:spPr/>
        <p:txBody>
          <a:bodyPr/>
          <a:lstStyle/>
          <a:p>
            <a:endParaRPr lang="en-IN"/>
          </a:p>
        </p:txBody>
      </p:sp>
    </p:spTree>
  </p:cSld>
  <p:clrMapOvr>
    <a:masterClrMapping/>
  </p:clrMapOvr>
  <p:transition>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Challenges of Database Security</a:t>
            </a:r>
            <a:endParaRPr lang="en-IN" dirty="0"/>
          </a:p>
        </p:txBody>
      </p:sp>
      <p:sp>
        <p:nvSpPr>
          <p:cNvPr id="3" name="Content Placeholder 2"/>
          <p:cNvSpPr>
            <a:spLocks noGrp="1"/>
          </p:cNvSpPr>
          <p:nvPr>
            <p:ph sz="quarter" idx="1"/>
          </p:nvPr>
        </p:nvSpPr>
        <p:spPr>
          <a:xfrm>
            <a:off x="457200" y="1600200"/>
            <a:ext cx="8075240" cy="4873752"/>
          </a:xfrm>
        </p:spPr>
        <p:txBody>
          <a:bodyPr>
            <a:normAutofit lnSpcReduction="10000"/>
          </a:bodyPr>
          <a:lstStyle/>
          <a:p>
            <a:pPr>
              <a:buNone/>
            </a:pPr>
            <a:r>
              <a:rPr lang="en-IN" sz="2000" b="1" dirty="0" smtClean="0"/>
              <a:t>Some of the main challenges that researchers in database security are trying to address are as follows: </a:t>
            </a:r>
          </a:p>
          <a:p>
            <a:pPr>
              <a:buNone/>
            </a:pPr>
            <a:endParaRPr lang="en-IN" sz="2000" b="1" dirty="0" smtClean="0"/>
          </a:p>
          <a:p>
            <a:r>
              <a:rPr lang="en-IN" sz="2000" b="1" dirty="0" smtClean="0"/>
              <a:t>Data Quality</a:t>
            </a:r>
          </a:p>
          <a:p>
            <a:pPr lvl="1"/>
            <a:r>
              <a:rPr lang="en-IN" dirty="0" smtClean="0"/>
              <a:t>The database community needs techniques and organizational solutions to assess and attest the quality of data. </a:t>
            </a:r>
          </a:p>
          <a:p>
            <a:pPr lvl="1"/>
            <a:r>
              <a:rPr lang="en-IN" dirty="0" smtClean="0"/>
              <a:t>Techniques may include simple mechanisms such as quality stamps that are posted on Web sites. </a:t>
            </a:r>
          </a:p>
          <a:p>
            <a:pPr lvl="1"/>
            <a:r>
              <a:rPr lang="en-IN" dirty="0" smtClean="0"/>
              <a:t>We also need techniques that provide more effective integrity semantics verification and tools for the assessment of data </a:t>
            </a:r>
            <a:r>
              <a:rPr lang="en-IN" dirty="0" smtClean="0"/>
              <a:t>quality</a:t>
            </a:r>
            <a:r>
              <a:rPr lang="en-IN" dirty="0" smtClean="0"/>
              <a:t>.</a:t>
            </a:r>
            <a:endParaRPr lang="en-IN" dirty="0" smtClean="0"/>
          </a:p>
          <a:p>
            <a:pPr lvl="1"/>
            <a:r>
              <a:rPr lang="en-IN" dirty="0" smtClean="0"/>
              <a:t> Application-level recovery techniques are also needed for automatically repairing incorrect data.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lide(fromBottom)">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823</TotalTime>
  <Words>624</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 STATISTICAL DATABASE     &amp;  CHALLENGES OF DATABASE   SECURITY</vt:lpstr>
      <vt:lpstr>Statistical Database </vt:lpstr>
      <vt:lpstr>Statistical Database</vt:lpstr>
      <vt:lpstr>Statistical Database </vt:lpstr>
      <vt:lpstr>Statistical Database</vt:lpstr>
      <vt:lpstr>Statistical database security</vt:lpstr>
      <vt:lpstr>Statistical database security</vt:lpstr>
      <vt:lpstr>Challenges of Database Security</vt:lpstr>
      <vt:lpstr>Challenges of Database Security</vt:lpstr>
      <vt:lpstr>Challenges of Database Security...</vt:lpstr>
      <vt:lpstr>Challenges of Database Security...</vt:lpstr>
      <vt:lpstr>References</vt:lpstr>
      <vt:lpstr>Slide 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DATABASE     &amp;  CHALLENGES OF DATABASE   SECURITY</dc:title>
  <dc:creator>user</dc:creator>
  <cp:lastModifiedBy>Acer</cp:lastModifiedBy>
  <cp:revision>229</cp:revision>
  <dcterms:created xsi:type="dcterms:W3CDTF">2015-05-26T13:25:15Z</dcterms:created>
  <dcterms:modified xsi:type="dcterms:W3CDTF">2017-06-08T02:05:03Z</dcterms:modified>
</cp:coreProperties>
</file>