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2" r:id="rId7"/>
    <p:sldId id="261" r:id="rId8"/>
    <p:sldId id="273" r:id="rId9"/>
    <p:sldId id="262" r:id="rId10"/>
    <p:sldId id="263" r:id="rId11"/>
    <p:sldId id="264" r:id="rId12"/>
    <p:sldId id="265" r:id="rId13"/>
    <p:sldId id="274" r:id="rId14"/>
    <p:sldId id="266" r:id="rId15"/>
    <p:sldId id="267" r:id="rId16"/>
    <p:sldId id="268" r:id="rId17"/>
    <p:sldId id="269"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32019A3-CB8E-4B8A-8146-B92686330354}" type="datetimeFigureOut">
              <a:rPr lang="en-US" smtClean="0"/>
              <a:pPr/>
              <a:t>6/11/2017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EFC4966-A477-40EF-A715-BE3051ED52E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2019A3-CB8E-4B8A-8146-B92686330354}" type="datetimeFigureOut">
              <a:rPr lang="en-US" smtClean="0"/>
              <a:pPr/>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C4966-A477-40EF-A715-BE3051ED52E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2019A3-CB8E-4B8A-8146-B92686330354}" type="datetimeFigureOut">
              <a:rPr lang="en-US" smtClean="0"/>
              <a:pPr/>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C4966-A477-40EF-A715-BE3051ED52E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2019A3-CB8E-4B8A-8146-B92686330354}" type="datetimeFigureOut">
              <a:rPr lang="en-US" smtClean="0"/>
              <a:pPr/>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C4966-A477-40EF-A715-BE3051ED52E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32019A3-CB8E-4B8A-8146-B92686330354}" type="datetimeFigureOut">
              <a:rPr lang="en-US" smtClean="0"/>
              <a:pPr/>
              <a:t>6/11/2017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C4966-A477-40EF-A715-BE3051ED52E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2019A3-CB8E-4B8A-8146-B92686330354}" type="datetimeFigureOut">
              <a:rPr lang="en-US" smtClean="0"/>
              <a:pPr/>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C4966-A477-40EF-A715-BE3051ED52E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32019A3-CB8E-4B8A-8146-B92686330354}" type="datetimeFigureOut">
              <a:rPr lang="en-US" smtClean="0"/>
              <a:pPr/>
              <a:t>6/11/2017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FC4966-A477-40EF-A715-BE3051ED52E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32019A3-CB8E-4B8A-8146-B92686330354}" type="datetimeFigureOut">
              <a:rPr lang="en-US" smtClean="0"/>
              <a:pPr/>
              <a:t>6/11/2017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FC4966-A477-40EF-A715-BE3051ED52E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2019A3-CB8E-4B8A-8146-B92686330354}" type="datetimeFigureOut">
              <a:rPr lang="en-US" smtClean="0"/>
              <a:pPr/>
              <a:t>6/11/2017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FC4966-A477-40EF-A715-BE3051ED52E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2019A3-CB8E-4B8A-8146-B92686330354}" type="datetimeFigureOut">
              <a:rPr lang="en-US" smtClean="0"/>
              <a:pPr/>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C4966-A477-40EF-A715-BE3051ED52E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32019A3-CB8E-4B8A-8146-B92686330354}" type="datetimeFigureOut">
              <a:rPr lang="en-US" smtClean="0"/>
              <a:pPr/>
              <a:t>6/11/2017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EFC4966-A477-40EF-A715-BE3051ED52E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32019A3-CB8E-4B8A-8146-B92686330354}" type="datetimeFigureOut">
              <a:rPr lang="en-US" smtClean="0"/>
              <a:pPr/>
              <a:t>6/11/2017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EFC4966-A477-40EF-A715-BE3051ED52E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WAP Security </a:t>
            </a:r>
            <a:endParaRPr lang="en-US" dirty="0"/>
          </a:p>
        </p:txBody>
      </p:sp>
      <p:sp>
        <p:nvSpPr>
          <p:cNvPr id="3" name="Subtitle 2"/>
          <p:cNvSpPr>
            <a:spLocks noGrp="1"/>
          </p:cNvSpPr>
          <p:nvPr>
            <p:ph type="subTitle" idx="1"/>
          </p:nvPr>
        </p:nvSpPr>
        <p:spPr/>
        <p:txBody>
          <a:bodyPr/>
          <a:lstStyle/>
          <a:p>
            <a:r>
              <a:rPr lang="en-IN" dirty="0" smtClean="0"/>
              <a:t>		Submitted </a:t>
            </a:r>
            <a:r>
              <a:rPr lang="en-IN" dirty="0" smtClean="0"/>
              <a:t>by: </a:t>
            </a:r>
            <a:r>
              <a:rPr lang="en-IN" dirty="0" err="1" smtClean="0"/>
              <a:t>Evaniairihun</a:t>
            </a:r>
            <a:r>
              <a:rPr lang="en-IN" dirty="0" smtClean="0"/>
              <a:t> </a:t>
            </a:r>
            <a:r>
              <a:rPr lang="en-IN" dirty="0" err="1" smtClean="0"/>
              <a:t>Sohphoh</a:t>
            </a:r>
            <a:r>
              <a:rPr lang="en-IN" dirty="0" smtClean="0"/>
              <a:t> &amp; Lucy </a:t>
            </a:r>
            <a:r>
              <a:rPr lang="en-IN" dirty="0" err="1" smtClean="0"/>
              <a:t>Kurbah</a:t>
            </a:r>
            <a:endParaRPr lang="en-IN" dirty="0" smtClean="0"/>
          </a:p>
          <a:p>
            <a:r>
              <a:rPr lang="en-IN" dirty="0" smtClean="0"/>
              <a:t>Group </a:t>
            </a:r>
            <a:r>
              <a:rPr lang="en-IN" dirty="0" smtClean="0"/>
              <a:t>I</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229600" cy="1143000"/>
          </a:xfrm>
        </p:spPr>
        <p:txBody>
          <a:bodyPr/>
          <a:lstStyle/>
          <a:p>
            <a:r>
              <a:rPr lang="en-US" dirty="0"/>
              <a:t>WTLS Architecture</a:t>
            </a:r>
          </a:p>
        </p:txBody>
      </p:sp>
      <p:sp>
        <p:nvSpPr>
          <p:cNvPr id="3" name="Content Placeholder 2"/>
          <p:cNvSpPr>
            <a:spLocks noGrp="1"/>
          </p:cNvSpPr>
          <p:nvPr>
            <p:ph idx="1"/>
          </p:nvPr>
        </p:nvSpPr>
        <p:spPr>
          <a:xfrm>
            <a:off x="304800" y="1219200"/>
            <a:ext cx="8229600" cy="5867400"/>
          </a:xfrm>
        </p:spPr>
        <p:txBody>
          <a:bodyPr>
            <a:normAutofit fontScale="70000" lnSpcReduction="20000"/>
          </a:bodyPr>
          <a:lstStyle/>
          <a:p>
            <a:r>
              <a:rPr lang="en-US" sz="2800" dirty="0" smtClean="0"/>
              <a:t>WTLS again can be divided into four specialized protocols</a:t>
            </a:r>
          </a:p>
          <a:p>
            <a:r>
              <a:rPr lang="en-US" sz="2800" b="1" dirty="0" smtClean="0"/>
              <a:t>The handshake protocol </a:t>
            </a:r>
            <a:r>
              <a:rPr lang="en-US" sz="2800" dirty="0" smtClean="0"/>
              <a:t>is by definition responsible for client-server handshake during which the client and the server determine a set of security parameters to be used in the following message exchanges</a:t>
            </a:r>
          </a:p>
          <a:p>
            <a:r>
              <a:rPr lang="en-US" sz="2800" dirty="0" smtClean="0"/>
              <a:t>These parameters contain the bulk encryption algorithm, the MAC algorithm, the compression algorithm, the 20-byte master secret, the 16-byte client random, the 16-byte server random, the time interval of key refresh, and the sequence number mode</a:t>
            </a:r>
          </a:p>
          <a:p>
            <a:r>
              <a:rPr lang="en-US" sz="2800" b="1" dirty="0" smtClean="0"/>
              <a:t>The alert protocol </a:t>
            </a:r>
            <a:r>
              <a:rPr lang="en-US" sz="2800" dirty="0" smtClean="0"/>
              <a:t>specifies the type of alert messages and the ways to handle them.</a:t>
            </a:r>
          </a:p>
          <a:p>
            <a:r>
              <a:rPr lang="en-US" sz="2800" dirty="0" smtClean="0"/>
              <a:t> There are three types of alerts: warning, critical, and fatal. </a:t>
            </a:r>
          </a:p>
          <a:p>
            <a:r>
              <a:rPr lang="en-US" sz="2800" dirty="0" smtClean="0"/>
              <a:t>Alerts can be initiated by either the client or the server whenever an error is detected during the handshake, authentication, decryption, or data integrity verification.</a:t>
            </a:r>
          </a:p>
          <a:p>
            <a:r>
              <a:rPr lang="en-US" sz="2800" dirty="0" smtClean="0"/>
              <a:t> Fatal alerts will obviously lead to the termination of the connection. </a:t>
            </a:r>
          </a:p>
          <a:p>
            <a:r>
              <a:rPr lang="en-US" sz="2800" dirty="0" smtClean="0"/>
              <a:t> </a:t>
            </a:r>
            <a:r>
              <a:rPr lang="en-US" sz="2800" b="1" dirty="0" smtClean="0"/>
              <a:t>The application protocol </a:t>
            </a:r>
            <a:r>
              <a:rPr lang="en-US" sz="2800" dirty="0" smtClean="0"/>
              <a:t>defines the interface between the transaction layer and WTLS.</a:t>
            </a:r>
          </a:p>
          <a:p>
            <a:r>
              <a:rPr lang="en-US" sz="2800" b="1" dirty="0" smtClean="0"/>
              <a:t>The change cipher specific protocol </a:t>
            </a:r>
            <a:r>
              <a:rPr lang="en-US" sz="2800" dirty="0" smtClean="0"/>
              <a:t>is usually used in the end of the handshake when the client and the server have agreed upon the security parameters.</a:t>
            </a:r>
          </a:p>
          <a:p>
            <a:endParaRPr lang="en-US" sz="2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Handshake Procedure</a:t>
            </a:r>
            <a:br>
              <a:rPr lang="en-US" dirty="0"/>
            </a:b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sz="2800" dirty="0"/>
              <a:t>The clients initiates the handshake by sending a Hello message together with some security settings such as the trusted certificates and supported encryption and MAC algorithms. </a:t>
            </a:r>
          </a:p>
          <a:p>
            <a:r>
              <a:rPr lang="en-US" sz="2800" dirty="0"/>
              <a:t> Upon receipt of this message, the server sends server hello, server certificate, server key exchange </a:t>
            </a:r>
            <a:r>
              <a:rPr lang="en-US" sz="2800" dirty="0" smtClean="0"/>
              <a:t>messages</a:t>
            </a:r>
          </a:p>
          <a:p>
            <a:r>
              <a:rPr lang="en-US" sz="2800" dirty="0"/>
              <a:t>Some required parameter for generating the pre-master secret may not be found in the server </a:t>
            </a:r>
            <a:r>
              <a:rPr lang="en-US" sz="2800" dirty="0" smtClean="0"/>
              <a:t>certificate. The </a:t>
            </a:r>
            <a:r>
              <a:rPr lang="en-US" sz="2800" dirty="0"/>
              <a:t>server key exchange message is to provide this kind of </a:t>
            </a:r>
            <a:r>
              <a:rPr lang="en-US" sz="2800" dirty="0" smtClean="0"/>
              <a:t>information</a:t>
            </a:r>
          </a:p>
          <a:p>
            <a:r>
              <a:rPr lang="en-US" sz="2800" dirty="0"/>
              <a:t> If the server needs to authenticate the client, it will also send a certificate request message. Following these messages is the server hello done message.</a:t>
            </a:r>
            <a:endParaRPr lang="en-US" sz="2800" dirty="0" smtClean="0"/>
          </a:p>
          <a:p>
            <a:endParaRPr lang="en-US"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200" dirty="0"/>
              <a:t>Once the client receives the server hello done message stating the chosen algorithms, it will sends client certificate message if </a:t>
            </a:r>
            <a:r>
              <a:rPr lang="en-US" sz="2200" dirty="0" smtClean="0"/>
              <a:t>required</a:t>
            </a:r>
          </a:p>
          <a:p>
            <a:r>
              <a:rPr lang="en-US" sz="2200" dirty="0"/>
              <a:t>Client key exchange message contains the pre-master secret encrypted by the </a:t>
            </a:r>
            <a:r>
              <a:rPr lang="en-US" sz="2200" dirty="0" err="1"/>
              <a:t>servers</a:t>
            </a:r>
            <a:r>
              <a:rPr lang="en-US" sz="2200" dirty="0"/>
              <a:t> public key. </a:t>
            </a:r>
            <a:endParaRPr lang="en-US" sz="2200" dirty="0" smtClean="0"/>
          </a:p>
          <a:p>
            <a:r>
              <a:rPr lang="en-US" sz="2200" dirty="0" smtClean="0"/>
              <a:t>Then </a:t>
            </a:r>
            <a:r>
              <a:rPr lang="en-US" sz="2200" dirty="0"/>
              <a:t>the client sends the finish message together with the message digest of all the previously exchanged information signed by the client to ensure that this sensitive information has not been tampered by any intruders</a:t>
            </a:r>
            <a:r>
              <a:rPr lang="en-US" sz="2200" dirty="0" smtClean="0"/>
              <a:t>.</a:t>
            </a:r>
          </a:p>
          <a:p>
            <a:r>
              <a:rPr lang="en-US" sz="2200" dirty="0" smtClean="0"/>
              <a:t> </a:t>
            </a:r>
            <a:r>
              <a:rPr lang="en-US" sz="2200" dirty="0"/>
              <a:t>After verifying the message digest, the server responds with finish message and cipher change message if everything is fine. Otherwise, the connection will not be established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rcRect/>
          <a:stretch>
            <a:fillRect/>
          </a:stretch>
        </p:blipFill>
        <p:spPr>
          <a:xfrm>
            <a:off x="1143000" y="1828800"/>
            <a:ext cx="3657600" cy="4191000"/>
          </a:xfrm>
          <a:prstGeom prst="rect">
            <a:avLst/>
          </a:prstGeom>
          <a:noFill/>
          <a:ln>
            <a:noFill/>
          </a:ln>
        </p:spPr>
      </p:pic>
      <p:pic>
        <p:nvPicPr>
          <p:cNvPr id="5" name="Picture 4"/>
          <p:cNvPicPr>
            <a:picLocks/>
          </p:cNvPicPr>
          <p:nvPr/>
        </p:nvPicPr>
        <p:blipFill>
          <a:blip r:embed="rId3"/>
          <a:srcRect/>
          <a:stretch>
            <a:fillRect/>
          </a:stretch>
        </p:blipFill>
        <p:spPr>
          <a:xfrm>
            <a:off x="5105400" y="1752600"/>
            <a:ext cx="3119437" cy="4038600"/>
          </a:xfrm>
          <a:prstGeom prst="rect">
            <a:avLst/>
          </a:prstGeom>
          <a:noFill/>
          <a:ln>
            <a:noFill/>
          </a:ln>
        </p:spPr>
      </p:pic>
      <p:sp>
        <p:nvSpPr>
          <p:cNvPr id="6" name="TextBox 5"/>
          <p:cNvSpPr txBox="1"/>
          <p:nvPr/>
        </p:nvSpPr>
        <p:spPr>
          <a:xfrm>
            <a:off x="1447800" y="6172200"/>
            <a:ext cx="3103879" cy="447040"/>
          </a:xfrm>
          <a:prstGeom prst="rect">
            <a:avLst/>
          </a:prstGeom>
          <a:noFill/>
          <a:ln>
            <a:noFill/>
          </a:ln>
        </p:spPr>
        <p:txBody>
          <a:bodyPr wrap="none" lIns="91440" tIns="45720" rIns="91440" bIns="45720">
            <a:spAutoFit/>
          </a:bodyP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pitchFamily="18" charset="0"/>
                <a:ea typeface="Times New Roman" pitchFamily="18" charset="0"/>
                <a:sym typeface="Times New Roman" pitchFamily="18"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pitchFamily="18" charset="0"/>
                <a:ea typeface="Times New Roman" pitchFamily="18" charset="0"/>
                <a:sym typeface="Times New Roman" pitchFamily="18"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pitchFamily="18" charset="0"/>
                <a:ea typeface="Times New Roman" pitchFamily="18" charset="0"/>
                <a:sym typeface="Times New Roman" pitchFamily="18"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pitchFamily="18" charset="0"/>
                <a:ea typeface="Times New Roman" pitchFamily="18" charset="0"/>
                <a:sym typeface="Times New Roman" pitchFamily="18"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pitchFamily="18" charset="0"/>
                <a:ea typeface="Times New Roman" pitchFamily="18" charset="0"/>
                <a:sym typeface="Times New Roman" pitchFamily="18" charset="0"/>
              </a:defRPr>
            </a:lvl5pPr>
          </a:lstStyle>
          <a:p>
            <a:pPr lvl="0"/>
            <a:r>
              <a:rPr lang="en-US" dirty="0"/>
              <a:t>Complete handshake</a:t>
            </a:r>
          </a:p>
        </p:txBody>
      </p:sp>
      <p:sp>
        <p:nvSpPr>
          <p:cNvPr id="7" name="TextBox 6"/>
          <p:cNvSpPr txBox="1"/>
          <p:nvPr/>
        </p:nvSpPr>
        <p:spPr>
          <a:xfrm>
            <a:off x="5257800" y="6096000"/>
            <a:ext cx="2964180" cy="447040"/>
          </a:xfrm>
          <a:prstGeom prst="rect">
            <a:avLst/>
          </a:prstGeom>
          <a:noFill/>
          <a:ln>
            <a:noFill/>
          </a:ln>
        </p:spPr>
        <p:txBody>
          <a:bodyPr wrap="none" lIns="91440" tIns="45720" rIns="91440" bIns="45720">
            <a:spAutoFit/>
          </a:bodyP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pitchFamily="18" charset="0"/>
                <a:ea typeface="Times New Roman" pitchFamily="18" charset="0"/>
                <a:sym typeface="Times New Roman" pitchFamily="18"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pitchFamily="18" charset="0"/>
                <a:ea typeface="Times New Roman" pitchFamily="18" charset="0"/>
                <a:sym typeface="Times New Roman" pitchFamily="18"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pitchFamily="18" charset="0"/>
                <a:ea typeface="Times New Roman" pitchFamily="18" charset="0"/>
                <a:sym typeface="Times New Roman" pitchFamily="18"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pitchFamily="18" charset="0"/>
                <a:ea typeface="Times New Roman" pitchFamily="18" charset="0"/>
                <a:sym typeface="Times New Roman" pitchFamily="18"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pitchFamily="18" charset="0"/>
                <a:ea typeface="Times New Roman" pitchFamily="18" charset="0"/>
                <a:sym typeface="Times New Roman" pitchFamily="18" charset="0"/>
              </a:defRPr>
            </a:lvl5pPr>
          </a:lstStyle>
          <a:p>
            <a:pPr lvl="0"/>
            <a:r>
              <a:rPr lang="en-US" dirty="0"/>
              <a:t>Resume connection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Security Is Achieved</a:t>
            </a:r>
          </a:p>
        </p:txBody>
      </p:sp>
      <p:sp>
        <p:nvSpPr>
          <p:cNvPr id="3" name="Content Placeholder 2"/>
          <p:cNvSpPr>
            <a:spLocks noGrp="1"/>
          </p:cNvSpPr>
          <p:nvPr>
            <p:ph idx="1"/>
          </p:nvPr>
        </p:nvSpPr>
        <p:spPr/>
        <p:txBody>
          <a:bodyPr>
            <a:normAutofit/>
          </a:bodyPr>
          <a:lstStyle/>
          <a:p>
            <a:r>
              <a:rPr lang="en-US" dirty="0"/>
              <a:t>Authentication is mainly achieved by the server and client </a:t>
            </a:r>
            <a:r>
              <a:rPr lang="en-US" dirty="0" smtClean="0"/>
              <a:t>certificates</a:t>
            </a:r>
          </a:p>
          <a:p>
            <a:r>
              <a:rPr lang="en-US" dirty="0"/>
              <a:t>Key exchange can be achieved with RSA, </a:t>
            </a:r>
            <a:r>
              <a:rPr lang="en-US" dirty="0" err="1" smtClean="0"/>
              <a:t>Diffie</a:t>
            </a:r>
            <a:r>
              <a:rPr lang="en-US" dirty="0" smtClean="0"/>
              <a:t>-Hellman</a:t>
            </a:r>
          </a:p>
          <a:p>
            <a:r>
              <a:rPr lang="en-US" dirty="0" smtClean="0"/>
              <a:t>The </a:t>
            </a:r>
            <a:r>
              <a:rPr lang="en-US" dirty="0"/>
              <a:t>server decides which one actually to use.</a:t>
            </a:r>
          </a:p>
          <a:p>
            <a:r>
              <a:rPr lang="en-US" dirty="0"/>
              <a:t>To verify data integrity, WTLS supports SHA-1, MD5, and SHA_XOR_40, a rather incompetent algorithm that cannot really protect messages from unauthorized modifications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15962"/>
          </a:xfrm>
        </p:spPr>
        <p:txBody>
          <a:bodyPr>
            <a:normAutofit fontScale="90000"/>
          </a:bodyPr>
          <a:lstStyle/>
          <a:p>
            <a:r>
              <a:rPr lang="en-US" sz="3600" b="1" dirty="0"/>
              <a:t>Security Flaws, Threats, and Possible Solutions</a:t>
            </a:r>
            <a:r>
              <a:rPr lang="en-US" b="1" dirty="0"/>
              <a:t/>
            </a:r>
            <a:br>
              <a:rPr lang="en-US" b="1" dirty="0"/>
            </a:br>
            <a:endParaRPr lang="en-US" dirty="0"/>
          </a:p>
        </p:txBody>
      </p:sp>
      <p:sp>
        <p:nvSpPr>
          <p:cNvPr id="3" name="Content Placeholder 2"/>
          <p:cNvSpPr>
            <a:spLocks noGrp="1"/>
          </p:cNvSpPr>
          <p:nvPr>
            <p:ph idx="1"/>
          </p:nvPr>
        </p:nvSpPr>
        <p:spPr>
          <a:xfrm>
            <a:off x="457200" y="685800"/>
            <a:ext cx="8229600" cy="6172200"/>
          </a:xfrm>
        </p:spPr>
        <p:txBody>
          <a:bodyPr>
            <a:normAutofit/>
          </a:bodyPr>
          <a:lstStyle/>
          <a:p>
            <a:pPr marL="514350" indent="-514350">
              <a:buAutoNum type="arabicPeriod"/>
            </a:pPr>
            <a:r>
              <a:rPr lang="en-US" sz="2200" dirty="0" smtClean="0"/>
              <a:t>Encryption </a:t>
            </a:r>
            <a:r>
              <a:rPr lang="en-US" sz="2200" dirty="0" smtClean="0"/>
              <a:t>Gap in the WAP </a:t>
            </a:r>
            <a:r>
              <a:rPr lang="en-US" sz="2200" dirty="0" smtClean="0"/>
              <a:t>Gateway</a:t>
            </a:r>
          </a:p>
          <a:p>
            <a:pPr marL="514350" indent="-514350">
              <a:buNone/>
            </a:pPr>
            <a:r>
              <a:rPr lang="en-US" sz="2200" dirty="0" smtClean="0"/>
              <a:t>T</a:t>
            </a:r>
            <a:r>
              <a:rPr lang="en-US" sz="2200" dirty="0" smtClean="0"/>
              <a:t>he </a:t>
            </a:r>
            <a:r>
              <a:rPr lang="en-US" sz="2200" dirty="0" smtClean="0"/>
              <a:t>WAP gateway lives between web clients and application servers. It not only relays messages but also works as encoder and </a:t>
            </a:r>
            <a:r>
              <a:rPr lang="en-US" sz="2200" dirty="0" smtClean="0"/>
              <a:t>decoder</a:t>
            </a:r>
          </a:p>
          <a:p>
            <a:pPr marL="514350" indent="-514350">
              <a:buNone/>
            </a:pPr>
            <a:r>
              <a:rPr lang="en-US" sz="2200" dirty="0" smtClean="0"/>
              <a:t>A WAP gateway translates WML and </a:t>
            </a:r>
            <a:r>
              <a:rPr lang="en-US" sz="2200" dirty="0" err="1" smtClean="0"/>
              <a:t>WMLScripts</a:t>
            </a:r>
            <a:r>
              <a:rPr lang="en-US" sz="2200" dirty="0" smtClean="0"/>
              <a:t> requests into HTTP or other Internet requests and vice versa. In other words, if a message is encrypted by WTLS, the gateway will firstly decrypts it and then re-encrypts with </a:t>
            </a:r>
            <a:r>
              <a:rPr lang="en-US" sz="2200" dirty="0" smtClean="0"/>
              <a:t>TLS</a:t>
            </a:r>
          </a:p>
          <a:p>
            <a:pPr marL="514350" indent="-514350">
              <a:buNone/>
            </a:pPr>
            <a:r>
              <a:rPr lang="en-US" sz="2200" dirty="0" smtClean="0"/>
              <a:t>.There </a:t>
            </a:r>
            <a:r>
              <a:rPr lang="en-US" sz="2200" dirty="0" smtClean="0"/>
              <a:t>is a white spot between decryption and re-encryption. In fact, when we talk about end-to-end security in WAP applications, the end-to-end channel is actually between the web client and the gateway, rather than between the client and the application server. It is obvious that the gateway will become the attack </a:t>
            </a:r>
            <a:r>
              <a:rPr lang="en-US" sz="2200" dirty="0" smtClean="0"/>
              <a:t>magnet</a:t>
            </a:r>
          </a:p>
          <a:p>
            <a:pPr marL="514350" indent="-514350">
              <a:buNone/>
            </a:pPr>
            <a:r>
              <a:rPr lang="en-US" sz="2200" dirty="0" smtClean="0"/>
              <a:t>To solve this problem the owners of the gateways (usually network carriers) try to execute the entire translation in the memory to avoid critical information from being exposed.</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2. Known Attacks against </a:t>
            </a:r>
            <a:r>
              <a:rPr lang="en-US" sz="2800" dirty="0" smtClean="0"/>
              <a:t>WTLS</a:t>
            </a:r>
            <a:endParaRPr lang="en-US" sz="2800" dirty="0"/>
          </a:p>
        </p:txBody>
      </p:sp>
      <p:sp>
        <p:nvSpPr>
          <p:cNvPr id="3" name="Content Placeholder 2"/>
          <p:cNvSpPr>
            <a:spLocks noGrp="1"/>
          </p:cNvSpPr>
          <p:nvPr>
            <p:ph idx="1"/>
          </p:nvPr>
        </p:nvSpPr>
        <p:spPr/>
        <p:txBody>
          <a:bodyPr>
            <a:normAutofit fontScale="77500" lnSpcReduction="20000"/>
          </a:bodyPr>
          <a:lstStyle/>
          <a:p>
            <a:r>
              <a:rPr lang="en-US" dirty="0" smtClean="0"/>
              <a:t>WTLS supports DES with only 40-bit </a:t>
            </a:r>
            <a:r>
              <a:rPr lang="en-US" dirty="0" smtClean="0"/>
              <a:t>keys</a:t>
            </a:r>
          </a:p>
          <a:p>
            <a:r>
              <a:rPr lang="en-US" dirty="0" smtClean="0"/>
              <a:t>F</a:t>
            </a:r>
            <a:r>
              <a:rPr lang="en-US" dirty="0" smtClean="0"/>
              <a:t>or </a:t>
            </a:r>
            <a:r>
              <a:rPr lang="en-US" dirty="0" smtClean="0"/>
              <a:t>DES, one bit of each byte of the key is used as a parity bit. So we end up with keys with even fewer bits: 5*7 = 35 bits in total. For modern attackers with enough processing power, cracking a cipher with such a small key is not very hard</a:t>
            </a:r>
            <a:r>
              <a:rPr lang="en-US" dirty="0" smtClean="0"/>
              <a:t>.</a:t>
            </a:r>
          </a:p>
          <a:p>
            <a:r>
              <a:rPr lang="en-US" dirty="0" smtClean="0"/>
              <a:t>WTLS supports a MAC algorithm called SHA_XOR_40. This algorithm is designed for some devices with very limited CPU </a:t>
            </a:r>
            <a:r>
              <a:rPr lang="en-US" dirty="0" smtClean="0"/>
              <a:t>resources</a:t>
            </a:r>
          </a:p>
          <a:p>
            <a:r>
              <a:rPr lang="en-US" dirty="0" smtClean="0"/>
              <a:t>What it does is first to pad the message with zeros to the end, then divide the padded message into 5-byte blocks. In the end, all the blocks are </a:t>
            </a:r>
            <a:r>
              <a:rPr lang="en-US" dirty="0" err="1" smtClean="0"/>
              <a:t>xord</a:t>
            </a:r>
            <a:r>
              <a:rPr lang="en-US" dirty="0" smtClean="0"/>
              <a:t> together to generate the digest. However, one can easily flip a bit in one block and the corresponding bit in the digest. The receiver will have no way to tell that the message has been modified</a:t>
            </a:r>
            <a:r>
              <a:rPr lang="en-US" dirty="0" smtClean="0"/>
              <a:t>!</a:t>
            </a:r>
          </a:p>
          <a:p>
            <a:r>
              <a:rPr lang="en-US" dirty="0" smtClean="0"/>
              <a:t>WTLS is also shown to be weak on avoiding viruses, worms, and Trojan horses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normAutofit/>
          </a:bodyPr>
          <a:lstStyle/>
          <a:p>
            <a:r>
              <a:rPr lang="en-US" sz="2800" dirty="0" smtClean="0"/>
              <a:t>3. User Authentication or Device Authentication</a:t>
            </a:r>
            <a:endParaRPr lang="en-US" sz="2800" dirty="0"/>
          </a:p>
        </p:txBody>
      </p:sp>
      <p:sp>
        <p:nvSpPr>
          <p:cNvPr id="3" name="Content Placeholder 2"/>
          <p:cNvSpPr>
            <a:spLocks noGrp="1"/>
          </p:cNvSpPr>
          <p:nvPr>
            <p:ph idx="1"/>
          </p:nvPr>
        </p:nvSpPr>
        <p:spPr>
          <a:xfrm>
            <a:off x="457200" y="1219200"/>
            <a:ext cx="8229600" cy="5638800"/>
          </a:xfrm>
        </p:spPr>
        <p:txBody>
          <a:bodyPr>
            <a:noAutofit/>
          </a:bodyPr>
          <a:lstStyle/>
          <a:p>
            <a:r>
              <a:rPr lang="en-US" sz="2000" dirty="0" smtClean="0"/>
              <a:t>Another cause of security problem lies in the mobile nature of the wireless </a:t>
            </a:r>
            <a:r>
              <a:rPr lang="en-US" sz="2000" dirty="0" smtClean="0"/>
              <a:t>devices</a:t>
            </a:r>
          </a:p>
          <a:p>
            <a:r>
              <a:rPr lang="en-US" sz="2000" dirty="0" smtClean="0"/>
              <a:t>If a user stores his passwords and credentials locally and someone else gets hold of the cell phone, WAP applications will not detect the difference. </a:t>
            </a:r>
            <a:endParaRPr lang="en-US" sz="2000" dirty="0" smtClean="0"/>
          </a:p>
          <a:p>
            <a:r>
              <a:rPr lang="en-US" sz="2000" dirty="0" smtClean="0"/>
              <a:t>Therefore</a:t>
            </a:r>
            <a:r>
              <a:rPr lang="en-US" sz="2000" dirty="0" smtClean="0"/>
              <a:t>, in order to draw a clear line between user authentication and device authentication, people came up with the idea of using WIM (Wireless Identification Module). </a:t>
            </a:r>
            <a:endParaRPr lang="en-US" sz="2000" dirty="0" smtClean="0"/>
          </a:p>
          <a:p>
            <a:r>
              <a:rPr lang="en-US" sz="2000" dirty="0" smtClean="0"/>
              <a:t>WIM </a:t>
            </a:r>
            <a:r>
              <a:rPr lang="en-US" sz="2000" dirty="0" smtClean="0"/>
              <a:t>can be implemented in a smart card or a SIM card. As long as the user can get used to keeping the card and the phone apart, the user authentication can be achieved</a:t>
            </a:r>
            <a:r>
              <a:rPr lang="en-US" sz="2000" dirty="0" smtClean="0"/>
              <a:t>.</a:t>
            </a:r>
          </a:p>
          <a:p>
            <a:r>
              <a:rPr lang="en-US" sz="2000" dirty="0" smtClean="0"/>
              <a:t> </a:t>
            </a:r>
            <a:r>
              <a:rPr lang="en-US" sz="2000" dirty="0" smtClean="0"/>
              <a:t>Also the card can have dedicated memory and computing power for carrying out authentication. </a:t>
            </a:r>
            <a:endParaRPr lang="en-US" sz="2000" dirty="0" smtClean="0"/>
          </a:p>
          <a:p>
            <a:r>
              <a:rPr lang="en-US" sz="2000" dirty="0" smtClean="0"/>
              <a:t>However</a:t>
            </a:r>
            <a:r>
              <a:rPr lang="en-US" sz="2000" dirty="0" smtClean="0"/>
              <a:t>, this solution will require a change of behavior which we have seen how hard it is to accomplish by taking the example of password usage</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Conclusion</a:t>
            </a:r>
            <a:endParaRPr lang="en-US" dirty="0"/>
          </a:p>
        </p:txBody>
      </p:sp>
      <p:sp>
        <p:nvSpPr>
          <p:cNvPr id="3" name="Content Placeholder 2"/>
          <p:cNvSpPr>
            <a:spLocks noGrp="1"/>
          </p:cNvSpPr>
          <p:nvPr>
            <p:ph idx="1"/>
          </p:nvPr>
        </p:nvSpPr>
        <p:spPr/>
        <p:txBody>
          <a:bodyPr>
            <a:noAutofit/>
          </a:bodyPr>
          <a:lstStyle/>
          <a:p>
            <a:r>
              <a:rPr lang="en-US" sz="2200" dirty="0" smtClean="0"/>
              <a:t>WAP is a</a:t>
            </a:r>
            <a:r>
              <a:rPr lang="en-US" sz="2200" dirty="0" smtClean="0"/>
              <a:t> </a:t>
            </a:r>
            <a:r>
              <a:rPr lang="en-US" sz="2200" dirty="0" smtClean="0"/>
              <a:t>protocol aiming to provide a standardized wireless application environment to various </a:t>
            </a:r>
            <a:r>
              <a:rPr lang="en-US" sz="2200" dirty="0" smtClean="0"/>
              <a:t>services</a:t>
            </a:r>
          </a:p>
          <a:p>
            <a:r>
              <a:rPr lang="en-US" sz="2200" dirty="0" smtClean="0"/>
              <a:t>Its security services such as mutual authentication, data privacy, data integrity, and non-repudiation should be able to meet users requirements at most of the times. However, due to the resource limitations and exportation regulations, WAP still have security loopholes known to the public. In order to solve these issues, the WAP Forum keeps working on the improvements to the WAP specifications. Some companies are trying to provide solutions without using the WAP </a:t>
            </a:r>
            <a:r>
              <a:rPr lang="en-US" sz="2200" dirty="0" smtClean="0"/>
              <a:t>gateway</a:t>
            </a:r>
          </a:p>
          <a:p>
            <a:r>
              <a:rPr lang="en-US" sz="2200" dirty="0" smtClean="0"/>
              <a:t>as the development of wireless communications accelerates, WAP will draw more attention from both consumers and application developers</a:t>
            </a:r>
            <a:endParaRPr lang="en-US" sz="2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pPr lvl="0"/>
            <a:r>
              <a:rPr lang="en-US" altLang="en-US" dirty="0" smtClean="0">
                <a:latin typeface="Times New Roman" pitchFamily="18" charset="0"/>
              </a:rPr>
              <a:t>Saarinen, </a:t>
            </a:r>
            <a:r>
              <a:rPr lang="en-US" altLang="en-US" dirty="0" err="1" smtClean="0">
                <a:latin typeface="Times New Roman" pitchFamily="18" charset="0"/>
              </a:rPr>
              <a:t>Markku-Juhani</a:t>
            </a:r>
            <a:r>
              <a:rPr lang="en-US" altLang="en-US" dirty="0" smtClean="0">
                <a:latin typeface="Times New Roman" pitchFamily="18" charset="0"/>
              </a:rPr>
              <a:t>, “Attacks against the WAP WTLS Protocol”, 9/221999 [Referred on 3/24/2004], &lt; http://www.jyu.fi/~mjos/wtls.pdf&gt;</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Introduction</a:t>
            </a:r>
          </a:p>
          <a:p>
            <a:r>
              <a:rPr lang="en-US" dirty="0" smtClean="0"/>
              <a:t>Overview Of WAP</a:t>
            </a:r>
          </a:p>
          <a:p>
            <a:r>
              <a:rPr lang="en-US" dirty="0" smtClean="0"/>
              <a:t>Overview Of WTLS</a:t>
            </a:r>
          </a:p>
          <a:p>
            <a:pPr lvl="1"/>
            <a:r>
              <a:rPr lang="en-US" dirty="0"/>
              <a:t>WTLS and </a:t>
            </a:r>
            <a:r>
              <a:rPr lang="en-US" dirty="0" smtClean="0"/>
              <a:t>TLS</a:t>
            </a:r>
          </a:p>
          <a:p>
            <a:pPr lvl="1"/>
            <a:r>
              <a:rPr lang="en-US" dirty="0" smtClean="0"/>
              <a:t>WTLS Architecture</a:t>
            </a:r>
          </a:p>
          <a:p>
            <a:pPr lvl="1"/>
            <a:r>
              <a:rPr lang="en-US" dirty="0"/>
              <a:t>Handshake Procedure</a:t>
            </a:r>
            <a:endParaRPr lang="en-US" dirty="0" smtClean="0"/>
          </a:p>
          <a:p>
            <a:pPr lvl="1"/>
            <a:r>
              <a:rPr lang="en-US" dirty="0" smtClean="0"/>
              <a:t>How Security Is Achieved</a:t>
            </a:r>
          </a:p>
          <a:p>
            <a:r>
              <a:rPr lang="en-US" dirty="0" smtClean="0"/>
              <a:t>Security Flaws, Threats, and Possible Solutions</a:t>
            </a:r>
          </a:p>
          <a:p>
            <a:pPr lvl="1"/>
            <a:r>
              <a:rPr lang="en-US" dirty="0"/>
              <a:t>Encryption Gap in the WAP </a:t>
            </a:r>
            <a:r>
              <a:rPr lang="en-US" dirty="0" smtClean="0"/>
              <a:t>Gateway</a:t>
            </a:r>
          </a:p>
          <a:p>
            <a:pPr lvl="1"/>
            <a:r>
              <a:rPr lang="en-US" dirty="0"/>
              <a:t>Known Attacks against </a:t>
            </a:r>
            <a:r>
              <a:rPr lang="en-US" dirty="0" smtClean="0"/>
              <a:t>WTLS</a:t>
            </a:r>
          </a:p>
          <a:p>
            <a:pPr lvl="1"/>
            <a:r>
              <a:rPr lang="en-US" dirty="0"/>
              <a:t>User Authentication or Device </a:t>
            </a:r>
            <a:r>
              <a:rPr lang="en-US" dirty="0" smtClean="0"/>
              <a:t>Authentication</a:t>
            </a:r>
          </a:p>
          <a:p>
            <a:r>
              <a:rPr lang="en-US" dirty="0" smtClean="0"/>
              <a:t>Conclusion</a:t>
            </a:r>
          </a:p>
          <a:p>
            <a:r>
              <a:rPr lang="en-US" dirty="0" smtClean="0"/>
              <a:t>References </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8229600" cy="1143000"/>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228600" y="1524000"/>
            <a:ext cx="8229600" cy="4389120"/>
          </a:xfrm>
        </p:spPr>
        <p:txBody>
          <a:bodyPr>
            <a:noAutofit/>
          </a:bodyPr>
          <a:lstStyle/>
          <a:p>
            <a:r>
              <a:rPr lang="en-US" sz="2200" dirty="0" smtClean="0"/>
              <a:t>Nowadays, more and more people are using cellular phones for online shopping, online banking, stock trading</a:t>
            </a:r>
          </a:p>
          <a:p>
            <a:r>
              <a:rPr lang="en-US" sz="2200" dirty="0" smtClean="0"/>
              <a:t>However, it is known that wireless signals can be easily intercepted by a affordable scanner tuned into the same frequency</a:t>
            </a:r>
          </a:p>
          <a:p>
            <a:r>
              <a:rPr lang="en-US" sz="2200" dirty="0" smtClean="0"/>
              <a:t>So before we start to send sensitive financial data or corporative information through the air, we need a way to secure our communication.</a:t>
            </a:r>
          </a:p>
          <a:p>
            <a:r>
              <a:rPr lang="en-US" sz="2200" dirty="0" smtClean="0"/>
              <a:t>The WAP (Wireless Application Protocol) was proposed in 1997 to meet this need by the WAP Forum formed by Ericsson, Motorola, Nokia, and Phone.com.</a:t>
            </a:r>
          </a:p>
          <a:p>
            <a:r>
              <a:rPr lang="en-US" sz="2200" dirty="0" smtClean="0"/>
              <a:t> WAP is not only a wireless communications protocol but also an application environment that facilitates wireless service deployment for various devices</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 Of WAP</a:t>
            </a:r>
            <a:endParaRPr lang="en-US" dirty="0"/>
          </a:p>
        </p:txBody>
      </p:sp>
      <p:sp>
        <p:nvSpPr>
          <p:cNvPr id="32" name="Content Placeholder 31"/>
          <p:cNvSpPr>
            <a:spLocks noGrp="1"/>
          </p:cNvSpPr>
          <p:nvPr>
            <p:ph idx="1"/>
          </p:nvPr>
        </p:nvSpPr>
        <p:spPr/>
        <p:txBody>
          <a:bodyPr/>
          <a:lstStyle/>
          <a:p>
            <a:endParaRPr lang="en-US" dirty="0"/>
          </a:p>
        </p:txBody>
      </p:sp>
      <p:sp>
        <p:nvSpPr>
          <p:cNvPr id="34" name="Rounded Rectangle 33"/>
          <p:cNvSpPr/>
          <p:nvPr/>
        </p:nvSpPr>
        <p:spPr>
          <a:xfrm>
            <a:off x="4916488" y="4186238"/>
            <a:ext cx="1747837" cy="825500"/>
          </a:xfrm>
          <a:prstGeom prst="roundRect">
            <a:avLst/>
          </a:prstGeom>
          <a:noFill/>
          <a:ln w="9525" cap="flat" cmpd="sng">
            <a:solidFill>
              <a:schemeClr val="dk1">
                <a:alpha val="100000"/>
              </a:schemeClr>
            </a:solidFill>
            <a:prstDash val="solid"/>
            <a:round/>
          </a:ln>
        </p:spPr>
      </p:sp>
      <p:pic>
        <p:nvPicPr>
          <p:cNvPr id="35" name="Picture 34"/>
          <p:cNvPicPr>
            <a:picLocks/>
          </p:cNvPicPr>
          <p:nvPr/>
        </p:nvPicPr>
        <p:blipFill>
          <a:blip r:embed="rId2"/>
          <a:srcRect/>
          <a:stretch>
            <a:fillRect/>
          </a:stretch>
        </p:blipFill>
        <p:spPr>
          <a:xfrm>
            <a:off x="954088" y="3987800"/>
            <a:ext cx="976312" cy="1522412"/>
          </a:xfrm>
          <a:prstGeom prst="rect">
            <a:avLst/>
          </a:prstGeom>
          <a:noFill/>
          <a:ln>
            <a:noFill/>
          </a:ln>
        </p:spPr>
      </p:pic>
      <p:sp>
        <p:nvSpPr>
          <p:cNvPr id="36" name="Freeform 35"/>
          <p:cNvSpPr/>
          <p:nvPr/>
        </p:nvSpPr>
        <p:spPr>
          <a:xfrm>
            <a:off x="1674813" y="3817938"/>
            <a:ext cx="300037" cy="339725"/>
          </a:xfrm>
          <a:custGeom>
            <a:avLst/>
            <a:gdLst/>
            <a:ahLst/>
            <a:cxnLst/>
            <a:rect l="0" t="0" r="r" b="b"/>
            <a:pathLst>
              <a:path w="10801" h="10800" fill="none" extrusionOk="0">
                <a:moveTo>
                  <a:pt x="0" y="0"/>
                </a:moveTo>
                <a:arcTo wR="10800" hR="10800" stAng="16200000" swAng="5400000"/>
              </a:path>
              <a:path w="10801" h="10800" stroke="0">
                <a:moveTo>
                  <a:pt x="0" y="0"/>
                </a:moveTo>
                <a:arcTo wR="10800" hR="10800" stAng="16200000" swAng="5400000"/>
                <a:lnTo>
                  <a:pt x="1" y="10800"/>
                </a:lnTo>
                <a:close/>
              </a:path>
            </a:pathLst>
          </a:custGeom>
          <a:noFill/>
          <a:ln w="9525" cap="flat" cmpd="sng">
            <a:solidFill>
              <a:schemeClr val="dk1">
                <a:alpha val="100000"/>
              </a:schemeClr>
            </a:solidFill>
            <a:prstDash val="solid"/>
            <a:round/>
          </a:ln>
        </p:spPr>
      </p:sp>
      <p:sp>
        <p:nvSpPr>
          <p:cNvPr id="37" name="Freeform 36"/>
          <p:cNvSpPr/>
          <p:nvPr/>
        </p:nvSpPr>
        <p:spPr>
          <a:xfrm>
            <a:off x="1674813" y="3279775"/>
            <a:ext cx="790575" cy="877887"/>
          </a:xfrm>
          <a:custGeom>
            <a:avLst/>
            <a:gdLst/>
            <a:ahLst/>
            <a:cxnLst/>
            <a:rect l="0" t="0" r="r" b="b"/>
            <a:pathLst>
              <a:path w="10801" h="10800" fill="none" extrusionOk="0">
                <a:moveTo>
                  <a:pt x="0" y="0"/>
                </a:moveTo>
                <a:arcTo wR="10800" hR="10800" stAng="16200000" swAng="5400000"/>
              </a:path>
              <a:path w="10801" h="10800" stroke="0">
                <a:moveTo>
                  <a:pt x="0" y="0"/>
                </a:moveTo>
                <a:arcTo wR="10800" hR="10800" stAng="16200000" swAng="5400000"/>
                <a:lnTo>
                  <a:pt x="1" y="10800"/>
                </a:lnTo>
                <a:close/>
              </a:path>
            </a:pathLst>
          </a:custGeom>
          <a:noFill/>
          <a:ln w="9525" cap="flat" cmpd="sng">
            <a:solidFill>
              <a:schemeClr val="dk1">
                <a:alpha val="100000"/>
              </a:schemeClr>
            </a:solidFill>
            <a:prstDash val="solid"/>
            <a:round/>
          </a:ln>
        </p:spPr>
      </p:sp>
      <p:sp>
        <p:nvSpPr>
          <p:cNvPr id="38" name="Freeform 37"/>
          <p:cNvSpPr/>
          <p:nvPr/>
        </p:nvSpPr>
        <p:spPr>
          <a:xfrm>
            <a:off x="1674813" y="3490913"/>
            <a:ext cx="576262" cy="666750"/>
          </a:xfrm>
          <a:custGeom>
            <a:avLst/>
            <a:gdLst/>
            <a:ahLst/>
            <a:cxnLst/>
            <a:rect l="0" t="0" r="r" b="b"/>
            <a:pathLst>
              <a:path w="10801" h="10800" fill="none" extrusionOk="0">
                <a:moveTo>
                  <a:pt x="0" y="0"/>
                </a:moveTo>
                <a:arcTo wR="10800" hR="10800" stAng="16200000" swAng="5400000"/>
              </a:path>
              <a:path w="10801" h="10800" stroke="0">
                <a:moveTo>
                  <a:pt x="0" y="0"/>
                </a:moveTo>
                <a:arcTo wR="10800" hR="10800" stAng="16200000" swAng="5400000"/>
                <a:lnTo>
                  <a:pt x="1" y="10800"/>
                </a:lnTo>
                <a:close/>
              </a:path>
            </a:pathLst>
          </a:custGeom>
          <a:noFill/>
          <a:ln w="9525" cap="flat" cmpd="sng">
            <a:solidFill>
              <a:schemeClr val="dk1">
                <a:alpha val="100000"/>
              </a:schemeClr>
            </a:solidFill>
            <a:prstDash val="solid"/>
            <a:round/>
          </a:ln>
        </p:spPr>
      </p:sp>
      <p:sp>
        <p:nvSpPr>
          <p:cNvPr id="39" name="Freeform 38"/>
          <p:cNvSpPr/>
          <p:nvPr/>
        </p:nvSpPr>
        <p:spPr>
          <a:xfrm>
            <a:off x="2667000" y="2514600"/>
            <a:ext cx="1068387" cy="627062"/>
          </a:xfrm>
          <a:custGeom>
            <a:avLst/>
            <a:gdLst/>
            <a:ahLst/>
            <a:cxnLst/>
            <a:rect l="0" t="0" r="r" b="b"/>
            <a:pathLst>
              <a:path w="21600" h="16206" fill="none" extrusionOk="0">
                <a:moveTo>
                  <a:pt x="1450" y="16206"/>
                </a:moveTo>
                <a:arcTo wR="10800" hR="10800" stAng="8997558" swAng="14181669"/>
              </a:path>
              <a:path w="21600" h="16206" stroke="0">
                <a:moveTo>
                  <a:pt x="1450" y="16206"/>
                </a:moveTo>
                <a:arcTo wR="10800" hR="10800" stAng="8997558" swAng="14181669"/>
                <a:lnTo>
                  <a:pt x="10800" y="10800"/>
                </a:lnTo>
                <a:close/>
              </a:path>
            </a:pathLst>
          </a:custGeom>
          <a:noFill/>
          <a:ln w="9525" cap="flat" cmpd="sng">
            <a:solidFill>
              <a:schemeClr val="dk1">
                <a:alpha val="100000"/>
              </a:schemeClr>
            </a:solidFill>
            <a:prstDash val="solid"/>
            <a:round/>
          </a:ln>
        </p:spPr>
      </p:sp>
      <p:sp>
        <p:nvSpPr>
          <p:cNvPr id="40" name="Freeform 39"/>
          <p:cNvSpPr/>
          <p:nvPr/>
        </p:nvSpPr>
        <p:spPr>
          <a:xfrm>
            <a:off x="2971800" y="2743200"/>
            <a:ext cx="600075" cy="293687"/>
          </a:xfrm>
          <a:custGeom>
            <a:avLst/>
            <a:gdLst/>
            <a:ahLst/>
            <a:cxnLst/>
            <a:rect l="0" t="0" r="r" b="b"/>
            <a:pathLst>
              <a:path w="21600" h="16206" fill="none" extrusionOk="0">
                <a:moveTo>
                  <a:pt x="1450" y="16206"/>
                </a:moveTo>
                <a:arcTo wR="10800" hR="10800" stAng="8997558" swAng="14181669"/>
              </a:path>
              <a:path w="21600" h="16206" stroke="0">
                <a:moveTo>
                  <a:pt x="1450" y="16206"/>
                </a:moveTo>
                <a:arcTo wR="10800" hR="10800" stAng="8997558" swAng="14181669"/>
                <a:lnTo>
                  <a:pt x="10800" y="10800"/>
                </a:lnTo>
                <a:close/>
              </a:path>
            </a:pathLst>
          </a:custGeom>
          <a:noFill/>
          <a:ln w="9525" cap="flat" cmpd="sng">
            <a:solidFill>
              <a:schemeClr val="dk1">
                <a:alpha val="100000"/>
              </a:schemeClr>
            </a:solidFill>
            <a:prstDash val="solid"/>
            <a:round/>
          </a:ln>
        </p:spPr>
      </p:sp>
      <p:sp>
        <p:nvSpPr>
          <p:cNvPr id="41" name="Rounded Rectangle 40"/>
          <p:cNvSpPr/>
          <p:nvPr/>
        </p:nvSpPr>
        <p:spPr>
          <a:xfrm>
            <a:off x="4300538" y="3417888"/>
            <a:ext cx="615950" cy="400050"/>
          </a:xfrm>
          <a:prstGeom prst="roundRect">
            <a:avLst/>
          </a:prstGeom>
          <a:noFill/>
          <a:ln w="9525" cap="flat" cmpd="sng">
            <a:solidFill>
              <a:schemeClr val="dk1">
                <a:alpha val="100000"/>
              </a:schemeClr>
            </a:solidFill>
            <a:prstDash val="solid"/>
            <a:round/>
          </a:ln>
        </p:spPr>
      </p:sp>
      <p:sp>
        <p:nvSpPr>
          <p:cNvPr id="42" name="Rounded Rectangle 41"/>
          <p:cNvSpPr/>
          <p:nvPr/>
        </p:nvSpPr>
        <p:spPr>
          <a:xfrm>
            <a:off x="6664325" y="2114550"/>
            <a:ext cx="1071562" cy="727075"/>
          </a:xfrm>
          <a:prstGeom prst="roundRect">
            <a:avLst/>
          </a:prstGeom>
          <a:noFill/>
          <a:ln w="9525" cap="flat" cmpd="sng">
            <a:solidFill>
              <a:schemeClr val="dk1">
                <a:alpha val="100000"/>
              </a:schemeClr>
            </a:solidFill>
            <a:prstDash val="solid"/>
            <a:round/>
          </a:ln>
        </p:spPr>
      </p:sp>
      <p:sp>
        <p:nvSpPr>
          <p:cNvPr id="43" name="Straight Connector 42"/>
          <p:cNvSpPr/>
          <p:nvPr/>
        </p:nvSpPr>
        <p:spPr>
          <a:xfrm>
            <a:off x="3505200" y="3733800"/>
            <a:ext cx="658812" cy="0"/>
          </a:xfrm>
          <a:prstGeom prst="line">
            <a:avLst/>
          </a:prstGeom>
          <a:noFill/>
          <a:ln w="9525" cap="flat" cmpd="sng">
            <a:solidFill>
              <a:schemeClr val="dk1">
                <a:alpha val="100000"/>
              </a:schemeClr>
            </a:solidFill>
            <a:prstDash val="solid"/>
            <a:round/>
          </a:ln>
        </p:spPr>
      </p:sp>
      <p:sp>
        <p:nvSpPr>
          <p:cNvPr id="44" name="Straight Connector 43"/>
          <p:cNvSpPr/>
          <p:nvPr/>
        </p:nvSpPr>
        <p:spPr>
          <a:xfrm>
            <a:off x="4908550" y="3621088"/>
            <a:ext cx="442912" cy="577850"/>
          </a:xfrm>
          <a:prstGeom prst="line">
            <a:avLst/>
          </a:prstGeom>
          <a:noFill/>
          <a:ln w="9525" cap="flat" cmpd="sng">
            <a:solidFill>
              <a:schemeClr val="dk1">
                <a:alpha val="100000"/>
              </a:schemeClr>
            </a:solidFill>
            <a:prstDash val="solid"/>
            <a:round/>
          </a:ln>
        </p:spPr>
      </p:sp>
      <p:sp>
        <p:nvSpPr>
          <p:cNvPr id="45" name="Straight Connector 44"/>
          <p:cNvSpPr/>
          <p:nvPr/>
        </p:nvSpPr>
        <p:spPr>
          <a:xfrm flipH="1">
            <a:off x="6302375" y="3778250"/>
            <a:ext cx="266700" cy="406400"/>
          </a:xfrm>
          <a:prstGeom prst="line">
            <a:avLst/>
          </a:prstGeom>
          <a:noFill/>
          <a:ln w="9525" cap="flat" cmpd="sng">
            <a:solidFill>
              <a:schemeClr val="dk1">
                <a:alpha val="100000"/>
              </a:schemeClr>
            </a:solidFill>
            <a:prstDash val="solid"/>
            <a:round/>
          </a:ln>
        </p:spPr>
      </p:sp>
      <p:sp>
        <p:nvSpPr>
          <p:cNvPr id="46" name="Cloud Callout 45"/>
          <p:cNvSpPr/>
          <p:nvPr/>
        </p:nvSpPr>
        <p:spPr>
          <a:xfrm>
            <a:off x="6115050" y="3294063"/>
            <a:ext cx="1379537" cy="523875"/>
          </a:xfrm>
          <a:prstGeom prst="cloudCallout">
            <a:avLst>
              <a:gd name="adj1" fmla="val -22292"/>
              <a:gd name="adj2" fmla="val 40162"/>
            </a:avLst>
          </a:prstGeom>
          <a:noFill/>
          <a:ln w="9525" cap="flat" cmpd="sng">
            <a:solidFill>
              <a:schemeClr val="dk1">
                <a:alpha val="100000"/>
              </a:schemeClr>
            </a:solidFill>
            <a:prstDash val="solid"/>
            <a:round/>
          </a:ln>
        </p:spPr>
        <p:txBody>
          <a:bodyPr lIns="91440" tIns="45720" rIns="91440" bIns="45720" anchor="t"/>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5pPr>
          </a:lstStyle>
          <a:p>
            <a:pPr lvl="0" algn="ctr"/>
            <a:endParaRPr lang="zh-CN" altLang="en-US" sz="1600"/>
          </a:p>
        </p:txBody>
      </p:sp>
      <p:sp>
        <p:nvSpPr>
          <p:cNvPr id="47" name="Straight Connector 46"/>
          <p:cNvSpPr/>
          <p:nvPr/>
        </p:nvSpPr>
        <p:spPr>
          <a:xfrm flipH="1">
            <a:off x="6856413" y="2867025"/>
            <a:ext cx="334962" cy="446087"/>
          </a:xfrm>
          <a:prstGeom prst="line">
            <a:avLst/>
          </a:prstGeom>
          <a:noFill/>
          <a:ln w="9525" cap="flat" cmpd="sng">
            <a:solidFill>
              <a:schemeClr val="dk1">
                <a:alpha val="100000"/>
              </a:schemeClr>
            </a:solidFill>
            <a:prstDash val="solid"/>
            <a:round/>
          </a:ln>
        </p:spPr>
      </p:sp>
      <p:sp>
        <p:nvSpPr>
          <p:cNvPr id="48" name="TextBox 47"/>
          <p:cNvSpPr txBox="1"/>
          <p:nvPr/>
        </p:nvSpPr>
        <p:spPr>
          <a:xfrm>
            <a:off x="6272213" y="3403600"/>
            <a:ext cx="819150" cy="336550"/>
          </a:xfrm>
          <a:prstGeom prst="rect">
            <a:avLst/>
          </a:prstGeom>
          <a:noFill/>
          <a:ln>
            <a:noFill/>
          </a:ln>
        </p:spPr>
        <p:txBody>
          <a:bodyPr wrap="none" lIns="91440" tIns="45720" rIns="91440" bIns="45720">
            <a:spAutoFit/>
          </a:bodyP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5pPr>
          </a:lstStyle>
          <a:p>
            <a:pPr lvl="0" algn="ctr"/>
            <a:r>
              <a:rPr lang="en-US" sz="1600"/>
              <a:t>Internet</a:t>
            </a:r>
          </a:p>
        </p:txBody>
      </p:sp>
      <p:sp>
        <p:nvSpPr>
          <p:cNvPr id="49" name="TextBox 48"/>
          <p:cNvSpPr txBox="1"/>
          <p:nvPr/>
        </p:nvSpPr>
        <p:spPr>
          <a:xfrm>
            <a:off x="5345113" y="4319588"/>
            <a:ext cx="906462" cy="336550"/>
          </a:xfrm>
          <a:prstGeom prst="rect">
            <a:avLst/>
          </a:prstGeom>
          <a:noFill/>
          <a:ln>
            <a:noFill/>
          </a:ln>
        </p:spPr>
        <p:txBody>
          <a:bodyPr wrap="none" lIns="91440" tIns="45720" rIns="91440" bIns="45720">
            <a:spAutoFit/>
          </a:bodyP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5pPr>
          </a:lstStyle>
          <a:p>
            <a:pPr lvl="0" algn="ctr"/>
            <a:r>
              <a:rPr lang="en-US" sz="1600"/>
              <a:t>Gateway</a:t>
            </a:r>
          </a:p>
        </p:txBody>
      </p:sp>
      <p:sp>
        <p:nvSpPr>
          <p:cNvPr id="50" name="TextBox 49"/>
          <p:cNvSpPr txBox="1"/>
          <p:nvPr/>
        </p:nvSpPr>
        <p:spPr>
          <a:xfrm>
            <a:off x="6629400" y="2209800"/>
            <a:ext cx="1149350" cy="336550"/>
          </a:xfrm>
          <a:prstGeom prst="rect">
            <a:avLst/>
          </a:prstGeom>
          <a:noFill/>
          <a:ln>
            <a:noFill/>
          </a:ln>
        </p:spPr>
        <p:txBody>
          <a:bodyPr wrap="none" lIns="91440" tIns="45720" rIns="91440" bIns="45720">
            <a:spAutoFit/>
          </a:bodyP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5pPr>
          </a:lstStyle>
          <a:p>
            <a:pPr lvl="0" algn="ctr"/>
            <a:r>
              <a:rPr lang="en-US" sz="1600"/>
              <a:t>Web Server</a:t>
            </a:r>
          </a:p>
        </p:txBody>
      </p:sp>
      <p:pic>
        <p:nvPicPr>
          <p:cNvPr id="51" name="Picture 50"/>
          <p:cNvPicPr>
            <a:picLocks/>
          </p:cNvPicPr>
          <p:nvPr/>
        </p:nvPicPr>
        <p:blipFill>
          <a:blip r:embed="rId3"/>
          <a:srcRect l="62746" t="15327" r="13725" b="38690"/>
          <a:stretch>
            <a:fillRect/>
          </a:stretch>
        </p:blipFill>
        <p:spPr>
          <a:xfrm>
            <a:off x="2514600" y="3048000"/>
            <a:ext cx="1371600" cy="13716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normAutofit/>
          </a:bodyPr>
          <a:lstStyle/>
          <a:p>
            <a:r>
              <a:rPr lang="en-US" dirty="0" smtClean="0"/>
              <a:t>WAP Application Architecture</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sz="2400" dirty="0"/>
              <a:t>In addition to the </a:t>
            </a:r>
            <a:r>
              <a:rPr lang="en-US" sz="2400" dirty="0" smtClean="0"/>
              <a:t>web </a:t>
            </a:r>
            <a:r>
              <a:rPr lang="en-US" sz="2400" dirty="0"/>
              <a:t>clients, the Internet, and web servers, the WAP application architecture also consists of a wireless network and a WAP gateway</a:t>
            </a:r>
            <a:r>
              <a:rPr lang="en-US" sz="2400" dirty="0" smtClean="0"/>
              <a:t>.</a:t>
            </a:r>
          </a:p>
          <a:p>
            <a:endParaRPr lang="en-US" sz="2400" dirty="0" smtClean="0"/>
          </a:p>
          <a:p>
            <a:r>
              <a:rPr lang="en-US" sz="2400" dirty="0"/>
              <a:t>When a user sends a request from her cell phone, the request is first sent in WML (Wireless Markup Language) or </a:t>
            </a:r>
            <a:r>
              <a:rPr lang="en-US" sz="2400" dirty="0" err="1"/>
              <a:t>WMLScript</a:t>
            </a:r>
            <a:r>
              <a:rPr lang="en-US" sz="2400" dirty="0"/>
              <a:t> format to the WAP </a:t>
            </a:r>
            <a:r>
              <a:rPr lang="en-US" sz="2400" dirty="0" smtClean="0"/>
              <a:t>gateway</a:t>
            </a:r>
          </a:p>
          <a:p>
            <a:endParaRPr lang="en-US" sz="2400" dirty="0" smtClean="0"/>
          </a:p>
          <a:p>
            <a:r>
              <a:rPr lang="en-US" sz="2400" dirty="0"/>
              <a:t>The gateway will then translate the request into a corresponding request in the format of an Internet protocol such as HTTP, and send it along to the web </a:t>
            </a:r>
            <a:r>
              <a:rPr lang="en-US" sz="2400" dirty="0" smtClean="0"/>
              <a:t>server</a:t>
            </a:r>
          </a:p>
          <a:p>
            <a:pPr>
              <a:buNone/>
            </a:pPr>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1828800"/>
            <a:ext cx="8153400" cy="1292662"/>
          </a:xfrm>
          <a:prstGeom prst="rect">
            <a:avLst/>
          </a:prstGeom>
        </p:spPr>
        <p:txBody>
          <a:bodyPr wrap="square">
            <a:spAutoFit/>
          </a:bodyPr>
          <a:lstStyle/>
          <a:p>
            <a:endParaRPr lang="en-US" dirty="0" smtClean="0"/>
          </a:p>
          <a:p>
            <a:endParaRPr lang="en-US" sz="2000" dirty="0" smtClean="0"/>
          </a:p>
          <a:p>
            <a:r>
              <a:rPr lang="en-US" sz="2000" dirty="0" smtClean="0"/>
              <a:t>The </a:t>
            </a:r>
            <a:r>
              <a:rPr lang="en-US" sz="2000" dirty="0" smtClean="0"/>
              <a:t>WAP gateway acts as a proxy between the client and the server but its existence is transparent to the web server</a:t>
            </a:r>
            <a:endParaRPr lang="en-US" sz="2000" dirty="0"/>
          </a:p>
        </p:txBody>
      </p:sp>
      <p:sp>
        <p:nvSpPr>
          <p:cNvPr id="6" name="Rectangle 5"/>
          <p:cNvSpPr/>
          <p:nvPr/>
        </p:nvSpPr>
        <p:spPr>
          <a:xfrm>
            <a:off x="533400" y="1371600"/>
            <a:ext cx="8153400" cy="1015663"/>
          </a:xfrm>
          <a:prstGeom prst="rect">
            <a:avLst/>
          </a:prstGeom>
        </p:spPr>
        <p:txBody>
          <a:bodyPr wrap="square">
            <a:spAutoFit/>
          </a:bodyPr>
          <a:lstStyle/>
          <a:p>
            <a:r>
              <a:rPr lang="en-US" sz="2000" dirty="0" smtClean="0"/>
              <a:t>The requested file sent from the web server also travels via the WAP gateway which again translates and compresses the file before forwarding it to the client</a:t>
            </a:r>
            <a:endParaRPr lang="en-US" sz="2000" dirty="0"/>
          </a:p>
        </p:txBody>
      </p:sp>
      <p:grpSp>
        <p:nvGrpSpPr>
          <p:cNvPr id="82" name="Group 81"/>
          <p:cNvGrpSpPr/>
          <p:nvPr/>
        </p:nvGrpSpPr>
        <p:grpSpPr>
          <a:xfrm>
            <a:off x="6400800" y="3276600"/>
            <a:ext cx="2133600" cy="3276600"/>
            <a:chOff x="3312" y="1200"/>
            <a:chExt cx="1632" cy="2064"/>
          </a:xfrm>
        </p:grpSpPr>
        <p:grpSp>
          <p:nvGrpSpPr>
            <p:cNvPr id="83" name="Group 67"/>
            <p:cNvGrpSpPr/>
            <p:nvPr/>
          </p:nvGrpSpPr>
          <p:grpSpPr>
            <a:xfrm>
              <a:off x="3312" y="1200"/>
              <a:ext cx="1632" cy="2064"/>
              <a:chOff x="3120" y="1200"/>
              <a:chExt cx="1632" cy="2064"/>
            </a:xfrm>
          </p:grpSpPr>
          <p:sp>
            <p:nvSpPr>
              <p:cNvPr id="85" name="Rectangle 84"/>
              <p:cNvSpPr/>
              <p:nvPr/>
            </p:nvSpPr>
            <p:spPr>
              <a:xfrm>
                <a:off x="3120" y="1200"/>
                <a:ext cx="1632" cy="2064"/>
              </a:xfrm>
              <a:prstGeom prst="rect">
                <a:avLst/>
              </a:prstGeom>
              <a:solidFill>
                <a:schemeClr val="accent1"/>
              </a:solidFill>
              <a:ln w="9525" cap="flat" cmpd="sng">
                <a:noFill/>
                <a:prstDash val="solid"/>
                <a:round/>
              </a:ln>
              <a:scene3d>
                <a:camera prst="legacyObliqueTopRight">
                  <a:rot lat="0" lon="0" rev="0"/>
                </a:camera>
                <a:lightRig rig="legacyFlat3" dir="b"/>
              </a:scene3d>
              <a:sp3d extrusionH="430200" prstMaterial="legacyMatte">
                <a:bevelT w="13500" h="13500" prst="angle"/>
                <a:bevelB w="13500" h="13500" prst="angle"/>
                <a:extrusionClr>
                  <a:schemeClr val="accent1"/>
                </a:extrusionClr>
              </a:sp3d>
            </p:spPr>
            <p:txBody>
              <a:bodyPr wrap="none" lIns="91440" tIns="45720" rIns="91440" bIns="45720" anchor="ctr">
                <a:flatTx/>
              </a:bodyP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5pPr>
              </a:lstStyle>
              <a:p>
                <a:pPr lvl="0" algn="ctr"/>
                <a:endParaRPr lang="zh-CN" altLang="en-US"/>
              </a:p>
            </p:txBody>
          </p:sp>
          <p:sp>
            <p:nvSpPr>
              <p:cNvPr id="86" name="Oval 85"/>
              <p:cNvSpPr/>
              <p:nvPr/>
            </p:nvSpPr>
            <p:spPr>
              <a:xfrm>
                <a:off x="3552" y="1584"/>
                <a:ext cx="768" cy="624"/>
              </a:xfrm>
              <a:prstGeom prst="ellipse">
                <a:avLst/>
              </a:prstGeom>
              <a:solidFill>
                <a:schemeClr val="accent1"/>
              </a:solidFill>
              <a:ln w="9525" cap="flat" cmpd="sng">
                <a:solidFill>
                  <a:schemeClr val="dk1">
                    <a:alpha val="100000"/>
                  </a:schemeClr>
                </a:solidFill>
                <a:prstDash val="solid"/>
                <a:round/>
              </a:ln>
            </p:spPr>
            <p:txBody>
              <a:bodyPr wrap="none" lIns="91440" tIns="45720" rIns="91440" bIns="45720" anchor="ct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5pPr>
              </a:lstStyle>
              <a:p>
                <a:pPr lvl="0" algn="ctr"/>
                <a:r>
                  <a:rPr lang="en-US" sz="1600" b="1"/>
                  <a:t>CGI, </a:t>
                </a:r>
              </a:p>
              <a:p>
                <a:pPr lvl="0" algn="ctr"/>
                <a:r>
                  <a:rPr lang="en-US" sz="1600" b="1"/>
                  <a:t>Scripts,</a:t>
                </a:r>
              </a:p>
              <a:p>
                <a:pPr lvl="0" algn="ctr"/>
                <a:r>
                  <a:rPr lang="en-US" sz="1600" b="1"/>
                  <a:t>Etc.</a:t>
                </a:r>
              </a:p>
            </p:txBody>
          </p:sp>
          <p:sp>
            <p:nvSpPr>
              <p:cNvPr id="87" name="Oval 86"/>
              <p:cNvSpPr/>
              <p:nvPr/>
            </p:nvSpPr>
            <p:spPr>
              <a:xfrm>
                <a:off x="3600" y="2400"/>
                <a:ext cx="768" cy="192"/>
              </a:xfrm>
              <a:prstGeom prst="ellipse">
                <a:avLst/>
              </a:prstGeom>
              <a:solidFill>
                <a:schemeClr val="accent1"/>
              </a:solidFill>
              <a:ln w="9525" cap="flat" cmpd="sng">
                <a:solidFill>
                  <a:schemeClr val="dk1">
                    <a:alpha val="100000"/>
                  </a:schemeClr>
                </a:solidFill>
                <a:prstDash val="solid"/>
                <a:round/>
              </a:ln>
            </p:spPr>
          </p:sp>
          <p:sp>
            <p:nvSpPr>
              <p:cNvPr id="88" name="Straight Connector 87"/>
              <p:cNvSpPr/>
              <p:nvPr/>
            </p:nvSpPr>
            <p:spPr>
              <a:xfrm>
                <a:off x="3600" y="2496"/>
                <a:ext cx="0" cy="432"/>
              </a:xfrm>
              <a:prstGeom prst="line">
                <a:avLst/>
              </a:prstGeom>
              <a:noFill/>
              <a:ln w="9525" cap="flat" cmpd="sng">
                <a:solidFill>
                  <a:schemeClr val="dk1">
                    <a:alpha val="100000"/>
                  </a:schemeClr>
                </a:solidFill>
                <a:prstDash val="solid"/>
                <a:round/>
              </a:ln>
            </p:spPr>
          </p:sp>
          <p:sp>
            <p:nvSpPr>
              <p:cNvPr id="89" name="Straight Connector 88"/>
              <p:cNvSpPr/>
              <p:nvPr/>
            </p:nvSpPr>
            <p:spPr>
              <a:xfrm>
                <a:off x="4368" y="2496"/>
                <a:ext cx="0" cy="432"/>
              </a:xfrm>
              <a:prstGeom prst="line">
                <a:avLst/>
              </a:prstGeom>
              <a:noFill/>
              <a:ln w="9525" cap="flat" cmpd="sng">
                <a:solidFill>
                  <a:schemeClr val="dk1">
                    <a:alpha val="100000"/>
                  </a:schemeClr>
                </a:solidFill>
                <a:prstDash val="solid"/>
                <a:round/>
              </a:ln>
            </p:spPr>
          </p:sp>
          <p:sp>
            <p:nvSpPr>
              <p:cNvPr id="90" name="TextBox 89"/>
              <p:cNvSpPr txBox="1"/>
              <p:nvPr/>
            </p:nvSpPr>
            <p:spPr>
              <a:xfrm>
                <a:off x="3696" y="2640"/>
                <a:ext cx="672" cy="212"/>
              </a:xfrm>
              <a:prstGeom prst="rect">
                <a:avLst/>
              </a:prstGeom>
              <a:noFill/>
              <a:ln>
                <a:noFill/>
              </a:ln>
            </p:spPr>
            <p:txBody>
              <a:bodyPr lIns="91440" tIns="45720" rIns="91440" bIns="45720" anchor="t">
                <a:spAutoFit/>
              </a:bodyP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5pPr>
              </a:lstStyle>
              <a:p>
                <a:pPr lvl="0">
                  <a:spcBef>
                    <a:spcPct val="50000"/>
                  </a:spcBef>
                </a:pPr>
                <a:r>
                  <a:rPr lang="en-US" sz="1600" b="1" i="1"/>
                  <a:t>Content</a:t>
                </a:r>
              </a:p>
            </p:txBody>
          </p:sp>
          <p:sp>
            <p:nvSpPr>
              <p:cNvPr id="91" name="TextBox 90"/>
              <p:cNvSpPr txBox="1"/>
              <p:nvPr/>
            </p:nvSpPr>
            <p:spPr>
              <a:xfrm>
                <a:off x="3551" y="1248"/>
                <a:ext cx="972" cy="231"/>
              </a:xfrm>
              <a:prstGeom prst="rect">
                <a:avLst/>
              </a:prstGeom>
              <a:noFill/>
              <a:ln>
                <a:noFill/>
              </a:ln>
            </p:spPr>
            <p:txBody>
              <a:bodyPr wrap="none" lIns="91440" tIns="45720" rIns="91440" bIns="45720">
                <a:spAutoFit/>
              </a:bodyP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5pPr>
              </a:lstStyle>
              <a:p>
                <a:pPr lvl="0"/>
                <a:r>
                  <a:rPr lang="en-US" sz="1800" b="1" i="1"/>
                  <a:t>Web Server</a:t>
                </a:r>
              </a:p>
            </p:txBody>
          </p:sp>
        </p:grpSp>
        <p:sp>
          <p:nvSpPr>
            <p:cNvPr id="84" name="Straight Connector 83"/>
            <p:cNvSpPr/>
            <p:nvPr/>
          </p:nvSpPr>
          <p:spPr>
            <a:xfrm>
              <a:off x="3792" y="2928"/>
              <a:ext cx="768" cy="0"/>
            </a:xfrm>
            <a:prstGeom prst="line">
              <a:avLst/>
            </a:prstGeom>
            <a:noFill/>
            <a:ln w="9525" cap="flat" cmpd="sng">
              <a:solidFill>
                <a:schemeClr val="dk1">
                  <a:alpha val="100000"/>
                </a:schemeClr>
              </a:solidFill>
              <a:prstDash val="solid"/>
              <a:round/>
            </a:ln>
          </p:spPr>
        </p:sp>
      </p:grpSp>
      <p:grpSp>
        <p:nvGrpSpPr>
          <p:cNvPr id="92" name="Group 91"/>
          <p:cNvGrpSpPr/>
          <p:nvPr/>
        </p:nvGrpSpPr>
        <p:grpSpPr>
          <a:xfrm>
            <a:off x="533400" y="3810000"/>
            <a:ext cx="1447800" cy="2286000"/>
            <a:chOff x="864" y="1536"/>
            <a:chExt cx="1008" cy="1440"/>
          </a:xfrm>
        </p:grpSpPr>
        <p:sp>
          <p:nvSpPr>
            <p:cNvPr id="93" name="Rectangle 92"/>
            <p:cNvSpPr/>
            <p:nvPr/>
          </p:nvSpPr>
          <p:spPr>
            <a:xfrm>
              <a:off x="864" y="1536"/>
              <a:ext cx="1008" cy="1440"/>
            </a:xfrm>
            <a:prstGeom prst="rect">
              <a:avLst/>
            </a:prstGeom>
            <a:solidFill>
              <a:schemeClr val="accent1"/>
            </a:solidFill>
            <a:ln w="9525" cap="flat" cmpd="sng">
              <a:noFill/>
              <a:prstDash val="solid"/>
              <a:round/>
            </a:ln>
            <a:scene3d>
              <a:camera prst="legacyObliqueTopRight">
                <a:rot lat="0" lon="0" rev="0"/>
              </a:camera>
              <a:lightRig rig="legacyFlat3" dir="b"/>
            </a:scene3d>
            <a:sp3d extrusionH="430200" prstMaterial="legacyMatte">
              <a:bevelT w="13500" h="13500" prst="angle"/>
              <a:bevelB w="13500" h="13500" prst="angle"/>
              <a:extrusionClr>
                <a:schemeClr val="accent1"/>
              </a:extrusionClr>
            </a:sp3d>
          </p:spPr>
          <p:txBody>
            <a:bodyPr wrap="none" lIns="91440" tIns="45720" rIns="91440" bIns="45720" anchor="ctr">
              <a:flatTx/>
            </a:bodyPr>
            <a:lstStyle/>
            <a:p>
              <a:endParaRPr/>
            </a:p>
          </p:txBody>
        </p:sp>
        <p:sp>
          <p:nvSpPr>
            <p:cNvPr id="94" name="TextBox 93"/>
            <p:cNvSpPr txBox="1"/>
            <p:nvPr/>
          </p:nvSpPr>
          <p:spPr>
            <a:xfrm>
              <a:off x="1104" y="1545"/>
              <a:ext cx="526" cy="231"/>
            </a:xfrm>
            <a:prstGeom prst="rect">
              <a:avLst/>
            </a:prstGeom>
            <a:noFill/>
            <a:ln>
              <a:noFill/>
            </a:ln>
          </p:spPr>
          <p:txBody>
            <a:bodyPr wrap="none" lIns="91440" tIns="45720" rIns="91440" bIns="45720">
              <a:spAutoFit/>
            </a:bodyP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5pPr>
            </a:lstStyle>
            <a:p>
              <a:pPr lvl="0"/>
              <a:r>
                <a:rPr lang="en-US" sz="1800" b="1" i="1"/>
                <a:t>Client</a:t>
              </a:r>
            </a:p>
          </p:txBody>
        </p:sp>
        <p:sp>
          <p:nvSpPr>
            <p:cNvPr id="95" name="Rectangle 94"/>
            <p:cNvSpPr/>
            <p:nvPr/>
          </p:nvSpPr>
          <p:spPr>
            <a:xfrm>
              <a:off x="1056" y="2016"/>
              <a:ext cx="576" cy="480"/>
            </a:xfrm>
            <a:prstGeom prst="rect">
              <a:avLst/>
            </a:prstGeom>
            <a:solidFill>
              <a:schemeClr val="accent1"/>
            </a:solidFill>
            <a:ln w="9525" cap="flat" cmpd="sng">
              <a:solidFill>
                <a:schemeClr val="dk1">
                  <a:alpha val="100000"/>
                </a:schemeClr>
              </a:solidFill>
              <a:prstDash val="solid"/>
              <a:round/>
            </a:ln>
          </p:spPr>
          <p:txBody>
            <a:bodyPr wrap="none" lIns="91440" tIns="45720" rIns="91440" bIns="45720" anchor="ct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5pPr>
            </a:lstStyle>
            <a:p>
              <a:pPr lvl="0" algn="ctr"/>
              <a:r>
                <a:rPr lang="en-US" sz="1600" b="1"/>
                <a:t>WAE</a:t>
              </a:r>
            </a:p>
            <a:p>
              <a:pPr lvl="0" algn="ctr"/>
              <a:r>
                <a:rPr lang="en-US" sz="1600" b="1"/>
                <a:t>User</a:t>
              </a:r>
            </a:p>
            <a:p>
              <a:pPr lvl="0" algn="ctr"/>
              <a:r>
                <a:rPr lang="en-US" sz="1600" b="1"/>
                <a:t>Agent</a:t>
              </a:r>
            </a:p>
          </p:txBody>
        </p:sp>
      </p:grpSp>
      <p:sp>
        <p:nvSpPr>
          <p:cNvPr id="96" name="TextBox 95"/>
          <p:cNvSpPr txBox="1"/>
          <p:nvPr/>
        </p:nvSpPr>
        <p:spPr>
          <a:xfrm>
            <a:off x="5419725" y="3833812"/>
            <a:ext cx="828675" cy="581025"/>
          </a:xfrm>
          <a:prstGeom prst="rect">
            <a:avLst/>
          </a:prstGeom>
          <a:noFill/>
          <a:ln>
            <a:noFill/>
          </a:ln>
        </p:spPr>
        <p:txBody>
          <a:bodyPr wrap="none" lIns="91440" tIns="45720" rIns="91440" bIns="45720">
            <a:spAutoFit/>
          </a:bodyP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5pPr>
          </a:lstStyle>
          <a:p>
            <a:pPr lvl="0"/>
            <a:r>
              <a:rPr lang="en-US" sz="1600" i="1"/>
              <a:t>Request</a:t>
            </a:r>
          </a:p>
          <a:p>
            <a:pPr lvl="0"/>
            <a:r>
              <a:rPr lang="en-US" sz="1600" i="1"/>
              <a:t>(URL)</a:t>
            </a:r>
          </a:p>
        </p:txBody>
      </p:sp>
      <p:sp>
        <p:nvSpPr>
          <p:cNvPr id="97" name="TextBox 96"/>
          <p:cNvSpPr txBox="1"/>
          <p:nvPr/>
        </p:nvSpPr>
        <p:spPr>
          <a:xfrm>
            <a:off x="5435600" y="4976812"/>
            <a:ext cx="965200" cy="581025"/>
          </a:xfrm>
          <a:prstGeom prst="rect">
            <a:avLst/>
          </a:prstGeom>
          <a:noFill/>
          <a:ln>
            <a:noFill/>
          </a:ln>
        </p:spPr>
        <p:txBody>
          <a:bodyPr wrap="none" lIns="91440" tIns="45720" rIns="91440" bIns="45720">
            <a:spAutoFit/>
          </a:bodyP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5pPr>
          </a:lstStyle>
          <a:p>
            <a:pPr lvl="0"/>
            <a:r>
              <a:rPr lang="en-US" sz="1600" i="1"/>
              <a:t>Response</a:t>
            </a:r>
          </a:p>
          <a:p>
            <a:pPr lvl="0"/>
            <a:r>
              <a:rPr lang="en-US" sz="1600" i="1"/>
              <a:t>(Content)</a:t>
            </a:r>
          </a:p>
        </p:txBody>
      </p:sp>
      <p:sp>
        <p:nvSpPr>
          <p:cNvPr id="98" name="Rectangle 97"/>
          <p:cNvSpPr/>
          <p:nvPr/>
        </p:nvSpPr>
        <p:spPr>
          <a:xfrm>
            <a:off x="3200400" y="3429000"/>
            <a:ext cx="2057400" cy="2895600"/>
          </a:xfrm>
          <a:prstGeom prst="rect">
            <a:avLst/>
          </a:prstGeom>
          <a:solidFill>
            <a:schemeClr val="accent1"/>
          </a:solidFill>
          <a:ln w="9525" cap="flat" cmpd="sng">
            <a:noFill/>
            <a:prstDash val="solid"/>
            <a:round/>
          </a:ln>
          <a:scene3d>
            <a:camera prst="legacyObliqueTopRight">
              <a:rot lat="0" lon="0" rev="0"/>
            </a:camera>
            <a:lightRig rig="legacyFlat3" dir="b"/>
          </a:scene3d>
          <a:sp3d extrusionH="430200" prstMaterial="legacyMatte">
            <a:bevelT w="13500" h="13500" prst="angle"/>
            <a:bevelB w="13500" h="13500" prst="angle"/>
            <a:extrusionClr>
              <a:schemeClr val="accent1"/>
            </a:extrusionClr>
          </a:sp3d>
        </p:spPr>
        <p:txBody>
          <a:bodyPr wrap="none" lIns="91440" tIns="45720" rIns="91440" bIns="45720" anchor="ctr">
            <a:flatTx/>
          </a:bodyP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5pPr>
          </a:lstStyle>
          <a:p>
            <a:pPr lvl="0" algn="ctr"/>
            <a:endParaRPr lang="en-US" altLang="en-US" sz="1800">
              <a:latin typeface="Arial" pitchFamily="34" charset="0"/>
            </a:endParaRPr>
          </a:p>
        </p:txBody>
      </p:sp>
      <p:sp>
        <p:nvSpPr>
          <p:cNvPr id="99" name="TextBox 98"/>
          <p:cNvSpPr txBox="1"/>
          <p:nvPr/>
        </p:nvSpPr>
        <p:spPr>
          <a:xfrm>
            <a:off x="3810000" y="3367087"/>
            <a:ext cx="996950" cy="366712"/>
          </a:xfrm>
          <a:prstGeom prst="rect">
            <a:avLst/>
          </a:prstGeom>
          <a:noFill/>
          <a:ln>
            <a:noFill/>
          </a:ln>
        </p:spPr>
        <p:txBody>
          <a:bodyPr wrap="none" lIns="91440" tIns="45720" rIns="91440" bIns="45720">
            <a:spAutoFit/>
          </a:bodyP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5pPr>
          </a:lstStyle>
          <a:p>
            <a:pPr lvl="0"/>
            <a:r>
              <a:rPr lang="en-US" sz="1800" b="1" i="1"/>
              <a:t>Gateway</a:t>
            </a:r>
          </a:p>
        </p:txBody>
      </p:sp>
      <p:sp>
        <p:nvSpPr>
          <p:cNvPr id="100" name="Rectangle 99"/>
          <p:cNvSpPr/>
          <p:nvPr/>
        </p:nvSpPr>
        <p:spPr>
          <a:xfrm>
            <a:off x="3733800" y="4267200"/>
            <a:ext cx="1143000" cy="914400"/>
          </a:xfrm>
          <a:prstGeom prst="rect">
            <a:avLst/>
          </a:prstGeom>
          <a:solidFill>
            <a:schemeClr val="accent1"/>
          </a:solidFill>
          <a:ln w="9525" cap="flat" cmpd="sng">
            <a:solidFill>
              <a:schemeClr val="dk1">
                <a:alpha val="100000"/>
              </a:schemeClr>
            </a:solidFill>
            <a:prstDash val="solid"/>
            <a:round/>
          </a:ln>
        </p:spPr>
        <p:txBody>
          <a:bodyPr wrap="none" lIns="91440" tIns="45720" rIns="91440" bIns="45720" anchor="ct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5pPr>
          </a:lstStyle>
          <a:p>
            <a:pPr lvl="0" algn="ctr"/>
            <a:r>
              <a:rPr lang="en-US" sz="1600" b="1"/>
              <a:t>Encoders</a:t>
            </a:r>
          </a:p>
          <a:p>
            <a:pPr lvl="0" algn="ctr"/>
            <a:r>
              <a:rPr lang="en-US" sz="1600" b="1"/>
              <a:t>And </a:t>
            </a:r>
          </a:p>
          <a:p>
            <a:pPr lvl="0" algn="ctr"/>
            <a:r>
              <a:rPr lang="en-US" sz="1600" b="1"/>
              <a:t>Decoders</a:t>
            </a:r>
          </a:p>
        </p:txBody>
      </p:sp>
      <p:sp>
        <p:nvSpPr>
          <p:cNvPr id="101" name="Straight Connector 100"/>
          <p:cNvSpPr/>
          <p:nvPr/>
        </p:nvSpPr>
        <p:spPr>
          <a:xfrm>
            <a:off x="5257800" y="4114800"/>
            <a:ext cx="1143000" cy="0"/>
          </a:xfrm>
          <a:prstGeom prst="line">
            <a:avLst/>
          </a:prstGeom>
          <a:noFill/>
          <a:ln w="9525" cap="flat" cmpd="sng">
            <a:solidFill>
              <a:schemeClr val="dk1">
                <a:alpha val="100000"/>
              </a:schemeClr>
            </a:solidFill>
            <a:prstDash val="solid"/>
            <a:round/>
            <a:headEnd type="oval" w="med" len="med"/>
            <a:tailEnd type="triangle" w="med" len="med"/>
          </a:ln>
        </p:spPr>
      </p:sp>
      <p:sp>
        <p:nvSpPr>
          <p:cNvPr id="102" name="Straight Connector 101"/>
          <p:cNvSpPr/>
          <p:nvPr/>
        </p:nvSpPr>
        <p:spPr>
          <a:xfrm flipH="1">
            <a:off x="5257800" y="5257800"/>
            <a:ext cx="1143000" cy="0"/>
          </a:xfrm>
          <a:prstGeom prst="line">
            <a:avLst/>
          </a:prstGeom>
          <a:noFill/>
          <a:ln w="9525" cap="flat" cmpd="sng">
            <a:solidFill>
              <a:schemeClr val="dk1">
                <a:alpha val="100000"/>
              </a:schemeClr>
            </a:solidFill>
            <a:prstDash val="solid"/>
            <a:round/>
            <a:headEnd type="oval" w="med" len="med"/>
            <a:tailEnd type="triangle" w="med" len="med"/>
          </a:ln>
        </p:spPr>
      </p:sp>
      <p:sp>
        <p:nvSpPr>
          <p:cNvPr id="103" name="Straight Connector 102"/>
          <p:cNvSpPr/>
          <p:nvPr/>
        </p:nvSpPr>
        <p:spPr>
          <a:xfrm>
            <a:off x="1981200" y="4191000"/>
            <a:ext cx="1219200" cy="0"/>
          </a:xfrm>
          <a:prstGeom prst="line">
            <a:avLst/>
          </a:prstGeom>
          <a:noFill/>
          <a:ln w="9525" cap="flat" cmpd="sng">
            <a:solidFill>
              <a:schemeClr val="dk1">
                <a:alpha val="100000"/>
              </a:schemeClr>
            </a:solidFill>
            <a:prstDash val="solid"/>
            <a:round/>
            <a:headEnd type="oval" w="med" len="med"/>
            <a:tailEnd type="triangle" w="med" len="med"/>
          </a:ln>
        </p:spPr>
      </p:sp>
      <p:sp>
        <p:nvSpPr>
          <p:cNvPr id="104" name="Straight Connector 103"/>
          <p:cNvSpPr/>
          <p:nvPr/>
        </p:nvSpPr>
        <p:spPr>
          <a:xfrm flipH="1">
            <a:off x="1981200" y="5334000"/>
            <a:ext cx="1219200" cy="0"/>
          </a:xfrm>
          <a:prstGeom prst="line">
            <a:avLst/>
          </a:prstGeom>
          <a:noFill/>
          <a:ln w="9525" cap="flat" cmpd="sng">
            <a:solidFill>
              <a:schemeClr val="dk1">
                <a:alpha val="100000"/>
              </a:schemeClr>
            </a:solidFill>
            <a:prstDash val="solid"/>
            <a:round/>
            <a:headEnd type="oval" w="med" len="med"/>
            <a:tailEnd type="triangle" w="med" len="med"/>
          </a:ln>
        </p:spPr>
      </p:sp>
      <p:sp>
        <p:nvSpPr>
          <p:cNvPr id="105" name="TextBox 104"/>
          <p:cNvSpPr txBox="1"/>
          <p:nvPr/>
        </p:nvSpPr>
        <p:spPr>
          <a:xfrm>
            <a:off x="2209800" y="3914775"/>
            <a:ext cx="895350" cy="581025"/>
          </a:xfrm>
          <a:prstGeom prst="rect">
            <a:avLst/>
          </a:prstGeom>
          <a:noFill/>
          <a:ln>
            <a:noFill/>
          </a:ln>
        </p:spPr>
        <p:txBody>
          <a:bodyPr wrap="none" lIns="91440" tIns="45720" rIns="91440" bIns="45720">
            <a:spAutoFit/>
          </a:bodyP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5pPr>
          </a:lstStyle>
          <a:p>
            <a:pPr lvl="0"/>
            <a:r>
              <a:rPr lang="en-US" sz="1600" i="1"/>
              <a:t>Encoded</a:t>
            </a:r>
          </a:p>
          <a:p>
            <a:pPr lvl="0"/>
            <a:r>
              <a:rPr lang="en-US" sz="1600" i="1"/>
              <a:t>Request</a:t>
            </a:r>
          </a:p>
        </p:txBody>
      </p:sp>
      <p:sp>
        <p:nvSpPr>
          <p:cNvPr id="106" name="TextBox 105"/>
          <p:cNvSpPr txBox="1"/>
          <p:nvPr/>
        </p:nvSpPr>
        <p:spPr>
          <a:xfrm>
            <a:off x="2209800" y="5057775"/>
            <a:ext cx="952500" cy="581025"/>
          </a:xfrm>
          <a:prstGeom prst="rect">
            <a:avLst/>
          </a:prstGeom>
          <a:noFill/>
          <a:ln>
            <a:noFill/>
          </a:ln>
        </p:spPr>
        <p:txBody>
          <a:bodyPr wrap="none" lIns="91440" tIns="45720" rIns="91440" bIns="45720">
            <a:spAutoFit/>
          </a:bodyPr>
          <a:lstStyle>
            <a:lvl1pPr marL="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1pPr>
            <a:lvl2pPr marL="4572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2pPr>
            <a:lvl3pPr marL="9144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3pPr>
            <a:lvl4pPr marL="13716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4pPr>
            <a:lvl5pPr marL="1828800" indent="0" algn="l" rtl="0" eaLnBrk="1" fontAlgn="base" latinLnBrk="1" hangingPunct="1">
              <a:lnSpc>
                <a:spcPct val="100000"/>
              </a:lnSpc>
              <a:spcBef>
                <a:spcPct val="0"/>
              </a:spcBef>
              <a:spcAft>
                <a:spcPct val="0"/>
              </a:spcAft>
              <a:buFontTx/>
              <a:buNone/>
              <a:defRPr sz="2400" b="0" i="0" u="none" baseline="0">
                <a:solidFill>
                  <a:schemeClr val="dk1"/>
                </a:solidFill>
                <a:latin typeface="Times New Roman" charset="0"/>
                <a:sym typeface="Times New Roman" charset="0"/>
              </a:defRPr>
            </a:lvl5pPr>
          </a:lstStyle>
          <a:p>
            <a:pPr lvl="0"/>
            <a:r>
              <a:rPr lang="en-US" sz="1600" i="1"/>
              <a:t>Encoded</a:t>
            </a:r>
          </a:p>
          <a:p>
            <a:pPr lvl="0"/>
            <a:r>
              <a:rPr lang="en-US" sz="1600" i="1"/>
              <a:t>Response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229600" cy="780288"/>
          </a:xfrm>
        </p:spPr>
        <p:txBody>
          <a:bodyPr>
            <a:normAutofit fontScale="90000"/>
          </a:bodyPr>
          <a:lstStyle/>
          <a:p>
            <a:r>
              <a:rPr lang="en-US" dirty="0"/>
              <a:t>WAP Protocol Stack</a:t>
            </a:r>
          </a:p>
        </p:txBody>
      </p:sp>
      <p:sp>
        <p:nvSpPr>
          <p:cNvPr id="3" name="Content Placeholder 2"/>
          <p:cNvSpPr>
            <a:spLocks noGrp="1"/>
          </p:cNvSpPr>
          <p:nvPr>
            <p:ph idx="1"/>
          </p:nvPr>
        </p:nvSpPr>
        <p:spPr>
          <a:xfrm>
            <a:off x="381000" y="1371600"/>
            <a:ext cx="8229600" cy="5334000"/>
          </a:xfrm>
        </p:spPr>
        <p:txBody>
          <a:bodyPr>
            <a:normAutofit lnSpcReduction="10000"/>
          </a:bodyPr>
          <a:lstStyle/>
          <a:p>
            <a:r>
              <a:rPr lang="en-US" sz="2200" dirty="0" smtClean="0"/>
              <a:t>WAP is not just one protocol. It actually defines a stack of protocols similar to the Internet ISO OSI model</a:t>
            </a:r>
          </a:p>
          <a:p>
            <a:r>
              <a:rPr lang="en-US" sz="2200" dirty="0" smtClean="0"/>
              <a:t>WAP only has five layers</a:t>
            </a:r>
          </a:p>
          <a:p>
            <a:r>
              <a:rPr lang="en-US" sz="2200" dirty="0"/>
              <a:t>From the top of stack, there are </a:t>
            </a:r>
            <a:endParaRPr lang="en-US" sz="2200" dirty="0" smtClean="0"/>
          </a:p>
          <a:p>
            <a:pPr lvl="1"/>
            <a:r>
              <a:rPr lang="en-US" sz="1900" dirty="0"/>
              <a:t>WAE (Wireless Application Environment</a:t>
            </a:r>
            <a:r>
              <a:rPr lang="en-US" sz="1900" dirty="0" smtClean="0"/>
              <a:t>)</a:t>
            </a:r>
          </a:p>
          <a:p>
            <a:pPr lvl="1"/>
            <a:r>
              <a:rPr lang="en-US" sz="1900" dirty="0" smtClean="0"/>
              <a:t>WSP </a:t>
            </a:r>
            <a:r>
              <a:rPr lang="en-US" sz="1900" dirty="0"/>
              <a:t>(Wireless Session Layer</a:t>
            </a:r>
            <a:r>
              <a:rPr lang="en-US" sz="1900" dirty="0" smtClean="0"/>
              <a:t>)</a:t>
            </a:r>
          </a:p>
          <a:p>
            <a:pPr lvl="1"/>
            <a:r>
              <a:rPr lang="en-US" sz="1900" dirty="0" smtClean="0"/>
              <a:t>WTP </a:t>
            </a:r>
            <a:r>
              <a:rPr lang="en-US" sz="1900" dirty="0"/>
              <a:t>(Wireless Transaction Layer</a:t>
            </a:r>
            <a:r>
              <a:rPr lang="en-US" sz="1900" dirty="0" smtClean="0"/>
              <a:t>),</a:t>
            </a:r>
          </a:p>
          <a:p>
            <a:pPr lvl="1"/>
            <a:r>
              <a:rPr lang="en-US" sz="1900" dirty="0" smtClean="0"/>
              <a:t>WTLS </a:t>
            </a:r>
            <a:r>
              <a:rPr lang="en-US" sz="1900" dirty="0"/>
              <a:t>(Wireless Transport Layer </a:t>
            </a:r>
            <a:r>
              <a:rPr lang="en-US" sz="1900" dirty="0" smtClean="0"/>
              <a:t>Security) and </a:t>
            </a:r>
          </a:p>
          <a:p>
            <a:pPr lvl="1"/>
            <a:r>
              <a:rPr lang="en-US" sz="1900" dirty="0" smtClean="0"/>
              <a:t>WDP </a:t>
            </a:r>
            <a:r>
              <a:rPr lang="en-US" sz="1900" dirty="0"/>
              <a:t>(Wireless Datagram Protocol)</a:t>
            </a:r>
            <a:endParaRPr lang="en-US" sz="1900" dirty="0" smtClean="0"/>
          </a:p>
          <a:p>
            <a:r>
              <a:rPr lang="en-US" sz="2200" dirty="0" smtClean="0"/>
              <a:t> </a:t>
            </a:r>
            <a:r>
              <a:rPr lang="en-US" sz="2200" dirty="0"/>
              <a:t>WDP provides the interface between the upper layer and the bearer services such as SMS, CDMA, </a:t>
            </a:r>
            <a:r>
              <a:rPr lang="en-US" sz="2200" dirty="0" smtClean="0"/>
              <a:t>etc</a:t>
            </a:r>
          </a:p>
          <a:p>
            <a:r>
              <a:rPr lang="en-US" sz="2200" dirty="0"/>
              <a:t>WTLS is the layer that provides most of the security functionalities for WAP </a:t>
            </a:r>
            <a:r>
              <a:rPr lang="en-US" sz="2200" dirty="0" smtClean="0"/>
              <a:t>applications</a:t>
            </a:r>
          </a:p>
          <a:p>
            <a:r>
              <a:rPr lang="en-US" sz="2200" dirty="0"/>
              <a:t>These functionalities include client-server mutual authentication, privacy, data integrity, and non-repudiation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l="15385" r="3077" b="3509"/>
          <a:stretch>
            <a:fillRect/>
          </a:stretch>
        </p:blipFill>
        <p:spPr>
          <a:xfrm>
            <a:off x="4572000" y="1371600"/>
            <a:ext cx="4038600" cy="4191000"/>
          </a:xfrm>
          <a:noFill/>
        </p:spPr>
      </p:pic>
      <p:pic>
        <p:nvPicPr>
          <p:cNvPr id="5" name="Picture 4"/>
          <p:cNvPicPr>
            <a:picLocks/>
          </p:cNvPicPr>
          <p:nvPr/>
        </p:nvPicPr>
        <p:blipFill>
          <a:blip r:embed="rId3"/>
          <a:srcRect/>
          <a:stretch>
            <a:fillRect/>
          </a:stretch>
        </p:blipFill>
        <p:spPr>
          <a:xfrm>
            <a:off x="381000" y="1828800"/>
            <a:ext cx="2971800" cy="3657600"/>
          </a:xfrm>
          <a:prstGeom prst="rect">
            <a:avLst/>
          </a:prstGeom>
          <a:noFill/>
          <a:ln>
            <a:noFill/>
          </a:ln>
        </p:spPr>
      </p:pic>
      <p:sp>
        <p:nvSpPr>
          <p:cNvPr id="7" name="Straight Connector 6"/>
          <p:cNvSpPr/>
          <p:nvPr/>
        </p:nvSpPr>
        <p:spPr>
          <a:xfrm>
            <a:off x="3276600" y="2133600"/>
            <a:ext cx="1600200" cy="457200"/>
          </a:xfrm>
          <a:prstGeom prst="line">
            <a:avLst/>
          </a:prstGeom>
          <a:noFill/>
          <a:ln w="9525" cap="flat" cmpd="sng">
            <a:solidFill>
              <a:schemeClr val="dk1">
                <a:alpha val="100000"/>
              </a:schemeClr>
            </a:solidFill>
            <a:prstDash val="solid"/>
            <a:miter/>
            <a:tailEnd type="triangle" w="med" len="med"/>
          </a:ln>
        </p:spPr>
      </p:sp>
      <p:sp>
        <p:nvSpPr>
          <p:cNvPr id="8" name="Straight Connector 7"/>
          <p:cNvSpPr/>
          <p:nvPr/>
        </p:nvSpPr>
        <p:spPr>
          <a:xfrm>
            <a:off x="3276600" y="3124200"/>
            <a:ext cx="1752600" cy="76200"/>
          </a:xfrm>
          <a:prstGeom prst="line">
            <a:avLst/>
          </a:prstGeom>
          <a:noFill/>
          <a:ln w="9525" cap="flat" cmpd="sng">
            <a:solidFill>
              <a:schemeClr val="dk1">
                <a:alpha val="100000"/>
              </a:schemeClr>
            </a:solidFill>
            <a:prstDash val="solid"/>
            <a:miter/>
            <a:tailEnd type="triangle" w="med" len="med"/>
          </a:ln>
        </p:spPr>
      </p:sp>
      <p:sp>
        <p:nvSpPr>
          <p:cNvPr id="9" name="Straight Connector 8"/>
          <p:cNvSpPr/>
          <p:nvPr/>
        </p:nvSpPr>
        <p:spPr>
          <a:xfrm>
            <a:off x="3276600" y="3581400"/>
            <a:ext cx="1600200" cy="990600"/>
          </a:xfrm>
          <a:prstGeom prst="line">
            <a:avLst/>
          </a:prstGeom>
          <a:noFill/>
          <a:ln w="9525" cap="flat" cmpd="sng">
            <a:solidFill>
              <a:schemeClr val="dk1">
                <a:alpha val="100000"/>
              </a:schemeClr>
            </a:solidFill>
            <a:prstDash val="solid"/>
            <a:miter/>
            <a:tailEnd type="triangle" w="med" len="med"/>
          </a:ln>
        </p:spPr>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325562"/>
          </a:xfrm>
        </p:spPr>
        <p:txBody>
          <a:bodyPr>
            <a:normAutofit/>
          </a:bodyPr>
          <a:lstStyle/>
          <a:p>
            <a:pPr lvl="1" algn="ctr" rtl="0">
              <a:spcBef>
                <a:spcPct val="0"/>
              </a:spcBef>
            </a:pPr>
            <a:r>
              <a:rPr lang="en-US" sz="4400" b="1" dirty="0"/>
              <a:t>Overview of </a:t>
            </a:r>
            <a:r>
              <a:rPr lang="en-US" sz="4400" b="1" dirty="0" smtClean="0"/>
              <a:t>WTLS</a:t>
            </a:r>
            <a:r>
              <a:rPr lang="en-US" sz="3600" b="1" dirty="0" smtClean="0"/>
              <a:t/>
            </a:r>
            <a:br>
              <a:rPr lang="en-US" sz="3600" b="1" dirty="0" smtClean="0"/>
            </a:br>
            <a:r>
              <a:rPr lang="en-US" sz="3200" dirty="0" smtClean="0"/>
              <a:t>WTLS and TLS</a:t>
            </a:r>
            <a:endParaRPr lang="en-US" sz="3200" dirty="0"/>
          </a:p>
        </p:txBody>
      </p:sp>
      <p:sp>
        <p:nvSpPr>
          <p:cNvPr id="3" name="Content Placeholder 2"/>
          <p:cNvSpPr>
            <a:spLocks noGrp="1"/>
          </p:cNvSpPr>
          <p:nvPr>
            <p:ph idx="1"/>
          </p:nvPr>
        </p:nvSpPr>
        <p:spPr>
          <a:xfrm>
            <a:off x="457200" y="1752600"/>
            <a:ext cx="8229600" cy="4525963"/>
          </a:xfrm>
        </p:spPr>
        <p:txBody>
          <a:bodyPr>
            <a:normAutofit/>
          </a:bodyPr>
          <a:lstStyle/>
          <a:p>
            <a:r>
              <a:rPr lang="en-US" sz="2200" dirty="0"/>
              <a:t>The design of WTLS is based upon TLS (Transport Layer Security) that is in turn built upon SSL (Secure Socket Layer</a:t>
            </a:r>
            <a:r>
              <a:rPr lang="en-US" sz="2200" dirty="0" smtClean="0"/>
              <a:t>)</a:t>
            </a:r>
          </a:p>
          <a:p>
            <a:r>
              <a:rPr lang="en-US" sz="2200" dirty="0"/>
              <a:t>Similar to TLS, WTLS requires the client and the server negotiate and agree on a set of security parameters during the handshake before the communicate channel can be </a:t>
            </a:r>
            <a:r>
              <a:rPr lang="en-US" sz="2200" dirty="0" smtClean="0"/>
              <a:t>established</a:t>
            </a:r>
          </a:p>
          <a:p>
            <a:r>
              <a:rPr lang="en-US" sz="2200" dirty="0"/>
              <a:t>Once handshake succeeds, the client and the server can exchange information using the secrets known to both ends of the channel</a:t>
            </a:r>
            <a:r>
              <a:rPr lang="en-US" sz="2200" dirty="0" smtClean="0"/>
              <a:t>.</a:t>
            </a:r>
          </a:p>
          <a:p>
            <a:r>
              <a:rPr lang="en-US" sz="2200" dirty="0"/>
              <a:t>WTLS is vulnerable to a variety of known attacks such as plaintext recovery attacks and datagram truncation </a:t>
            </a:r>
            <a:r>
              <a:rPr lang="en-US" sz="2200" dirty="0" smtClean="0"/>
              <a:t>attacks</a:t>
            </a:r>
          </a:p>
          <a:p>
            <a:endParaRPr lang="en-US" sz="2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123</TotalTime>
  <Words>1564</Words>
  <Application>Microsoft Office PowerPoint</Application>
  <PresentationFormat>On-screen Show (4:3)</PresentationFormat>
  <Paragraphs>126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WAP Security </vt:lpstr>
      <vt:lpstr>Contents</vt:lpstr>
      <vt:lpstr>Introduction</vt:lpstr>
      <vt:lpstr>Overview Of WAP</vt:lpstr>
      <vt:lpstr>WAP Application Architecture</vt:lpstr>
      <vt:lpstr>Slide 6</vt:lpstr>
      <vt:lpstr>WAP Protocol Stack</vt:lpstr>
      <vt:lpstr>Slide 8</vt:lpstr>
      <vt:lpstr>Overview of WTLS WTLS and TLS</vt:lpstr>
      <vt:lpstr>WTLS Architecture</vt:lpstr>
      <vt:lpstr>Handshake Procedure </vt:lpstr>
      <vt:lpstr>Slide 12</vt:lpstr>
      <vt:lpstr>Slide 13</vt:lpstr>
      <vt:lpstr>How Security Is Achieved</vt:lpstr>
      <vt:lpstr>Security Flaws, Threats, and Possible Solutions </vt:lpstr>
      <vt:lpstr>2. Known Attacks against WTLS</vt:lpstr>
      <vt:lpstr>3. User Authentication or Device Authentication</vt:lpstr>
      <vt:lpstr>Conclusion</vt:lpstr>
      <vt:lpstr>References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WAP Security </dc:title>
  <dc:creator>Power User</dc:creator>
  <cp:lastModifiedBy>Power User</cp:lastModifiedBy>
  <cp:revision>41</cp:revision>
  <dcterms:created xsi:type="dcterms:W3CDTF">2017-06-10T15:32:48Z</dcterms:created>
  <dcterms:modified xsi:type="dcterms:W3CDTF">2017-06-11T09:03:35Z</dcterms:modified>
</cp:coreProperties>
</file>