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2" r:id="rId3"/>
    <p:sldId id="257" r:id="rId4"/>
    <p:sldId id="263" r:id="rId5"/>
    <p:sldId id="264" r:id="rId6"/>
    <p:sldId id="266" r:id="rId7"/>
    <p:sldId id="267" r:id="rId8"/>
    <p:sldId id="274" r:id="rId9"/>
    <p:sldId id="275" r:id="rId10"/>
    <p:sldId id="278" r:id="rId11"/>
    <p:sldId id="270" r:id="rId12"/>
    <p:sldId id="277" r:id="rId13"/>
    <p:sldId id="271" r:id="rId14"/>
    <p:sldId id="272" r:id="rId15"/>
    <p:sldId id="279" r:id="rId16"/>
    <p:sldId id="280" r:id="rId17"/>
    <p:sldId id="281" r:id="rId18"/>
    <p:sldId id="282" r:id="rId19"/>
    <p:sldId id="283" r:id="rId20"/>
  </p:sldIdLst>
  <p:sldSz cx="9144000" cy="5143500" type="screen16x9"/>
  <p:notesSz cx="6858000" cy="9144000"/>
  <p:embeddedFontLst>
    <p:embeddedFont>
      <p:font typeface="Buxton Sketch" pitchFamily="66" charset="0"/>
      <p:regular r:id="rId22"/>
    </p:embeddedFont>
    <p:embeddedFont>
      <p:font typeface="Montserrat" charset="0"/>
      <p:regular r:id="rId23"/>
      <p:bold r:id="rId24"/>
    </p:embeddedFont>
    <p:embeddedFont>
      <p:font typeface="Robo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5AD366-0A2D-41C2-952F-4FCB1F6F398E}">
  <a:tblStyle styleId="{595AD366-0A2D-41C2-952F-4FCB1F6F39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7" autoAdjust="0"/>
  </p:normalViewPr>
  <p:slideViewPr>
    <p:cSldViewPr>
      <p:cViewPr>
        <p:scale>
          <a:sx n="102" d="100"/>
          <a:sy n="102" d="100"/>
        </p:scale>
        <p:origin x="-42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10605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18" y="1895382"/>
            <a:ext cx="1219200" cy="1219200"/>
          </a:xfrm>
          <a:prstGeom prst="rect">
            <a:avLst/>
          </a:prstGeom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0" y="123478"/>
            <a:ext cx="8748464" cy="28083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Firewall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9218" y="3651870"/>
            <a:ext cx="4017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Topic discussed and presentation developed by</a:t>
            </a:r>
          </a:p>
          <a:p>
            <a:pPr algn="r"/>
            <a:r>
              <a:rPr lang="en-IN" sz="1800" dirty="0">
                <a:solidFill>
                  <a:schemeClr val="bg1"/>
                </a:solidFill>
                <a:latin typeface="Buxton Sketch" pitchFamily="66" charset="0"/>
              </a:rPr>
              <a:t>	</a:t>
            </a:r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Jordan R </a:t>
            </a:r>
            <a:r>
              <a:rPr lang="en-IN" sz="1800" dirty="0" err="1" smtClean="0">
                <a:solidFill>
                  <a:schemeClr val="bg1"/>
                </a:solidFill>
                <a:latin typeface="Buxton Sketch" pitchFamily="66" charset="0"/>
              </a:rPr>
              <a:t>Kharkrang</a:t>
            </a:r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 and </a:t>
            </a:r>
            <a:r>
              <a:rPr lang="en-IN" sz="1800" dirty="0" err="1" smtClean="0">
                <a:solidFill>
                  <a:schemeClr val="bg1"/>
                </a:solidFill>
                <a:latin typeface="Buxton Sketch" pitchFamily="66" charset="0"/>
              </a:rPr>
              <a:t>Prakash</a:t>
            </a:r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 </a:t>
            </a:r>
            <a:r>
              <a:rPr lang="en-IN" sz="1800" dirty="0" err="1" smtClean="0">
                <a:solidFill>
                  <a:schemeClr val="bg1"/>
                </a:solidFill>
                <a:latin typeface="Buxton Sketch" pitchFamily="66" charset="0"/>
              </a:rPr>
              <a:t>Parajuli</a:t>
            </a:r>
            <a:endParaRPr lang="en-IN" sz="1800" dirty="0" smtClean="0">
              <a:solidFill>
                <a:schemeClr val="bg1"/>
              </a:solidFill>
              <a:latin typeface="Buxton Sketch" pitchFamily="66" charset="0"/>
            </a:endParaRPr>
          </a:p>
          <a:p>
            <a:pPr algn="r"/>
            <a:r>
              <a:rPr lang="en-IN" sz="1800" dirty="0">
                <a:solidFill>
                  <a:schemeClr val="bg1"/>
                </a:solidFill>
                <a:latin typeface="Buxton Sketch" pitchFamily="66" charset="0"/>
              </a:rPr>
              <a:t>	</a:t>
            </a:r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MCA 4</a:t>
            </a:r>
            <a:r>
              <a:rPr lang="en-IN" sz="1800" baseline="30000" dirty="0" smtClean="0">
                <a:solidFill>
                  <a:schemeClr val="bg1"/>
                </a:solidFill>
                <a:latin typeface="Buxton Sketch" pitchFamily="66" charset="0"/>
              </a:rPr>
              <a:t>th</a:t>
            </a:r>
            <a:r>
              <a:rPr lang="en-IN" sz="1800" dirty="0">
                <a:solidFill>
                  <a:schemeClr val="bg1"/>
                </a:solidFill>
                <a:latin typeface="Buxton Sketch" pitchFamily="66" charset="0"/>
              </a:rPr>
              <a:t> </a:t>
            </a:r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Semester</a:t>
            </a:r>
          </a:p>
          <a:p>
            <a:pPr algn="r"/>
            <a:r>
              <a:rPr lang="en-IN" sz="1800" dirty="0" smtClean="0">
                <a:solidFill>
                  <a:schemeClr val="bg1"/>
                </a:solidFill>
                <a:latin typeface="Buxton Sketch" pitchFamily="66" charset="0"/>
              </a:rPr>
              <a:t>St. Anthony’s College, </a:t>
            </a:r>
            <a:r>
              <a:rPr lang="en-IN" sz="1800" dirty="0" err="1" smtClean="0">
                <a:solidFill>
                  <a:schemeClr val="bg1"/>
                </a:solidFill>
                <a:latin typeface="Buxton Sketch" pitchFamily="66" charset="0"/>
              </a:rPr>
              <a:t>Shillong</a:t>
            </a:r>
            <a:endParaRPr lang="en-IN" sz="1800" dirty="0">
              <a:solidFill>
                <a:schemeClr val="bg1"/>
              </a:solidFill>
              <a:latin typeface="Buxton Sketch" pitchFamily="66" charset="0"/>
            </a:endParaRPr>
          </a:p>
          <a:p>
            <a:pPr algn="r"/>
            <a:endParaRPr lang="en-IN" sz="1800" dirty="0">
              <a:solidFill>
                <a:schemeClr val="bg1"/>
              </a:solidFill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0403" y="1563637"/>
            <a:ext cx="205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Circuit-Level </a:t>
            </a:r>
            <a:r>
              <a:rPr lang="en-IN" sz="28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Gateway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  <a:endParaRPr lang="en-IN" sz="2800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483518"/>
            <a:ext cx="7226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Circuit level gateways work at the session layer of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the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OSI model, or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as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 “shim-</a:t>
            </a:r>
            <a:r>
              <a:rPr lang="en-IN" sz="2000" dirty="0" err="1" smtClean="0">
                <a:latin typeface="Adobe Heiti Std R" pitchFamily="34" charset="-128"/>
                <a:ea typeface="Adobe Heiti Std R" pitchFamily="34" charset="-128"/>
              </a:rPr>
              <a:t>layer”between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the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application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layer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and the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transport layer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of the TCP/IP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670"/>
            <a:ext cx="4991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79136"/>
            <a:ext cx="232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Advantages</a:t>
            </a:r>
          </a:p>
          <a:p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of Firewall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809584"/>
            <a:ext cx="51619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Traffic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monitoring.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Trojans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blocking.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Prevents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hackers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from gaining access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to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the system.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Key logging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attempts.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Provides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statistics on network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41458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-58014" y="1979136"/>
            <a:ext cx="232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Disadvantages</a:t>
            </a:r>
          </a:p>
          <a:p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of Firewall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271249"/>
            <a:ext cx="34131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Diminished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Performance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Vulnerabilities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Internal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Attack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Cost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0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7504" y="214269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Conclusion</a:t>
            </a:r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65710" y="1275606"/>
            <a:ext cx="70823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One of the best things about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irewall from a security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standpoint is that it stops anyone on the outside from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logging onto a computer in your private network.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While this is a big deal for business, most home network 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will not probably not be threatened in this manner.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S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till, 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putting a firewall in place provides some peace of mind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58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7504" y="2142694"/>
            <a:ext cx="1972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References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97151" y="634682"/>
            <a:ext cx="70182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u="sng" dirty="0" smtClean="0">
                <a:latin typeface="Adobe Heiti Std R" pitchFamily="34" charset="-128"/>
                <a:ea typeface="Adobe Heiti Std R" pitchFamily="34" charset="-128"/>
              </a:rPr>
              <a:t>Web source: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800" u="sng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http</a:t>
            </a:r>
            <a:r>
              <a:rPr lang="en-IN" sz="1800" dirty="0">
                <a:latin typeface="Adobe Heiti Std R" pitchFamily="34" charset="-128"/>
                <a:ea typeface="Adobe Heiti Std R" pitchFamily="34" charset="-128"/>
              </a:rPr>
              <a:t>://www.ebrahma.com/2015/04/firewall-basic-concepts</a:t>
            </a: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/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800" dirty="0">
                <a:latin typeface="Adobe Heiti Std R" pitchFamily="34" charset="-128"/>
                <a:ea typeface="Adobe Heiti Std R" pitchFamily="34" charset="-128"/>
              </a:rPr>
              <a:t>https://</a:t>
            </a: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www.slideshare.net/anthonydaniel14/network-firewall</a:t>
            </a:r>
          </a:p>
          <a:p>
            <a:r>
              <a:rPr lang="en-IN" sz="18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     -function-benefits</a:t>
            </a:r>
          </a:p>
          <a:p>
            <a:endParaRPr lang="en-IN" sz="18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IN" sz="1800" u="sng" dirty="0" smtClean="0">
                <a:latin typeface="Adobe Heiti Std R" pitchFamily="34" charset="-128"/>
                <a:ea typeface="Adobe Heiti Std R" pitchFamily="34" charset="-128"/>
              </a:rPr>
              <a:t>Book source:</a:t>
            </a:r>
          </a:p>
          <a:p>
            <a:endParaRPr lang="en-IN" sz="1800" u="sng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Cryptography and Network Security 4</a:t>
            </a:r>
            <a:r>
              <a:rPr lang="en-IN" sz="1800" baseline="30000" dirty="0" smtClean="0">
                <a:latin typeface="Adobe Heiti Std R" pitchFamily="34" charset="-128"/>
                <a:ea typeface="Adobe Heiti Std R" pitchFamily="34" charset="-128"/>
              </a:rPr>
              <a:t>th</a:t>
            </a: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 edition by W. Stalling</a:t>
            </a:r>
          </a:p>
          <a:p>
            <a:r>
              <a:rPr lang="en-IN" dirty="0" smtClean="0"/>
              <a:t>    </a:t>
            </a:r>
            <a:r>
              <a:rPr lang="en-IN" sz="1800" dirty="0" smtClean="0">
                <a:latin typeface="Adobe Heiti Std R" pitchFamily="34" charset="-128"/>
                <a:ea typeface="Adobe Heiti Std R" pitchFamily="34" charset="-128"/>
              </a:rPr>
              <a:t> -Page no -622</a:t>
            </a:r>
            <a:endParaRPr lang="en-IN" sz="18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6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251520" y="1635646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000" dirty="0" smtClean="0"/>
              <a:t>T</a:t>
            </a:r>
            <a:r>
              <a:rPr lang="en" sz="4000" dirty="0" smtClean="0"/>
              <a:t>hank you </a:t>
            </a:r>
            <a:r>
              <a:rPr lang="en" sz="4000" dirty="0" smtClean="0">
                <a:sym typeface="Wingdings" pitchFamily="2" charset="2"/>
              </a:rPr>
              <a:t></a:t>
            </a:r>
            <a:endParaRPr lang="e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7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251520" y="1635646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000" dirty="0" smtClean="0"/>
              <a:t>Back up slides</a:t>
            </a:r>
            <a:endParaRPr lang="e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74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7504" y="2142694"/>
            <a:ext cx="1500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Basic 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concept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1203598"/>
            <a:ext cx="1880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Source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Destination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Service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Action 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1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7504" y="2142694"/>
            <a:ext cx="1580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Role of a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1203598"/>
            <a:ext cx="6364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It act as a barrier between the network of machine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the user that operates it under a common security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policy.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Two reason to use firewall :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	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-to save money.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	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-simple architecture.</a:t>
            </a:r>
          </a:p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8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0" y="2142694"/>
            <a:ext cx="210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comparison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120359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89458"/>
            <a:ext cx="5995193" cy="19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/>
              <a:t>contents</a:t>
            </a:r>
            <a:endParaRPr lang="e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What is a Firewall 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Design Goals 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of a 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Types of 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Application of 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Advantages of 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Disadvantages of 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85" y="2906899"/>
            <a:ext cx="1188991" cy="13100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-17242" y="1856183"/>
            <a:ext cx="2315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Introduction </a:t>
            </a:r>
          </a:p>
          <a:p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104894" y="902075"/>
            <a:ext cx="70391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The internet has made large amount of information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available to the average user at home, in business and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education.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For many people, having access to this information is no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longer just an advantages; it is essential.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Therefore, security of the network is the main criteria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here and firewall provides this security.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47614"/>
            <a:ext cx="2615952" cy="19619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372297" y="1923678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History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295" y="843558"/>
            <a:ext cx="6840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The term 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firewall</a:t>
            </a:r>
            <a:r>
              <a:rPr lang="en-IN" sz="2000" i="1" dirty="0" smtClean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originally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referred to a wall intended to confine a fire or potential fire within a building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Firewall technology emerged in the late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1980s.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The predecessors to firewalls for network security were the routers used in the late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1980s.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The first paper published on firewall technology was in 1988,by Jeff Mogul from DEC(PSF).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Morris Worm.</a:t>
            </a:r>
          </a:p>
        </p:txBody>
      </p:sp>
    </p:spTree>
    <p:extLst>
      <p:ext uri="{BB962C8B-B14F-4D97-AF65-F5344CB8AC3E}">
        <p14:creationId xmlns:p14="http://schemas.microsoft.com/office/powerpoint/2010/main" val="6672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4166"/>
            <a:ext cx="3744416" cy="18097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79512" y="1779662"/>
            <a:ext cx="17027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What is </a:t>
            </a:r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a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?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771550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In computing, a firewall is a network security system that 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monitors and controls the incoming and outgoing Network traffic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 based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on predetermined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    security rules.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  <a:cs typeface="Adobe Hebrew" pitchFamily="18" charset="-79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A firewall typically establishes a barrier between a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trusted, secure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internal network and another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outside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    network, such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as the Internet, that is assumed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not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     to be secure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  <a:cs typeface="Adobe Hebrew" pitchFamily="18" charset="-79"/>
              </a:rPr>
              <a:t>or trusted.</a:t>
            </a:r>
          </a:p>
        </p:txBody>
      </p:sp>
    </p:spTree>
    <p:extLst>
      <p:ext uri="{BB962C8B-B14F-4D97-AF65-F5344CB8AC3E}">
        <p14:creationId xmlns:p14="http://schemas.microsoft.com/office/powerpoint/2010/main" val="6672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-95336" y="1995686"/>
            <a:ext cx="22974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Design Goals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of a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662672"/>
            <a:ext cx="71801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 firewall is that collective sum of all network traffic from 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the internal to external must go through the firewall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physically cutting off all access to the local network</a:t>
            </a: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except via the firewall.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Only authorized traffic which is delineated by the local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security policy will be allowed to proceed.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The firewall itself is resistant to penetration inclusive is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trustworthy system with a protected operating system.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8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347462" y="1779662"/>
            <a:ext cx="15456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Types </a:t>
            </a:r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of</a:t>
            </a:r>
          </a:p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2773" y="483518"/>
            <a:ext cx="6332183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Firewalls are generally categorized as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network-based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host-based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Network-based firewalls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Host-based firewalls</a:t>
            </a:r>
          </a:p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Firewalls also vary in type depending on where </a:t>
            </a: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communication originates, where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it is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intercepted,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and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the state of communication being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traced.</a:t>
            </a: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Packet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filtering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firewall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Application firewall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Circuit-Level Gateway</a:t>
            </a: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58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79512" y="1717137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Packet filtering firewalls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66324" y="506489"/>
            <a:ext cx="72170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Work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on the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first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three layers of OSI reference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model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Packet filtering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inspects each packet passing through the </a:t>
            </a: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network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and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accepts or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rejects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it based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on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user-defined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rules.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Two default policies: forward or discard.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For example if a rule in the firewall exists to block telnet 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access then the firewall will block IP protocol for port 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      number 23.</a:t>
            </a:r>
            <a:endParaRPr lang="en-IN" sz="2000" dirty="0" smtClean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7734"/>
            <a:ext cx="2821310" cy="15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95686"/>
            <a:ext cx="6408712" cy="2880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0" y="1995686"/>
            <a:ext cx="2051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Application </a:t>
            </a:r>
            <a:r>
              <a:rPr lang="en-IN" sz="2800" dirty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firewall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771550"/>
            <a:ext cx="6859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An application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firewall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is a form of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firewall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which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controls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input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output, and/or </a:t>
            </a:r>
            <a:r>
              <a:rPr lang="en-IN" sz="2000" dirty="0">
                <a:latin typeface="Adobe Heiti Std R" pitchFamily="34" charset="-128"/>
                <a:ea typeface="Adobe Heiti Std R" pitchFamily="34" charset="-128"/>
              </a:rPr>
              <a:t>access from, to, or by </a:t>
            </a:r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an application</a:t>
            </a:r>
          </a:p>
          <a:p>
            <a:r>
              <a:rPr lang="en-IN" sz="2000" dirty="0" smtClean="0">
                <a:latin typeface="Adobe Heiti Std R" pitchFamily="34" charset="-128"/>
                <a:ea typeface="Adobe Heiti Std R" pitchFamily="34" charset="-128"/>
              </a:rPr>
              <a:t>or service.</a:t>
            </a:r>
            <a:endParaRPr lang="en-IN" sz="2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2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569</Words>
  <Application>Microsoft Office PowerPoint</Application>
  <PresentationFormat>On-screen Show (16:9)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Buxton Sketch</vt:lpstr>
      <vt:lpstr>Adobe Heiti Std R</vt:lpstr>
      <vt:lpstr>Montserrat</vt:lpstr>
      <vt:lpstr>Roboto</vt:lpstr>
      <vt:lpstr>Wingdings</vt:lpstr>
      <vt:lpstr>Adobe Hebrew</vt:lpstr>
      <vt:lpstr>Aemelia template</vt:lpstr>
      <vt:lpstr>Firewall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  <vt:lpstr>Back up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prajuli</dc:creator>
  <cp:lastModifiedBy>HP</cp:lastModifiedBy>
  <cp:revision>36</cp:revision>
  <dcterms:modified xsi:type="dcterms:W3CDTF">2017-06-11T17:21:56Z</dcterms:modified>
</cp:coreProperties>
</file>