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74" r:id="rId5"/>
    <p:sldId id="275" r:id="rId6"/>
    <p:sldId id="260" r:id="rId7"/>
    <p:sldId id="262" r:id="rId8"/>
    <p:sldId id="263" r:id="rId9"/>
    <p:sldId id="265" r:id="rId10"/>
    <p:sldId id="264" r:id="rId11"/>
    <p:sldId id="266" r:id="rId12"/>
    <p:sldId id="267" r:id="rId13"/>
    <p:sldId id="268" r:id="rId14"/>
    <p:sldId id="269" r:id="rId15"/>
    <p:sldId id="271" r:id="rId16"/>
    <p:sldId id="277" r:id="rId17"/>
    <p:sldId id="272" r:id="rId18"/>
    <p:sldId id="273"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8CCC1B4-0FD8-41EC-B257-ED9A3A9DDB32}" type="datetimeFigureOut">
              <a:rPr lang="en-US" smtClean="0"/>
              <a:pPr/>
              <a:t>6/14/2017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A92BC5C-D7EC-42E0-9E9C-F0BD25C43C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CC1B4-0FD8-41EC-B257-ED9A3A9DDB32}"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BC5C-D7EC-42E0-9E9C-F0BD25C43C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CC1B4-0FD8-41EC-B257-ED9A3A9DDB32}" type="datetimeFigureOut">
              <a:rPr lang="en-US" smtClean="0"/>
              <a:pPr/>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BC5C-D7EC-42E0-9E9C-F0BD25C43C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8CCC1B4-0FD8-41EC-B257-ED9A3A9DDB32}" type="datetimeFigureOut">
              <a:rPr lang="en-US" smtClean="0"/>
              <a:pPr/>
              <a:t>6/14/2017</a:t>
            </a:fld>
            <a:endParaRPr lang="en-US"/>
          </a:p>
        </p:txBody>
      </p:sp>
      <p:sp>
        <p:nvSpPr>
          <p:cNvPr id="9" name="Slide Number Placeholder 8"/>
          <p:cNvSpPr>
            <a:spLocks noGrp="1"/>
          </p:cNvSpPr>
          <p:nvPr>
            <p:ph type="sldNum" sz="quarter" idx="15"/>
          </p:nvPr>
        </p:nvSpPr>
        <p:spPr/>
        <p:txBody>
          <a:bodyPr rtlCol="0"/>
          <a:lstStyle/>
          <a:p>
            <a:fld id="{4A92BC5C-D7EC-42E0-9E9C-F0BD25C43C9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8CCC1B4-0FD8-41EC-B257-ED9A3A9DDB32}" type="datetimeFigureOut">
              <a:rPr lang="en-US" smtClean="0"/>
              <a:pPr/>
              <a:t>6/14/2017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A92BC5C-D7EC-42E0-9E9C-F0BD25C43C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CCC1B4-0FD8-41EC-B257-ED9A3A9DDB32}" type="datetimeFigureOut">
              <a:rPr lang="en-US" smtClean="0"/>
              <a:pPr/>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BC5C-D7EC-42E0-9E9C-F0BD25C43C9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8CCC1B4-0FD8-41EC-B257-ED9A3A9DDB32}" type="datetimeFigureOut">
              <a:rPr lang="en-US" smtClean="0"/>
              <a:pPr/>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2BC5C-D7EC-42E0-9E9C-F0BD25C43C9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8CCC1B4-0FD8-41EC-B257-ED9A3A9DDB32}" type="datetimeFigureOut">
              <a:rPr lang="en-US" smtClean="0"/>
              <a:pPr/>
              <a:t>6/14/2017</a:t>
            </a:fld>
            <a:endParaRPr lang="en-US"/>
          </a:p>
        </p:txBody>
      </p:sp>
      <p:sp>
        <p:nvSpPr>
          <p:cNvPr id="7" name="Slide Number Placeholder 6"/>
          <p:cNvSpPr>
            <a:spLocks noGrp="1"/>
          </p:cNvSpPr>
          <p:nvPr>
            <p:ph type="sldNum" sz="quarter" idx="11"/>
          </p:nvPr>
        </p:nvSpPr>
        <p:spPr/>
        <p:txBody>
          <a:bodyPr rtlCol="0"/>
          <a:lstStyle/>
          <a:p>
            <a:fld id="{4A92BC5C-D7EC-42E0-9E9C-F0BD25C43C9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CC1B4-0FD8-41EC-B257-ED9A3A9DDB32}" type="datetimeFigureOut">
              <a:rPr lang="en-US" smtClean="0"/>
              <a:pPr/>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2BC5C-D7EC-42E0-9E9C-F0BD25C43C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8CCC1B4-0FD8-41EC-B257-ED9A3A9DDB32}" type="datetimeFigureOut">
              <a:rPr lang="en-US" smtClean="0"/>
              <a:pPr/>
              <a:t>6/14/2017</a:t>
            </a:fld>
            <a:endParaRPr lang="en-US"/>
          </a:p>
        </p:txBody>
      </p:sp>
      <p:sp>
        <p:nvSpPr>
          <p:cNvPr id="22" name="Slide Number Placeholder 21"/>
          <p:cNvSpPr>
            <a:spLocks noGrp="1"/>
          </p:cNvSpPr>
          <p:nvPr>
            <p:ph type="sldNum" sz="quarter" idx="15"/>
          </p:nvPr>
        </p:nvSpPr>
        <p:spPr/>
        <p:txBody>
          <a:bodyPr rtlCol="0"/>
          <a:lstStyle/>
          <a:p>
            <a:fld id="{4A92BC5C-D7EC-42E0-9E9C-F0BD25C43C9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8CCC1B4-0FD8-41EC-B257-ED9A3A9DDB32}" type="datetimeFigureOut">
              <a:rPr lang="en-US" smtClean="0"/>
              <a:pPr/>
              <a:t>6/14/2017</a:t>
            </a:fld>
            <a:endParaRPr lang="en-US"/>
          </a:p>
        </p:txBody>
      </p:sp>
      <p:sp>
        <p:nvSpPr>
          <p:cNvPr id="18" name="Slide Number Placeholder 17"/>
          <p:cNvSpPr>
            <a:spLocks noGrp="1"/>
          </p:cNvSpPr>
          <p:nvPr>
            <p:ph type="sldNum" sz="quarter" idx="11"/>
          </p:nvPr>
        </p:nvSpPr>
        <p:spPr/>
        <p:txBody>
          <a:bodyPr rtlCol="0"/>
          <a:lstStyle/>
          <a:p>
            <a:fld id="{4A92BC5C-D7EC-42E0-9E9C-F0BD25C43C9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8CCC1B4-0FD8-41EC-B257-ED9A3A9DDB32}" type="datetimeFigureOut">
              <a:rPr lang="en-US" smtClean="0"/>
              <a:pPr/>
              <a:t>6/14/2017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A92BC5C-D7EC-42E0-9E9C-F0BD25C43C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Alice_and_Bo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Plain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ryptomuseum.com/manuf/mils/files/mils_otp_proof.pdf" TargetMode="External"/><Relationship Id="rId2" Type="http://schemas.openxmlformats.org/officeDocument/2006/relationships/hyperlink" Target="https://en.wikipedia.org/wiki/One-time_pad" TargetMode="External"/><Relationship Id="rId1" Type="http://schemas.openxmlformats.org/officeDocument/2006/relationships/slideLayout" Target="../slideLayouts/slideLayout2.xml"/><Relationship Id="rId5" Type="http://schemas.openxmlformats.org/officeDocument/2006/relationships/hyperlink" Target="https://doc.lagout.org/security/Crypto/onetime.pdf" TargetMode="External"/><Relationship Id="rId4" Type="http://schemas.openxmlformats.org/officeDocument/2006/relationships/hyperlink" Target="https://www.lri.fr/~fmartignon/documenti/systemesecurite/3-OneTimePad.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295400"/>
            <a:ext cx="6172200" cy="1894362"/>
          </a:xfrm>
        </p:spPr>
        <p:txBody>
          <a:bodyPr/>
          <a:lstStyle/>
          <a:p>
            <a:pPr algn="ctr"/>
            <a:r>
              <a:rPr lang="en-US" dirty="0" smtClean="0"/>
              <a:t>One Time Pad</a:t>
            </a:r>
            <a:endParaRPr lang="en-US" dirty="0"/>
          </a:p>
        </p:txBody>
      </p:sp>
      <p:sp>
        <p:nvSpPr>
          <p:cNvPr id="3" name="Subtitle 2"/>
          <p:cNvSpPr>
            <a:spLocks noGrp="1"/>
          </p:cNvSpPr>
          <p:nvPr>
            <p:ph type="subTitle" idx="1"/>
          </p:nvPr>
        </p:nvSpPr>
        <p:spPr>
          <a:xfrm>
            <a:off x="2286000" y="5003322"/>
            <a:ext cx="2895600" cy="1371600"/>
          </a:xfrm>
        </p:spPr>
        <p:txBody>
          <a:bodyPr/>
          <a:lstStyle/>
          <a:p>
            <a:r>
              <a:rPr lang="en-US" dirty="0" smtClean="0"/>
              <a:t>Data Communication</a:t>
            </a:r>
          </a:p>
          <a:p>
            <a:r>
              <a:rPr lang="en-US" dirty="0" smtClean="0"/>
              <a:t>And</a:t>
            </a:r>
          </a:p>
          <a:p>
            <a:r>
              <a:rPr lang="en-US" dirty="0" smtClean="0"/>
              <a:t>Network</a:t>
            </a:r>
            <a:endParaRPr lang="en-US" dirty="0"/>
          </a:p>
        </p:txBody>
      </p:sp>
      <p:sp>
        <p:nvSpPr>
          <p:cNvPr id="4" name="TextBox 3"/>
          <p:cNvSpPr txBox="1"/>
          <p:nvPr/>
        </p:nvSpPr>
        <p:spPr>
          <a:xfrm>
            <a:off x="6629400" y="5638800"/>
            <a:ext cx="2362200" cy="584775"/>
          </a:xfrm>
          <a:prstGeom prst="rect">
            <a:avLst/>
          </a:prstGeom>
          <a:noFill/>
        </p:spPr>
        <p:txBody>
          <a:bodyPr wrap="square" rtlCol="0">
            <a:spAutoFit/>
          </a:bodyPr>
          <a:lstStyle/>
          <a:p>
            <a:pPr algn="ctr"/>
            <a:r>
              <a:rPr lang="en-US" sz="1600" b="1" dirty="0" smtClean="0">
                <a:solidFill>
                  <a:schemeClr val="tx1">
                    <a:lumMod val="50000"/>
                    <a:lumOff val="50000"/>
                  </a:schemeClr>
                </a:solidFill>
                <a:latin typeface="Calibri" pitchFamily="34" charset="0"/>
                <a:cs typeface="Calibri" pitchFamily="34" charset="0"/>
              </a:rPr>
              <a:t>Melvin Star </a:t>
            </a:r>
            <a:r>
              <a:rPr lang="en-US" sz="1600" b="1" dirty="0" err="1" smtClean="0">
                <a:solidFill>
                  <a:schemeClr val="tx1">
                    <a:lumMod val="50000"/>
                    <a:lumOff val="50000"/>
                  </a:schemeClr>
                </a:solidFill>
                <a:latin typeface="Calibri" pitchFamily="34" charset="0"/>
                <a:cs typeface="Calibri" pitchFamily="34" charset="0"/>
              </a:rPr>
              <a:t>Majaw</a:t>
            </a:r>
            <a:endParaRPr lang="en-US" sz="1600" b="1" dirty="0">
              <a:solidFill>
                <a:schemeClr val="tx1">
                  <a:lumMod val="50000"/>
                  <a:lumOff val="50000"/>
                </a:schemeClr>
              </a:solidFill>
              <a:latin typeface="Calibri" pitchFamily="34" charset="0"/>
              <a:cs typeface="Calibri" pitchFamily="34" charset="0"/>
            </a:endParaRPr>
          </a:p>
          <a:p>
            <a:pPr algn="ctr"/>
            <a:r>
              <a:rPr lang="en-US" sz="1600" b="1" dirty="0" err="1" smtClean="0">
                <a:solidFill>
                  <a:schemeClr val="tx1">
                    <a:lumMod val="50000"/>
                    <a:lumOff val="50000"/>
                  </a:schemeClr>
                </a:solidFill>
                <a:latin typeface="Calibri" pitchFamily="34" charset="0"/>
                <a:cs typeface="Calibri" pitchFamily="34" charset="0"/>
              </a:rPr>
              <a:t>Sudam</a:t>
            </a:r>
            <a:r>
              <a:rPr lang="en-US" sz="1600" b="1" dirty="0" smtClean="0">
                <a:solidFill>
                  <a:schemeClr val="tx1">
                    <a:lumMod val="50000"/>
                    <a:lumOff val="50000"/>
                  </a:schemeClr>
                </a:solidFill>
                <a:latin typeface="Calibri" pitchFamily="34" charset="0"/>
                <a:cs typeface="Calibri" pitchFamily="34" charset="0"/>
              </a:rPr>
              <a:t> </a:t>
            </a:r>
            <a:r>
              <a:rPr lang="en-US" sz="1600" b="1" dirty="0" err="1" smtClean="0">
                <a:solidFill>
                  <a:schemeClr val="tx1">
                    <a:lumMod val="50000"/>
                    <a:lumOff val="50000"/>
                  </a:schemeClr>
                </a:solidFill>
                <a:latin typeface="Calibri" pitchFamily="34" charset="0"/>
                <a:cs typeface="Calibri" pitchFamily="34" charset="0"/>
              </a:rPr>
              <a:t>Sapkota</a:t>
            </a:r>
            <a:endParaRPr lang="en-US" sz="1600" b="1" dirty="0">
              <a:solidFill>
                <a:schemeClr val="tx1">
                  <a:lumMod val="50000"/>
                  <a:lumOff val="50000"/>
                </a:schemeClr>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700" dirty="0" smtClean="0"/>
              <a:t>The popular scientific explanation </a:t>
            </a:r>
            <a:endParaRPr lang="en-US" sz="2700" dirty="0"/>
          </a:p>
        </p:txBody>
      </p:sp>
      <p:sp>
        <p:nvSpPr>
          <p:cNvPr id="3" name="Content Placeholder 2"/>
          <p:cNvSpPr>
            <a:spLocks noGrp="1"/>
          </p:cNvSpPr>
          <p:nvPr>
            <p:ph sz="quarter" idx="1"/>
          </p:nvPr>
        </p:nvSpPr>
        <p:spPr>
          <a:xfrm>
            <a:off x="457200" y="1295400"/>
            <a:ext cx="7467600" cy="5178552"/>
          </a:xfrm>
        </p:spPr>
        <p:txBody>
          <a:bodyPr>
            <a:normAutofit/>
          </a:bodyPr>
          <a:lstStyle/>
          <a:p>
            <a:r>
              <a:rPr lang="en-US" sz="2000" dirty="0" smtClean="0">
                <a:latin typeface="Calibri" pitchFamily="34" charset="0"/>
                <a:cs typeface="Calibri" pitchFamily="34" charset="0"/>
              </a:rPr>
              <a:t>With One Time Pad encryption, the key used for encoding the message is completely random and is as long as the message itself. </a:t>
            </a:r>
          </a:p>
          <a:p>
            <a:r>
              <a:rPr lang="en-US" sz="2000" dirty="0" smtClean="0">
                <a:latin typeface="Calibri" pitchFamily="34" charset="0"/>
                <a:cs typeface="Calibri" pitchFamily="34" charset="0"/>
              </a:rPr>
              <a:t>That is why the only possible attack to such a cipher is a brute force attack.</a:t>
            </a:r>
            <a:endParaRPr lang="en-US" sz="2000" dirty="0">
              <a:latin typeface="Calibri" pitchFamily="34" charset="0"/>
              <a:cs typeface="Calibri" pitchFamily="34" charset="0"/>
            </a:endParaRPr>
          </a:p>
        </p:txBody>
      </p:sp>
      <p:pic>
        <p:nvPicPr>
          <p:cNvPr id="4" name="Picture 3" descr="Capture3.PNG"/>
          <p:cNvPicPr>
            <a:picLocks noChangeAspect="1"/>
          </p:cNvPicPr>
          <p:nvPr/>
        </p:nvPicPr>
        <p:blipFill>
          <a:blip r:embed="rId2"/>
          <a:stretch>
            <a:fillRect/>
          </a:stretch>
        </p:blipFill>
        <p:spPr>
          <a:xfrm>
            <a:off x="1295400" y="2667000"/>
            <a:ext cx="6230135"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700" dirty="0" smtClean="0"/>
              <a:t>The popular scientific explanation </a:t>
            </a:r>
            <a:endParaRPr lang="en-US" sz="2700" dirty="0"/>
          </a:p>
        </p:txBody>
      </p:sp>
      <p:sp>
        <p:nvSpPr>
          <p:cNvPr id="3" name="Content Placeholder 2"/>
          <p:cNvSpPr>
            <a:spLocks noGrp="1"/>
          </p:cNvSpPr>
          <p:nvPr>
            <p:ph sz="quarter" idx="1"/>
          </p:nvPr>
        </p:nvSpPr>
        <p:spPr>
          <a:xfrm>
            <a:off x="457200" y="1295400"/>
            <a:ext cx="7467600" cy="5178552"/>
          </a:xfrm>
        </p:spPr>
        <p:txBody>
          <a:bodyPr>
            <a:normAutofit/>
          </a:bodyPr>
          <a:lstStyle/>
          <a:p>
            <a:pPr>
              <a:buNone/>
            </a:pPr>
            <a:r>
              <a:rPr lang="en-US" sz="2000" b="1" dirty="0" smtClean="0"/>
              <a:t>			</a:t>
            </a:r>
            <a:r>
              <a:rPr lang="en-US" b="1" dirty="0" smtClean="0">
                <a:latin typeface="Calibri" pitchFamily="34" charset="0"/>
                <a:cs typeface="Calibri" pitchFamily="34" charset="0"/>
              </a:rPr>
              <a:t>The ‘Brute Force’ attack</a:t>
            </a:r>
          </a:p>
          <a:p>
            <a:r>
              <a:rPr lang="en-US" sz="2000" dirty="0" smtClean="0">
                <a:latin typeface="Calibri" pitchFamily="34" charset="0"/>
                <a:cs typeface="Calibri" pitchFamily="34" charset="0"/>
              </a:rPr>
              <a:t>Brute force attacks use exhaustive trial and error methods in order to find the key that has been used for encrypting the plain text. </a:t>
            </a:r>
          </a:p>
          <a:p>
            <a:r>
              <a:rPr lang="en-US" sz="2000" dirty="0" smtClean="0">
                <a:latin typeface="Calibri" pitchFamily="34" charset="0"/>
                <a:cs typeface="Calibri" pitchFamily="34" charset="0"/>
              </a:rPr>
              <a:t>This means that every possible combination of key bits must be used to decrypt the cipher text.</a:t>
            </a:r>
          </a:p>
          <a:p>
            <a:r>
              <a:rPr lang="en-US" sz="2000" dirty="0" smtClean="0">
                <a:latin typeface="Calibri" pitchFamily="34" charset="0"/>
                <a:cs typeface="Calibri" pitchFamily="34" charset="0"/>
              </a:rPr>
              <a:t> The correct key would be the one that produces a meaningful plain text.</a:t>
            </a:r>
            <a:endParaRPr lang="en-US" sz="2000" b="1" dirty="0">
              <a:latin typeface="Calibri" pitchFamily="34" charset="0"/>
              <a:cs typeface="Calibri" pitchFamily="34" charset="0"/>
            </a:endParaRPr>
          </a:p>
        </p:txBody>
      </p:sp>
      <p:pic>
        <p:nvPicPr>
          <p:cNvPr id="5" name="Picture 4" descr="Capture4.PNG"/>
          <p:cNvPicPr>
            <a:picLocks noChangeAspect="1"/>
          </p:cNvPicPr>
          <p:nvPr/>
        </p:nvPicPr>
        <p:blipFill>
          <a:blip r:embed="rId2"/>
          <a:stretch>
            <a:fillRect/>
          </a:stretch>
        </p:blipFill>
        <p:spPr>
          <a:xfrm>
            <a:off x="2209800" y="3733800"/>
            <a:ext cx="4800600" cy="236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700" dirty="0" smtClean="0"/>
              <a:t>The popular scientific explanation </a:t>
            </a:r>
            <a:endParaRPr lang="en-US" sz="2700" dirty="0"/>
          </a:p>
        </p:txBody>
      </p:sp>
      <p:sp>
        <p:nvSpPr>
          <p:cNvPr id="3" name="Content Placeholder 2"/>
          <p:cNvSpPr>
            <a:spLocks noGrp="1"/>
          </p:cNvSpPr>
          <p:nvPr>
            <p:ph sz="quarter" idx="1"/>
          </p:nvPr>
        </p:nvSpPr>
        <p:spPr>
          <a:xfrm>
            <a:off x="457200" y="1295400"/>
            <a:ext cx="7467600" cy="5178552"/>
          </a:xfrm>
        </p:spPr>
        <p:txBody>
          <a:bodyPr>
            <a:normAutofit/>
          </a:bodyPr>
          <a:lstStyle/>
          <a:p>
            <a:pPr algn="ctr">
              <a:buNone/>
            </a:pPr>
            <a:r>
              <a:rPr lang="en-US" sz="2000" b="1" dirty="0" smtClean="0"/>
              <a:t>	</a:t>
            </a:r>
            <a:r>
              <a:rPr lang="en-US" b="1" dirty="0" smtClean="0">
                <a:latin typeface="Calibri" pitchFamily="34" charset="0"/>
                <a:cs typeface="Calibri" pitchFamily="34" charset="0"/>
              </a:rPr>
              <a:t>Unlimited computing power is useless</a:t>
            </a:r>
          </a:p>
          <a:p>
            <a:pPr algn="ctr">
              <a:buNone/>
            </a:pPr>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Let’s assume an eavesdropper has intercepted a One Time Pad encrypted message and that he has unlimited computing power and time. </a:t>
            </a:r>
          </a:p>
          <a:p>
            <a:r>
              <a:rPr lang="en-US" sz="2000" dirty="0" smtClean="0">
                <a:latin typeface="Calibri" pitchFamily="34" charset="0"/>
                <a:cs typeface="Calibri" pitchFamily="34" charset="0"/>
              </a:rPr>
              <a:t>A brute force attack would be very expensive for a plain text of reasonable size. </a:t>
            </a:r>
          </a:p>
          <a:p>
            <a:r>
              <a:rPr lang="en-US" sz="2000" dirty="0" smtClean="0">
                <a:latin typeface="Calibri" pitchFamily="34" charset="0"/>
                <a:cs typeface="Calibri" pitchFamily="34" charset="0"/>
              </a:rPr>
              <a:t>For example,</a:t>
            </a:r>
          </a:p>
          <a:p>
            <a:r>
              <a:rPr lang="en-US" sz="2000" dirty="0" smtClean="0">
                <a:latin typeface="Calibri" pitchFamily="34" charset="0"/>
                <a:cs typeface="Calibri" pitchFamily="34" charset="0"/>
              </a:rPr>
              <a:t> Typical e-mail messages are at least 200 bytes long, requiring the testing of 1.600 bits. Even if the eavesdropper is both willing and able to do this, the following paragraph will describe why unlimited computational power will not compromise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700" dirty="0" smtClean="0"/>
              <a:t>The popular scientific explanation </a:t>
            </a:r>
            <a:endParaRPr lang="en-US" sz="2700" dirty="0"/>
          </a:p>
        </p:txBody>
      </p:sp>
      <p:sp>
        <p:nvSpPr>
          <p:cNvPr id="3" name="Content Placeholder 2"/>
          <p:cNvSpPr>
            <a:spLocks noGrp="1"/>
          </p:cNvSpPr>
          <p:nvPr>
            <p:ph sz="quarter" idx="1"/>
          </p:nvPr>
        </p:nvSpPr>
        <p:spPr>
          <a:xfrm>
            <a:off x="457200" y="1295400"/>
            <a:ext cx="7467600" cy="5178552"/>
          </a:xfrm>
        </p:spPr>
        <p:txBody>
          <a:bodyPr>
            <a:normAutofit/>
          </a:bodyPr>
          <a:lstStyle/>
          <a:p>
            <a:pPr algn="ctr">
              <a:buNone/>
            </a:pPr>
            <a:r>
              <a:rPr lang="en-US" b="1" dirty="0" smtClean="0">
                <a:latin typeface="Calibri" pitchFamily="34" charset="0"/>
                <a:cs typeface="Calibri" pitchFamily="34" charset="0"/>
              </a:rPr>
              <a:t>Attackers must try every possible key</a:t>
            </a:r>
          </a:p>
          <a:p>
            <a:endParaRPr lang="en-US" sz="2000" dirty="0" smtClean="0">
              <a:latin typeface="Calibri" pitchFamily="34" charset="0"/>
              <a:cs typeface="Calibri" pitchFamily="34" charset="0"/>
            </a:endParaRPr>
          </a:p>
          <a:p>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Since all One Time Keys are equally likely and come from a completely unpredictable noise source that is provably random, the attacker has to test all possible key strings.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700" dirty="0" smtClean="0"/>
              <a:t>The popular scientific explanation </a:t>
            </a:r>
            <a:endParaRPr lang="en-US" sz="2700" dirty="0"/>
          </a:p>
        </p:txBody>
      </p:sp>
      <p:sp>
        <p:nvSpPr>
          <p:cNvPr id="3" name="Content Placeholder 2"/>
          <p:cNvSpPr>
            <a:spLocks noGrp="1"/>
          </p:cNvSpPr>
          <p:nvPr>
            <p:ph sz="quarter" idx="1"/>
          </p:nvPr>
        </p:nvSpPr>
        <p:spPr>
          <a:xfrm>
            <a:off x="457200" y="1295400"/>
            <a:ext cx="7467600" cy="5178552"/>
          </a:xfrm>
        </p:spPr>
        <p:txBody>
          <a:bodyPr>
            <a:normAutofit/>
          </a:bodyPr>
          <a:lstStyle/>
          <a:p>
            <a:pPr algn="ctr">
              <a:buNone/>
            </a:pPr>
            <a:r>
              <a:rPr lang="en-US" b="1" dirty="0" smtClean="0">
                <a:latin typeface="Calibri" pitchFamily="34" charset="0"/>
                <a:cs typeface="Calibri" pitchFamily="34" charset="0"/>
              </a:rPr>
              <a:t>Impossible to guess the right plain text</a:t>
            </a:r>
          </a:p>
          <a:p>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If he used every possible key string to decrypt the cipher text, all potential plain text strings with the same length as the original plain text data would appear.</a:t>
            </a:r>
          </a:p>
          <a:p>
            <a:r>
              <a:rPr lang="en-US" sz="2000" dirty="0" smtClean="0">
                <a:latin typeface="Calibri" pitchFamily="34" charset="0"/>
                <a:cs typeface="Calibri" pitchFamily="34" charset="0"/>
              </a:rPr>
              <a:t>Most of these potential plain text strings would not make sense; however, every meaningful string the same length as the original plain text data would also appear as a potential plain text string.</a:t>
            </a:r>
          </a:p>
          <a:p>
            <a:r>
              <a:rPr lang="en-US" sz="2000" dirty="0" smtClean="0">
                <a:latin typeface="Calibri" pitchFamily="34" charset="0"/>
                <a:cs typeface="Calibri" pitchFamily="34" charset="0"/>
              </a:rPr>
              <a:t>Without knowing the applied OTP, the eavesdropper has no way of finding out which meaningful string is the original plain text.</a:t>
            </a:r>
          </a:p>
          <a:p>
            <a:r>
              <a:rPr lang="en-US" sz="2000" dirty="0" smtClean="0">
                <a:latin typeface="Calibri" pitchFamily="34" charset="0"/>
                <a:cs typeface="Calibri" pitchFamily="34" charset="0"/>
              </a:rPr>
              <a:t>Thus, trying all possible keys doesn’t help the attacker at all, since all possible plain texts are equally likely decryptions of the cipher text</a:t>
            </a:r>
            <a:r>
              <a:rPr lang="en-US" sz="2000" dirty="0" smtClean="0"/>
              <a:t>.</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Proof</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sz="2000" dirty="0" smtClean="0">
                <a:latin typeface="Calibri" pitchFamily="34" charset="0"/>
                <a:cs typeface="Calibri" pitchFamily="34" charset="0"/>
              </a:rPr>
              <a:t> The probability of a key bit being 1 or 0 is exactly equal to ½.</a:t>
            </a:r>
          </a:p>
          <a:p>
            <a:r>
              <a:rPr lang="en-IN" sz="2000" dirty="0" smtClean="0">
                <a:latin typeface="Calibri" pitchFamily="34" charset="0"/>
                <a:cs typeface="Calibri" pitchFamily="34" charset="0"/>
              </a:rPr>
              <a:t> The plaintext bits are not balanced. Let the probability of 0 be </a:t>
            </a:r>
            <a:r>
              <a:rPr lang="en-IN" sz="2000" i="1" dirty="0" smtClean="0">
                <a:latin typeface="Calibri" pitchFamily="34" charset="0"/>
                <a:cs typeface="Calibri" pitchFamily="34" charset="0"/>
              </a:rPr>
              <a:t>x and then the probability of 1 turns out to be 1-x.</a:t>
            </a:r>
          </a:p>
          <a:p>
            <a:r>
              <a:rPr lang="en-IN" sz="2000" dirty="0" smtClean="0">
                <a:latin typeface="Calibri" pitchFamily="34" charset="0"/>
                <a:cs typeface="Calibri" pitchFamily="34" charset="0"/>
              </a:rPr>
              <a:t> Let us calculate the probability of </a:t>
            </a:r>
            <a:r>
              <a:rPr lang="en-IN" sz="2000" dirty="0" err="1" smtClean="0">
                <a:latin typeface="Calibri" pitchFamily="34" charset="0"/>
                <a:cs typeface="Calibri" pitchFamily="34" charset="0"/>
              </a:rPr>
              <a:t>ciphertext</a:t>
            </a:r>
            <a:r>
              <a:rPr lang="en-IN" sz="2000" dirty="0" smtClean="0">
                <a:latin typeface="Calibri" pitchFamily="34" charset="0"/>
                <a:cs typeface="Calibri" pitchFamily="34" charset="0"/>
              </a:rPr>
              <a:t> bits.</a:t>
            </a:r>
          </a:p>
          <a:p>
            <a:endParaRPr lang="en-IN" sz="2000" dirty="0" smtClean="0">
              <a:latin typeface="Calibri" pitchFamily="34" charset="0"/>
              <a:cs typeface="Calibri" pitchFamily="34" charset="0"/>
            </a:endParaRPr>
          </a:p>
          <a:p>
            <a:endParaRPr lang="en-IN" sz="2000" dirty="0">
              <a:latin typeface="Calibri" pitchFamily="34" charset="0"/>
              <a:cs typeface="Calibri" pitchFamily="34" charset="0"/>
            </a:endParaRPr>
          </a:p>
        </p:txBody>
      </p:sp>
      <p:graphicFrame>
        <p:nvGraphicFramePr>
          <p:cNvPr id="4" name="Table 3"/>
          <p:cNvGraphicFramePr>
            <a:graphicFrameLocks noGrp="1"/>
          </p:cNvGraphicFramePr>
          <p:nvPr/>
        </p:nvGraphicFramePr>
        <p:xfrm>
          <a:off x="1295400" y="3581400"/>
          <a:ext cx="6096000" cy="1854200"/>
        </p:xfrm>
        <a:graphic>
          <a:graphicData uri="http://schemas.openxmlformats.org/drawingml/2006/table">
            <a:tbl>
              <a:tblPr firstRow="1" bandRow="1">
                <a:tableStyleId>{5DA37D80-6434-44D0-A028-1B22A696006F}</a:tableStyleId>
              </a:tblPr>
              <a:tblGrid>
                <a:gridCol w="2032000"/>
                <a:gridCol w="2032000"/>
                <a:gridCol w="2032000"/>
              </a:tblGrid>
              <a:tr h="370840">
                <a:tc>
                  <a:txBody>
                    <a:bodyPr/>
                    <a:lstStyle/>
                    <a:p>
                      <a:r>
                        <a:rPr lang="en-US" dirty="0" smtClean="0"/>
                        <a:t>mi</a:t>
                      </a:r>
                      <a:r>
                        <a:rPr lang="en-US" baseline="0" dirty="0" smtClean="0"/>
                        <a:t>          </a:t>
                      </a:r>
                      <a:r>
                        <a:rPr lang="en-US" baseline="0" dirty="0" err="1" smtClean="0"/>
                        <a:t>prob</a:t>
                      </a:r>
                      <a:endParaRPr lang="en-IN" dirty="0"/>
                    </a:p>
                  </a:txBody>
                  <a:tcPr/>
                </a:tc>
                <a:tc>
                  <a:txBody>
                    <a:bodyPr/>
                    <a:lstStyle/>
                    <a:p>
                      <a:r>
                        <a:rPr lang="en-US" dirty="0" err="1" smtClean="0"/>
                        <a:t>Ki</a:t>
                      </a:r>
                      <a:r>
                        <a:rPr lang="en-US" dirty="0" smtClean="0"/>
                        <a:t>             </a:t>
                      </a:r>
                      <a:r>
                        <a:rPr lang="en-US" dirty="0" err="1" smtClean="0"/>
                        <a:t>prob</a:t>
                      </a:r>
                      <a:endParaRPr lang="en-IN" dirty="0"/>
                    </a:p>
                  </a:txBody>
                  <a:tcPr/>
                </a:tc>
                <a:tc>
                  <a:txBody>
                    <a:bodyPr/>
                    <a:lstStyle/>
                    <a:p>
                      <a:r>
                        <a:rPr lang="en-US" dirty="0" err="1" smtClean="0"/>
                        <a:t>Ci</a:t>
                      </a:r>
                      <a:r>
                        <a:rPr lang="en-US" dirty="0" smtClean="0"/>
                        <a:t>             </a:t>
                      </a:r>
                      <a:r>
                        <a:rPr lang="en-US" dirty="0" err="1" smtClean="0"/>
                        <a:t>prob</a:t>
                      </a:r>
                      <a:endParaRPr lang="en-IN" dirty="0"/>
                    </a:p>
                  </a:txBody>
                  <a:tcPr/>
                </a:tc>
              </a:tr>
              <a:tr h="370840">
                <a:tc>
                  <a:txBody>
                    <a:bodyPr/>
                    <a:lstStyle/>
                    <a:p>
                      <a:r>
                        <a:rPr lang="en-US" dirty="0" smtClean="0"/>
                        <a:t>0               x</a:t>
                      </a:r>
                      <a:endParaRPr lang="en-IN" dirty="0"/>
                    </a:p>
                  </a:txBody>
                  <a:tcPr/>
                </a:tc>
                <a:tc>
                  <a:txBody>
                    <a:bodyPr/>
                    <a:lstStyle/>
                    <a:p>
                      <a:r>
                        <a:rPr lang="en-US" dirty="0" smtClean="0"/>
                        <a:t>0                 ½</a:t>
                      </a:r>
                      <a:endParaRPr lang="en-IN" dirty="0"/>
                    </a:p>
                  </a:txBody>
                  <a:tcPr/>
                </a:tc>
                <a:tc>
                  <a:txBody>
                    <a:bodyPr/>
                    <a:lstStyle/>
                    <a:p>
                      <a:r>
                        <a:rPr lang="en-US" dirty="0" smtClean="0"/>
                        <a:t>0                ½ x</a:t>
                      </a:r>
                      <a:endParaRPr lang="en-IN" dirty="0"/>
                    </a:p>
                  </a:txBody>
                  <a:tcPr/>
                </a:tc>
              </a:tr>
              <a:tr h="370840">
                <a:tc>
                  <a:txBody>
                    <a:bodyPr/>
                    <a:lstStyle/>
                    <a:p>
                      <a:r>
                        <a:rPr lang="en-US" dirty="0" smtClean="0"/>
                        <a:t>0                x</a:t>
                      </a:r>
                      <a:endParaRPr lang="en-IN" dirty="0"/>
                    </a:p>
                  </a:txBody>
                  <a:tcPr/>
                </a:tc>
                <a:tc>
                  <a:txBody>
                    <a:bodyPr/>
                    <a:lstStyle/>
                    <a:p>
                      <a:r>
                        <a:rPr lang="en-US" dirty="0" smtClean="0"/>
                        <a:t>1                 ½</a:t>
                      </a:r>
                      <a:endParaRPr lang="en-IN" dirty="0"/>
                    </a:p>
                  </a:txBody>
                  <a:tcPr/>
                </a:tc>
                <a:tc>
                  <a:txBody>
                    <a:bodyPr/>
                    <a:lstStyle/>
                    <a:p>
                      <a:r>
                        <a:rPr lang="en-US" dirty="0" smtClean="0"/>
                        <a:t>1               ½ x</a:t>
                      </a:r>
                      <a:endParaRPr lang="en-IN" dirty="0"/>
                    </a:p>
                  </a:txBody>
                  <a:tcPr/>
                </a:tc>
              </a:tr>
              <a:tr h="370840">
                <a:tc>
                  <a:txBody>
                    <a:bodyPr/>
                    <a:lstStyle/>
                    <a:p>
                      <a:r>
                        <a:rPr lang="en-US" dirty="0" smtClean="0"/>
                        <a:t>1               1-x</a:t>
                      </a:r>
                      <a:endParaRPr lang="en-IN" dirty="0"/>
                    </a:p>
                  </a:txBody>
                  <a:tcPr/>
                </a:tc>
                <a:tc>
                  <a:txBody>
                    <a:bodyPr/>
                    <a:lstStyle/>
                    <a:p>
                      <a:r>
                        <a:rPr lang="en-US" dirty="0" smtClean="0"/>
                        <a:t>0                 ½</a:t>
                      </a:r>
                      <a:endParaRPr lang="en-IN" dirty="0"/>
                    </a:p>
                  </a:txBody>
                  <a:tcPr/>
                </a:tc>
                <a:tc>
                  <a:txBody>
                    <a:bodyPr/>
                    <a:lstStyle/>
                    <a:p>
                      <a:r>
                        <a:rPr lang="en-US" dirty="0" smtClean="0"/>
                        <a:t>0              ½</a:t>
                      </a:r>
                      <a:r>
                        <a:rPr lang="en-US" baseline="0" dirty="0" smtClean="0"/>
                        <a:t> (1-x)</a:t>
                      </a:r>
                      <a:endParaRPr lang="en-IN" dirty="0"/>
                    </a:p>
                  </a:txBody>
                  <a:tcPr/>
                </a:tc>
              </a:tr>
              <a:tr h="370840">
                <a:tc>
                  <a:txBody>
                    <a:bodyPr/>
                    <a:lstStyle/>
                    <a:p>
                      <a:r>
                        <a:rPr lang="en-US" dirty="0" smtClean="0"/>
                        <a:t> 1              1-x</a:t>
                      </a:r>
                      <a:endParaRPr lang="en-IN" dirty="0"/>
                    </a:p>
                  </a:txBody>
                  <a:tcPr/>
                </a:tc>
                <a:tc>
                  <a:txBody>
                    <a:bodyPr/>
                    <a:lstStyle/>
                    <a:p>
                      <a:r>
                        <a:rPr lang="en-US" dirty="0" smtClean="0"/>
                        <a:t>1                  ½</a:t>
                      </a:r>
                      <a:endParaRPr lang="en-IN" dirty="0"/>
                    </a:p>
                  </a:txBody>
                  <a:tcPr/>
                </a:tc>
                <a:tc>
                  <a:txBody>
                    <a:bodyPr/>
                    <a:lstStyle/>
                    <a:p>
                      <a:r>
                        <a:rPr lang="en-US" dirty="0" smtClean="0"/>
                        <a:t>1               ½ (1-x)</a:t>
                      </a:r>
                      <a:endParaRPr lang="en-IN"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We find out the probability of a </a:t>
            </a:r>
            <a:r>
              <a:rPr lang="en-IN" dirty="0" err="1" smtClean="0"/>
              <a:t>ciphertext</a:t>
            </a:r>
            <a:r>
              <a:rPr lang="en-IN" dirty="0" smtClean="0"/>
              <a:t> bit being 1 or 0 is equal to (½)</a:t>
            </a:r>
            <a:r>
              <a:rPr lang="en-IN" i="1" dirty="0" smtClean="0"/>
              <a:t>x + (½)(1-x) = ½. </a:t>
            </a:r>
            <a:r>
              <a:rPr lang="en-IN" i="1" dirty="0" err="1" smtClean="0"/>
              <a:t>Ciphertext</a:t>
            </a:r>
            <a:r>
              <a:rPr lang="en-IN" i="1" dirty="0" smtClean="0"/>
              <a:t> looks like a </a:t>
            </a:r>
            <a:r>
              <a:rPr lang="en-IN" dirty="0" smtClean="0"/>
              <a:t>random sequence.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IN" dirty="0"/>
          </a:p>
        </p:txBody>
      </p:sp>
      <p:sp>
        <p:nvSpPr>
          <p:cNvPr id="3" name="Content Placeholder 2"/>
          <p:cNvSpPr>
            <a:spLocks noGrp="1"/>
          </p:cNvSpPr>
          <p:nvPr>
            <p:ph sz="quarter" idx="1"/>
          </p:nvPr>
        </p:nvSpPr>
        <p:spPr>
          <a:xfrm>
            <a:off x="457200" y="990600"/>
            <a:ext cx="7467600" cy="5483352"/>
          </a:xfrm>
        </p:spPr>
        <p:txBody>
          <a:bodyPr>
            <a:normAutofit/>
          </a:bodyPr>
          <a:lstStyle/>
          <a:p>
            <a:r>
              <a:rPr lang="en-IN" sz="2000" dirty="0" smtClean="0"/>
              <a:t>Suppose </a:t>
            </a:r>
            <a:r>
              <a:rPr lang="en-IN" sz="2000" dirty="0" smtClean="0">
                <a:hlinkClick r:id="rId2" tooltip="Alice and Bob"/>
              </a:rPr>
              <a:t>Alice</a:t>
            </a:r>
            <a:r>
              <a:rPr lang="en-IN" sz="2000" dirty="0" smtClean="0"/>
              <a:t> wishes to send the message "HELLO" to </a:t>
            </a:r>
            <a:r>
              <a:rPr lang="en-IN" sz="2000" dirty="0" smtClean="0">
                <a:hlinkClick r:id="rId2" tooltip="Alice and Bob"/>
              </a:rPr>
              <a:t>Bob</a:t>
            </a:r>
            <a:r>
              <a:rPr lang="en-IN" sz="2000" dirty="0" smtClean="0"/>
              <a:t>. Assume two pads of paper containing identical random sequences of letters were somehow previously produced and securely issued to both. Alice chooses the appropriate unused page from the pad.</a:t>
            </a:r>
          </a:p>
          <a:p>
            <a:endParaRPr lang="pt-BR" sz="2000" dirty="0" smtClean="0"/>
          </a:p>
          <a:p>
            <a:r>
              <a:rPr lang="pt-BR" sz="2000" dirty="0" smtClean="0"/>
              <a:t>H E L L O message</a:t>
            </a:r>
          </a:p>
          <a:p>
            <a:pPr>
              <a:buNone/>
            </a:pPr>
            <a:r>
              <a:rPr lang="pt-BR" sz="2000" dirty="0" smtClean="0"/>
              <a:t>     7(H)   4(E)    11(L)  11(L)  14(O)  message</a:t>
            </a:r>
          </a:p>
          <a:p>
            <a:pPr>
              <a:buNone/>
            </a:pPr>
            <a:r>
              <a:rPr lang="pt-BR" sz="2000" dirty="0" smtClean="0"/>
              <a:t>	 + 23(X)  12(M)  2(C)   10(K)  11(L)  key</a:t>
            </a:r>
          </a:p>
          <a:p>
            <a:pPr>
              <a:buNone/>
            </a:pPr>
            <a:r>
              <a:rPr lang="pt-BR" sz="2000" dirty="0" smtClean="0"/>
              <a:t>	 = 30        16        13       21        25  message + key </a:t>
            </a:r>
          </a:p>
          <a:p>
            <a:pPr>
              <a:buNone/>
            </a:pPr>
            <a:r>
              <a:rPr lang="pt-BR" sz="2000" dirty="0" smtClean="0"/>
              <a:t>	= 4 (E)     16 (Q)  13 (N)  21 (V) 25 (Z) (message + key) mod 26</a:t>
            </a:r>
          </a:p>
          <a:p>
            <a:pPr>
              <a:buNone/>
            </a:pPr>
            <a:r>
              <a:rPr lang="pt-BR" sz="2000" dirty="0" smtClean="0"/>
              <a:t>	 E Q N V Z → ciphertext</a:t>
            </a: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a:bodyPr>
          <a:lstStyle/>
          <a:p>
            <a:r>
              <a:rPr lang="en-IN" sz="2000" dirty="0" smtClean="0"/>
              <a:t>The </a:t>
            </a:r>
            <a:r>
              <a:rPr lang="en-IN" sz="2000" dirty="0" err="1" smtClean="0"/>
              <a:t>ciphertext</a:t>
            </a:r>
            <a:r>
              <a:rPr lang="en-IN" sz="2000" dirty="0" smtClean="0"/>
              <a:t> to be sent to Bob is thus "EQNVZ". Bob uses the matching key page and the same process, but in reverse, to obtain the </a:t>
            </a:r>
            <a:r>
              <a:rPr lang="en-IN" sz="2000" dirty="0" smtClean="0">
                <a:hlinkClick r:id="rId2" tooltip="Plaintext"/>
              </a:rPr>
              <a:t>plaintext</a:t>
            </a:r>
            <a:r>
              <a:rPr lang="en-IN" sz="2000" dirty="0" smtClean="0"/>
              <a:t>. Here the key is </a:t>
            </a:r>
            <a:r>
              <a:rPr lang="en-IN" sz="2000" i="1" dirty="0" smtClean="0"/>
              <a:t>subtracted</a:t>
            </a:r>
            <a:r>
              <a:rPr lang="en-IN" sz="2000" dirty="0" smtClean="0"/>
              <a:t> from the </a:t>
            </a:r>
            <a:r>
              <a:rPr lang="en-IN" sz="2000" dirty="0" err="1" smtClean="0"/>
              <a:t>ciphertext</a:t>
            </a:r>
            <a:r>
              <a:rPr lang="en-IN" sz="2000" dirty="0" smtClean="0"/>
              <a:t>, again using modular arithmetic:</a:t>
            </a:r>
          </a:p>
          <a:p>
            <a:endParaRPr lang="en-US" sz="2000" dirty="0" smtClean="0">
              <a:latin typeface="Calibri" pitchFamily="34" charset="0"/>
              <a:cs typeface="Calibri" pitchFamily="34" charset="0"/>
            </a:endParaRPr>
          </a:p>
          <a:p>
            <a:r>
              <a:rPr lang="en-IN" sz="2000" dirty="0" smtClean="0"/>
              <a:t>E   Q   N   V   Z </a:t>
            </a:r>
            <a:r>
              <a:rPr lang="en-IN" sz="2000" dirty="0" err="1" smtClean="0"/>
              <a:t>ciphertext</a:t>
            </a:r>
            <a:r>
              <a:rPr lang="en-IN" sz="2000" dirty="0" smtClean="0"/>
              <a:t> </a:t>
            </a:r>
          </a:p>
          <a:p>
            <a:pPr>
              <a:buNone/>
            </a:pPr>
            <a:r>
              <a:rPr lang="en-IN" sz="2000" dirty="0" smtClean="0"/>
              <a:t>    4 (E)   16 (Q)   13 (N)   21 (V)   25 (Z) </a:t>
            </a:r>
            <a:r>
              <a:rPr lang="en-IN" sz="2000" dirty="0" err="1" smtClean="0"/>
              <a:t>ciphertext</a:t>
            </a:r>
            <a:endParaRPr lang="en-IN" sz="2000" dirty="0" smtClean="0"/>
          </a:p>
          <a:p>
            <a:pPr>
              <a:buNone/>
            </a:pPr>
            <a:r>
              <a:rPr lang="en-IN" sz="2000" dirty="0" smtClean="0"/>
              <a:t> - 23 (X)   12 (M)   2 (C)    10 (K)    11 (L) key </a:t>
            </a:r>
          </a:p>
          <a:p>
            <a:pPr>
              <a:buNone/>
            </a:pPr>
            <a:r>
              <a:rPr lang="en-IN" sz="2000" dirty="0" smtClean="0"/>
              <a:t>=   -19       4          11         11          14 </a:t>
            </a:r>
            <a:r>
              <a:rPr lang="en-IN" sz="2000" dirty="0" err="1" smtClean="0"/>
              <a:t>ciphertext</a:t>
            </a:r>
            <a:r>
              <a:rPr lang="en-IN" sz="2000" dirty="0" smtClean="0"/>
              <a:t> – key </a:t>
            </a:r>
          </a:p>
          <a:p>
            <a:pPr>
              <a:buNone/>
            </a:pPr>
            <a:r>
              <a:rPr lang="en-IN" sz="2000" dirty="0" smtClean="0"/>
              <a:t>=   7 (H)   4 (E)   11 (L)   11 (L)      14 (O) </a:t>
            </a:r>
            <a:r>
              <a:rPr lang="en-IN" sz="2000" dirty="0" err="1" smtClean="0"/>
              <a:t>ciphertext</a:t>
            </a:r>
            <a:r>
              <a:rPr lang="en-IN" sz="2000" dirty="0" smtClean="0"/>
              <a:t> – key (mod 26) </a:t>
            </a:r>
          </a:p>
          <a:p>
            <a:pPr>
              <a:buNone/>
            </a:pPr>
            <a:r>
              <a:rPr lang="en-IN" sz="2000" dirty="0" smtClean="0"/>
              <a:t>	H E L </a:t>
            </a:r>
            <a:r>
              <a:rPr lang="en-IN" sz="2000" dirty="0" err="1" smtClean="0"/>
              <a:t>L</a:t>
            </a:r>
            <a:r>
              <a:rPr lang="en-IN" sz="2000" dirty="0" smtClean="0"/>
              <a:t> O → message</a:t>
            </a:r>
            <a:endParaRPr lang="en-IN" sz="2000" dirty="0">
              <a:latin typeface="Calibri" pitchFamily="34"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
          </p:nvPr>
        </p:nvSpPr>
        <p:spPr/>
        <p:txBody>
          <a:bodyPr/>
          <a:lstStyle/>
          <a:p>
            <a:r>
              <a:rPr lang="en-IN" dirty="0" smtClean="0">
                <a:hlinkClick r:id="rId2"/>
              </a:rPr>
              <a:t>https://en.wikipedia.org/wiki/One-time_pad</a:t>
            </a:r>
            <a:endParaRPr lang="en-IN" dirty="0" smtClean="0"/>
          </a:p>
          <a:p>
            <a:r>
              <a:rPr lang="en-IN" dirty="0" smtClean="0">
                <a:hlinkClick r:id="rId3"/>
              </a:rPr>
              <a:t>http://www.cryptomuseum.com/manuf/mils/files/mils_otp_proof.pdf</a:t>
            </a:r>
            <a:endParaRPr lang="en-IN" dirty="0" smtClean="0"/>
          </a:p>
          <a:p>
            <a:r>
              <a:rPr lang="en-IN" dirty="0" smtClean="0">
                <a:hlinkClick r:id="rId4"/>
              </a:rPr>
              <a:t>https://www.lri.fr/~fmartignon/documenti/systemesecurite/3-OneTimePad.pdf</a:t>
            </a:r>
            <a:endParaRPr lang="en-IN" dirty="0" smtClean="0"/>
          </a:p>
          <a:p>
            <a:r>
              <a:rPr lang="en-IN" smtClean="0">
                <a:hlinkClick r:id="rId5"/>
              </a:rPr>
              <a:t>https://doc.lagout.org/security/Crypto/onetime.pdf</a:t>
            </a:r>
            <a:endParaRPr lang="en-IN" smtClean="0"/>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dirty="0" smtClean="0"/>
              <a:t>Contents</a:t>
            </a:r>
            <a:endParaRPr lang="en-US" dirty="0"/>
          </a:p>
        </p:txBody>
      </p:sp>
      <p:sp>
        <p:nvSpPr>
          <p:cNvPr id="3" name="Content Placeholder 2"/>
          <p:cNvSpPr>
            <a:spLocks noGrp="1"/>
          </p:cNvSpPr>
          <p:nvPr>
            <p:ph sz="quarter" idx="1"/>
          </p:nvPr>
        </p:nvSpPr>
        <p:spPr>
          <a:xfrm>
            <a:off x="457200" y="1295400"/>
            <a:ext cx="7467600" cy="5178552"/>
          </a:xfrm>
        </p:spPr>
        <p:txBody>
          <a:bodyPr/>
          <a:lstStyle/>
          <a:p>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Characteristics</a:t>
            </a:r>
          </a:p>
          <a:p>
            <a:r>
              <a:rPr lang="en-US" sz="2000" dirty="0" smtClean="0">
                <a:latin typeface="Calibri" pitchFamily="34" charset="0"/>
                <a:cs typeface="Calibri" pitchFamily="34" charset="0"/>
              </a:rPr>
              <a:t>History</a:t>
            </a:r>
          </a:p>
          <a:p>
            <a:r>
              <a:rPr lang="en-US" sz="2000" dirty="0" smtClean="0">
                <a:latin typeface="Calibri" pitchFamily="34" charset="0"/>
                <a:cs typeface="Calibri" pitchFamily="34" charset="0"/>
              </a:rPr>
              <a:t>How does it work?</a:t>
            </a:r>
          </a:p>
          <a:p>
            <a:r>
              <a:rPr lang="en-US" sz="2000" dirty="0" smtClean="0">
                <a:latin typeface="Calibri" pitchFamily="34" charset="0"/>
                <a:cs typeface="Calibri" pitchFamily="34" charset="0"/>
              </a:rPr>
              <a:t>Unbreakable Encryption</a:t>
            </a:r>
          </a:p>
          <a:p>
            <a:r>
              <a:rPr lang="en-US" sz="2000" dirty="0" smtClean="0">
                <a:latin typeface="Calibri" pitchFamily="34" charset="0"/>
                <a:cs typeface="Calibri" pitchFamily="34" charset="0"/>
              </a:rPr>
              <a:t>The popular scientific explanation </a:t>
            </a:r>
          </a:p>
          <a:p>
            <a:r>
              <a:rPr lang="en-US" sz="2000" dirty="0" smtClean="0">
                <a:latin typeface="Calibri" pitchFamily="34" charset="0"/>
                <a:cs typeface="Calibri" pitchFamily="34" charset="0"/>
              </a:rPr>
              <a:t>The mathematical proof</a:t>
            </a:r>
          </a:p>
          <a:p>
            <a:r>
              <a:rPr lang="en-US" sz="2000" dirty="0" smtClean="0">
                <a:latin typeface="Calibri" pitchFamily="34" charset="0"/>
                <a:cs typeface="Calibri" pitchFamily="34" charset="0"/>
              </a:rPr>
              <a:t>References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a:t>
            </a:r>
            <a:r>
              <a:rPr lang="en-US" dirty="0" smtClean="0">
                <a:sym typeface="Wingdings" pitchFamily="2" charset="2"/>
              </a:rPr>
              <a:t></a:t>
            </a:r>
            <a:endParaRPr lang="en-IN" dirty="0"/>
          </a:p>
        </p:txBody>
      </p:sp>
      <p:sp>
        <p:nvSpPr>
          <p:cNvPr id="3" name="Content Placeholder 2"/>
          <p:cNvSpPr>
            <a:spLocks noGrp="1"/>
          </p:cNvSpPr>
          <p:nvPr>
            <p:ph sz="quarter"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dirty="0" smtClean="0"/>
              <a:t>Characteristics</a:t>
            </a:r>
            <a:endParaRPr lang="en-US" dirty="0"/>
          </a:p>
        </p:txBody>
      </p:sp>
      <p:sp>
        <p:nvSpPr>
          <p:cNvPr id="3" name="Content Placeholder 2"/>
          <p:cNvSpPr>
            <a:spLocks noGrp="1"/>
          </p:cNvSpPr>
          <p:nvPr>
            <p:ph sz="quarter" idx="1"/>
          </p:nvPr>
        </p:nvSpPr>
        <p:spPr>
          <a:xfrm>
            <a:off x="457200" y="1371600"/>
            <a:ext cx="7467600" cy="5102352"/>
          </a:xfrm>
        </p:spPr>
        <p:txBody>
          <a:bodyPr>
            <a:normAutofit/>
          </a:bodyPr>
          <a:lstStyle/>
          <a:p>
            <a:r>
              <a:rPr lang="en-US" sz="2000" dirty="0" smtClean="0">
                <a:latin typeface="Calibri" pitchFamily="34" charset="0"/>
                <a:cs typeface="Calibri" pitchFamily="34" charset="0"/>
              </a:rPr>
              <a:t>The One Time Pad encryption method is a binary additive stream cipher, where a stream of truly random keys is generated and then combined with the plain text for encryption or with the </a:t>
            </a:r>
            <a:r>
              <a:rPr lang="en-US" sz="2000" dirty="0" err="1" smtClean="0">
                <a:latin typeface="Calibri" pitchFamily="34" charset="0"/>
                <a:cs typeface="Calibri" pitchFamily="34" charset="0"/>
              </a:rPr>
              <a:t>ciphertext</a:t>
            </a:r>
            <a:r>
              <a:rPr lang="en-US" sz="2000" dirty="0" smtClean="0">
                <a:latin typeface="Calibri" pitchFamily="34" charset="0"/>
                <a:cs typeface="Calibri" pitchFamily="34" charset="0"/>
              </a:rPr>
              <a:t> for decryption by an ‘exclusive OR’ (XOR) addition.</a:t>
            </a:r>
          </a:p>
          <a:p>
            <a:r>
              <a:rPr lang="en-US" sz="2000" dirty="0" smtClean="0">
                <a:latin typeface="Calibri" pitchFamily="34" charset="0"/>
                <a:cs typeface="Calibri" pitchFamily="34" charset="0"/>
              </a:rPr>
              <a:t>It is possible to prove that a stream cipher encryption scheme is unbreakable if the following preconditions are met:</a:t>
            </a:r>
          </a:p>
          <a:p>
            <a:endParaRPr lang="en-US" sz="2000" dirty="0" smtClean="0">
              <a:latin typeface="Calibri" pitchFamily="34" charset="0"/>
              <a:cs typeface="Calibri" pitchFamily="34" charset="0"/>
            </a:endParaRPr>
          </a:p>
          <a:p>
            <a:pPr lvl="1"/>
            <a:r>
              <a:rPr lang="en-US" sz="1600" dirty="0" smtClean="0">
                <a:latin typeface="Calibri" pitchFamily="34" charset="0"/>
                <a:cs typeface="Calibri" pitchFamily="34" charset="0"/>
              </a:rPr>
              <a:t>The key must be as long as the plain text.</a:t>
            </a:r>
          </a:p>
          <a:p>
            <a:pPr lvl="1"/>
            <a:r>
              <a:rPr lang="en-US" sz="1600" dirty="0" smtClean="0">
                <a:latin typeface="Calibri" pitchFamily="34" charset="0"/>
                <a:cs typeface="Calibri" pitchFamily="34" charset="0"/>
              </a:rPr>
              <a:t>The key must be truly random.</a:t>
            </a:r>
          </a:p>
          <a:p>
            <a:pPr lvl="1"/>
            <a:r>
              <a:rPr lang="en-US" sz="1600" dirty="0" smtClean="0">
                <a:latin typeface="Calibri" pitchFamily="34" charset="0"/>
                <a:cs typeface="Calibri" pitchFamily="34" charset="0"/>
              </a:rPr>
              <a:t>The key must only be used once.</a:t>
            </a:r>
          </a:p>
          <a:p>
            <a:pPr lvl="1">
              <a:buNone/>
            </a:pPr>
            <a:endParaRPr lang="en-US" sz="1700" dirty="0" smtClean="0">
              <a:latin typeface="Calibri" pitchFamily="34" charset="0"/>
              <a:cs typeface="Calibri" pitchFamily="34" charset="0"/>
            </a:endParaRPr>
          </a:p>
          <a:p>
            <a:r>
              <a:rPr lang="en-US" sz="2000" dirty="0" smtClean="0">
                <a:latin typeface="Calibri" pitchFamily="34" charset="0"/>
                <a:cs typeface="Calibri" pitchFamily="34" charset="0"/>
              </a:rPr>
              <a:t>The One Time Pad implementation in mils electronics products fulfils all these requirements and therefore provides absolute protection for our customers’ sensitive information.</a:t>
            </a:r>
          </a:p>
          <a:p>
            <a:pPr marL="708660" lvl="1" indent="-342900">
              <a:buNone/>
            </a:pPr>
            <a:endParaRPr lang="en-US" sz="1800" dirty="0" smtClean="0">
              <a:latin typeface="Calibri" pitchFamily="34" charset="0"/>
              <a:cs typeface="Calibri" pitchFamily="34" charset="0"/>
            </a:endParaRPr>
          </a:p>
          <a:p>
            <a:pPr lvl="1"/>
            <a:endParaRPr lang="en-US" sz="17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history</a:t>
            </a:r>
            <a:endParaRPr lang="en-IN" dirty="0"/>
          </a:p>
        </p:txBody>
      </p:sp>
      <p:pic>
        <p:nvPicPr>
          <p:cNvPr id="30722" name="Picture 2"/>
          <p:cNvPicPr>
            <a:picLocks noGrp="1" noChangeAspect="1" noChangeArrowheads="1"/>
          </p:cNvPicPr>
          <p:nvPr>
            <p:ph sz="quarter" idx="1"/>
          </p:nvPr>
        </p:nvPicPr>
        <p:blipFill>
          <a:blip r:embed="rId2"/>
          <a:srcRect/>
          <a:stretch>
            <a:fillRect/>
          </a:stretch>
        </p:blipFill>
        <p:spPr bwMode="auto">
          <a:xfrm>
            <a:off x="5029200" y="2133600"/>
            <a:ext cx="3405388" cy="4264025"/>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33400" y="3962400"/>
            <a:ext cx="1447800" cy="1876425"/>
          </a:xfrm>
          <a:prstGeom prst="rect">
            <a:avLst/>
          </a:prstGeom>
          <a:noFill/>
          <a:ln w="9525">
            <a:noFill/>
            <a:miter lim="800000"/>
            <a:headEnd/>
            <a:tailEnd/>
          </a:ln>
          <a:effectLst/>
        </p:spPr>
      </p:pic>
      <p:sp>
        <p:nvSpPr>
          <p:cNvPr id="6" name="Rectangle 5"/>
          <p:cNvSpPr/>
          <p:nvPr/>
        </p:nvSpPr>
        <p:spPr>
          <a:xfrm rot="10800000" flipV="1">
            <a:off x="228600" y="5943600"/>
            <a:ext cx="1843774" cy="369332"/>
          </a:xfrm>
          <a:prstGeom prst="rect">
            <a:avLst/>
          </a:prstGeom>
        </p:spPr>
        <p:txBody>
          <a:bodyPr wrap="square">
            <a:spAutoFit/>
          </a:bodyPr>
          <a:lstStyle/>
          <a:p>
            <a:r>
              <a:rPr lang="en-IN" i="1" dirty="0" smtClean="0"/>
              <a:t>Gilbert </a:t>
            </a:r>
            <a:r>
              <a:rPr lang="en-IN" i="1" dirty="0" err="1" smtClean="0"/>
              <a:t>Vernam</a:t>
            </a:r>
            <a:endParaRPr lang="en-IN" dirty="0"/>
          </a:p>
        </p:txBody>
      </p:sp>
      <p:sp>
        <p:nvSpPr>
          <p:cNvPr id="7" name="Rectangle 6"/>
          <p:cNvSpPr/>
          <p:nvPr/>
        </p:nvSpPr>
        <p:spPr>
          <a:xfrm>
            <a:off x="609600" y="1219200"/>
            <a:ext cx="4572000" cy="2585323"/>
          </a:xfrm>
          <a:prstGeom prst="rect">
            <a:avLst/>
          </a:prstGeom>
        </p:spPr>
        <p:txBody>
          <a:bodyPr>
            <a:spAutoFit/>
          </a:bodyPr>
          <a:lstStyle/>
          <a:p>
            <a:r>
              <a:rPr lang="en-IN" dirty="0" smtClean="0"/>
              <a:t>The One Time Pad encryption method is nothing new. In 1917, Gilbert </a:t>
            </a:r>
            <a:r>
              <a:rPr lang="en-IN" dirty="0" err="1" smtClean="0"/>
              <a:t>Vernam</a:t>
            </a:r>
            <a:r>
              <a:rPr lang="en-IN" dirty="0" smtClean="0"/>
              <a:t> invented a cipher solution for a</a:t>
            </a:r>
          </a:p>
          <a:p>
            <a:r>
              <a:rPr lang="en-IN" dirty="0" smtClean="0"/>
              <a:t>teletype machine. U.S. Army Captain Joseph </a:t>
            </a:r>
            <a:r>
              <a:rPr lang="en-IN" dirty="0" err="1" smtClean="0"/>
              <a:t>Mauborgne</a:t>
            </a:r>
            <a:r>
              <a:rPr lang="en-IN" dirty="0" smtClean="0"/>
              <a:t> realized that the character on the key tape could be</a:t>
            </a:r>
          </a:p>
          <a:p>
            <a:r>
              <a:rPr lang="en-IN" dirty="0" smtClean="0"/>
              <a:t>completely random. Together, they introduced the first One Time Pad encryption system.</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2770" name="Picture 2"/>
          <p:cNvPicPr>
            <a:picLocks noGrp="1" noChangeAspect="1" noChangeArrowheads="1"/>
          </p:cNvPicPr>
          <p:nvPr>
            <p:ph sz="quarter" idx="1"/>
          </p:nvPr>
        </p:nvPicPr>
        <p:blipFill>
          <a:blip r:embed="rId2"/>
          <a:srcRect/>
          <a:stretch>
            <a:fillRect/>
          </a:stretch>
        </p:blipFill>
        <p:spPr bwMode="auto">
          <a:xfrm>
            <a:off x="4724400" y="1447800"/>
            <a:ext cx="3419798" cy="4873625"/>
          </a:xfrm>
          <a:prstGeom prst="rect">
            <a:avLst/>
          </a:prstGeom>
          <a:noFill/>
          <a:ln w="9525">
            <a:noFill/>
            <a:miter lim="800000"/>
            <a:headEnd/>
            <a:tailEnd/>
          </a:ln>
          <a:effectLst/>
        </p:spPr>
      </p:pic>
      <p:sp>
        <p:nvSpPr>
          <p:cNvPr id="5" name="Rectangle 4"/>
          <p:cNvSpPr/>
          <p:nvPr/>
        </p:nvSpPr>
        <p:spPr>
          <a:xfrm>
            <a:off x="533400" y="1752600"/>
            <a:ext cx="4572000" cy="2031325"/>
          </a:xfrm>
          <a:prstGeom prst="rect">
            <a:avLst/>
          </a:prstGeom>
        </p:spPr>
        <p:txBody>
          <a:bodyPr wrap="square">
            <a:spAutoFit/>
          </a:bodyPr>
          <a:lstStyle/>
          <a:p>
            <a:r>
              <a:rPr lang="en-IN" dirty="0" smtClean="0"/>
              <a:t>Another development was the paper pad system.</a:t>
            </a:r>
          </a:p>
          <a:p>
            <a:r>
              <a:rPr lang="en-IN" dirty="0" smtClean="0"/>
              <a:t>Diplomats had long used codes and ciphers for confidentiality. For encryption, words and phrases were converted to groups of numbers and then encrypted by using a </a:t>
            </a:r>
            <a:r>
              <a:rPr lang="en-IN" dirty="0" err="1" smtClean="0"/>
              <a:t>OneTime</a:t>
            </a:r>
            <a:r>
              <a:rPr lang="en-IN" dirty="0" smtClean="0"/>
              <a:t> Pad.</a:t>
            </a:r>
            <a:endParaRPr lang="en-IN" dirty="0"/>
          </a:p>
        </p:txBody>
      </p:sp>
      <p:sp>
        <p:nvSpPr>
          <p:cNvPr id="6" name="Rectangle 5"/>
          <p:cNvSpPr/>
          <p:nvPr/>
        </p:nvSpPr>
        <p:spPr>
          <a:xfrm>
            <a:off x="3124200" y="5715000"/>
            <a:ext cx="2026517" cy="369332"/>
          </a:xfrm>
          <a:prstGeom prst="rect">
            <a:avLst/>
          </a:prstGeom>
        </p:spPr>
        <p:txBody>
          <a:bodyPr wrap="none">
            <a:spAutoFit/>
          </a:bodyPr>
          <a:lstStyle/>
          <a:p>
            <a:r>
              <a:rPr lang="en-IN" i="1" dirty="0" smtClean="0"/>
              <a:t>A ‘One Time Pad’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How Does It Work?</a:t>
            </a:r>
            <a:endParaRPr lang="en-US" dirty="0"/>
          </a:p>
        </p:txBody>
      </p:sp>
      <p:sp>
        <p:nvSpPr>
          <p:cNvPr id="3" name="Content Placeholder 2"/>
          <p:cNvSpPr>
            <a:spLocks noGrp="1"/>
          </p:cNvSpPr>
          <p:nvPr>
            <p:ph sz="quarter" idx="1"/>
          </p:nvPr>
        </p:nvSpPr>
        <p:spPr>
          <a:xfrm>
            <a:off x="457200" y="1143000"/>
            <a:ext cx="7467600" cy="5330952"/>
          </a:xfrm>
        </p:spPr>
        <p:txBody>
          <a:bodyPr/>
          <a:lstStyle/>
          <a:p>
            <a:pPr algn="ctr">
              <a:buNone/>
            </a:pPr>
            <a:r>
              <a:rPr lang="en-US" b="1" dirty="0" smtClean="0">
                <a:latin typeface="Calibri" pitchFamily="34" charset="0"/>
                <a:cs typeface="Calibri" pitchFamily="34" charset="0"/>
              </a:rPr>
              <a:t>The encryption process</a:t>
            </a:r>
          </a:p>
          <a:p>
            <a:pPr algn="ctr">
              <a:buNone/>
            </a:pPr>
            <a:endParaRPr lang="en-US" sz="2000" b="1" dirty="0" smtClean="0">
              <a:latin typeface="Calibri" pitchFamily="34" charset="0"/>
              <a:cs typeface="Calibri" pitchFamily="34" charset="0"/>
            </a:endParaRPr>
          </a:p>
          <a:p>
            <a:r>
              <a:rPr lang="en-US" sz="2000" dirty="0" smtClean="0">
                <a:latin typeface="Calibri" pitchFamily="34" charset="0"/>
                <a:cs typeface="Calibri" pitchFamily="34" charset="0"/>
              </a:rPr>
              <a:t>One Time Pad keys are used in pairs. </a:t>
            </a:r>
          </a:p>
          <a:p>
            <a:r>
              <a:rPr lang="en-US" sz="2000" dirty="0" smtClean="0">
                <a:latin typeface="Calibri" pitchFamily="34" charset="0"/>
                <a:cs typeface="Calibri" pitchFamily="34" charset="0"/>
              </a:rPr>
              <a:t>One copy of the key is kept by each user and the keys are distributed securely prior to encryption.</a:t>
            </a:r>
          </a:p>
          <a:p>
            <a:r>
              <a:rPr lang="en-US" sz="2000" dirty="0" smtClean="0">
                <a:latin typeface="Calibri" pitchFamily="34" charset="0"/>
                <a:cs typeface="Calibri" pitchFamily="34" charset="0"/>
              </a:rPr>
              <a:t>The confidentiality and authenticity of the One Time Pad keys are assured by continuous protection during their distribution and storage. </a:t>
            </a:r>
          </a:p>
          <a:p>
            <a:r>
              <a:rPr lang="en-US" sz="2000" dirty="0" smtClean="0">
                <a:latin typeface="Calibri" pitchFamily="34" charset="0"/>
                <a:cs typeface="Calibri" pitchFamily="34" charset="0"/>
              </a:rPr>
              <a:t>This guarantees that outsiders will not be able to misuse the key (e.g. by copying or altering the key during distribution).</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The Encryption Process</a:t>
            </a:r>
            <a:endParaRPr lang="en-US" dirty="0"/>
          </a:p>
        </p:txBody>
      </p:sp>
      <p:pic>
        <p:nvPicPr>
          <p:cNvPr id="4" name="Content Placeholder 3" descr="Capture2.PNG"/>
          <p:cNvPicPr>
            <a:picLocks noGrp="1" noChangeAspect="1"/>
          </p:cNvPicPr>
          <p:nvPr>
            <p:ph sz="quarter" idx="1"/>
          </p:nvPr>
        </p:nvPicPr>
        <p:blipFill>
          <a:blip r:embed="rId2"/>
          <a:stretch>
            <a:fillRect/>
          </a:stretch>
        </p:blipFill>
        <p:spPr>
          <a:xfrm>
            <a:off x="1219200" y="1447800"/>
            <a:ext cx="6553200" cy="44958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467600" cy="5254752"/>
          </a:xfrm>
        </p:spPr>
        <p:txBody>
          <a:bodyPr>
            <a:normAutofit/>
          </a:bodyPr>
          <a:lstStyle/>
          <a:p>
            <a:r>
              <a:rPr lang="en-US" sz="2000" dirty="0" smtClean="0">
                <a:latin typeface="Calibri" pitchFamily="34" charset="0"/>
                <a:cs typeface="Calibri" pitchFamily="34" charset="0"/>
              </a:rPr>
              <a:t>To encrypt plain text data, the sender uses a key string equal in length to the plain text. The key is used by mixing (XOR-</a:t>
            </a:r>
            <a:r>
              <a:rPr lang="en-US" sz="2000" dirty="0" err="1" smtClean="0">
                <a:latin typeface="Calibri" pitchFamily="34" charset="0"/>
                <a:cs typeface="Calibri" pitchFamily="34" charset="0"/>
              </a:rPr>
              <a:t>ing</a:t>
            </a:r>
            <a:r>
              <a:rPr lang="en-US" sz="2000" dirty="0" smtClean="0">
                <a:latin typeface="Calibri" pitchFamily="34" charset="0"/>
                <a:cs typeface="Calibri" pitchFamily="34" charset="0"/>
              </a:rPr>
              <a:t>) bit by bit, always a bit of the key with a bit of the plain text to create a bit of cipher text.</a:t>
            </a:r>
          </a:p>
          <a:p>
            <a:r>
              <a:rPr lang="en-US" sz="2000" dirty="0" smtClean="0">
                <a:latin typeface="Calibri" pitchFamily="34" charset="0"/>
                <a:cs typeface="Calibri" pitchFamily="34" charset="0"/>
              </a:rPr>
              <a:t>This cipher text is then sent to the recipient.</a:t>
            </a:r>
          </a:p>
          <a:p>
            <a:r>
              <a:rPr lang="en-US" sz="2000" dirty="0" smtClean="0">
                <a:latin typeface="Calibri" pitchFamily="34" charset="0"/>
                <a:cs typeface="Calibri" pitchFamily="34" charset="0"/>
              </a:rPr>
              <a:t>At the recipient’s end, the encoded message is mixed (XOR-</a:t>
            </a:r>
            <a:r>
              <a:rPr lang="en-US" sz="2000" dirty="0" err="1" smtClean="0">
                <a:latin typeface="Calibri" pitchFamily="34" charset="0"/>
                <a:cs typeface="Calibri" pitchFamily="34" charset="0"/>
              </a:rPr>
              <a:t>ed</a:t>
            </a:r>
            <a:r>
              <a:rPr lang="en-US" sz="2000" dirty="0" smtClean="0">
                <a:latin typeface="Calibri" pitchFamily="34" charset="0"/>
                <a:cs typeface="Calibri" pitchFamily="34" charset="0"/>
              </a:rPr>
              <a:t>) with the duplicate copy of the One Time Key and the plain text is restored.</a:t>
            </a:r>
          </a:p>
          <a:p>
            <a:r>
              <a:rPr lang="en-US" sz="2000" dirty="0" smtClean="0">
                <a:latin typeface="Calibri" pitchFamily="34" charset="0"/>
                <a:cs typeface="Calibri" pitchFamily="34" charset="0"/>
              </a:rPr>
              <a:t>Both sender’s and recipient’s keys are automatically destroyed after use, to ensure re-application of the same key is not possible.</a:t>
            </a:r>
            <a:endParaRPr lang="en-US" sz="2000" dirty="0">
              <a:latin typeface="Calibri" pitchFamily="34" charset="0"/>
              <a:cs typeface="Calibri" pitchFamily="34" charset="0"/>
            </a:endParaRPr>
          </a:p>
        </p:txBody>
      </p:sp>
      <p:sp>
        <p:nvSpPr>
          <p:cNvPr id="4" name="Title 1"/>
          <p:cNvSpPr>
            <a:spLocks noGrp="1"/>
          </p:cNvSpPr>
          <p:nvPr>
            <p:ph type="title"/>
          </p:nvPr>
        </p:nvSpPr>
        <p:spPr>
          <a:xfrm>
            <a:off x="457200" y="274638"/>
            <a:ext cx="7467600" cy="792162"/>
          </a:xfrm>
        </p:spPr>
        <p:txBody>
          <a:bodyPr/>
          <a:lstStyle/>
          <a:p>
            <a:pPr algn="ctr"/>
            <a:r>
              <a:rPr lang="en-US" dirty="0" smtClean="0"/>
              <a:t>The Encryption 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2209800"/>
            <a:ext cx="7467600" cy="4264152"/>
          </a:xfrm>
        </p:spPr>
        <p:txBody>
          <a:bodyPr/>
          <a:lstStyle/>
          <a:p>
            <a:pPr algn="ctr">
              <a:buNone/>
            </a:pPr>
            <a:r>
              <a:rPr lang="en-US" b="1" dirty="0" smtClean="0"/>
              <a:t>Why is One Time Pad </a:t>
            </a:r>
            <a:br>
              <a:rPr lang="en-US" b="1" dirty="0" smtClean="0"/>
            </a:br>
            <a:r>
              <a:rPr lang="en-US" b="1" dirty="0" smtClean="0"/>
              <a:t>encryption unbreakable?</a:t>
            </a:r>
          </a:p>
          <a:p>
            <a:pPr>
              <a:buNone/>
            </a:pPr>
            <a:endParaRPr lang="en-US" sz="2000" dirty="0" smtClean="0"/>
          </a:p>
          <a:p>
            <a:pPr>
              <a:buNone/>
            </a:pPr>
            <a:r>
              <a:rPr lang="en-US" sz="2000" dirty="0" smtClean="0"/>
              <a:t>			The popular scientific explanation </a:t>
            </a:r>
          </a:p>
          <a:p>
            <a:pPr>
              <a:buNone/>
            </a:pPr>
            <a:r>
              <a:rPr lang="en-US" sz="2000" dirty="0" smtClean="0"/>
              <a:t>			The mathematical proof</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143</TotalTime>
  <Words>1024</Words>
  <Application>Microsoft Office PowerPoint</Application>
  <PresentationFormat>On-screen Show (4:3)</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One Time Pad</vt:lpstr>
      <vt:lpstr>Contents</vt:lpstr>
      <vt:lpstr>Characteristics</vt:lpstr>
      <vt:lpstr>history</vt:lpstr>
      <vt:lpstr>PowerPoint Presentation</vt:lpstr>
      <vt:lpstr>How Does It Work?</vt:lpstr>
      <vt:lpstr>The Encryption Process</vt:lpstr>
      <vt:lpstr>The Encryption Process</vt:lpstr>
      <vt:lpstr>PowerPoint Presentation</vt:lpstr>
      <vt:lpstr>The popular scientific explanation </vt:lpstr>
      <vt:lpstr>The popular scientific explanation </vt:lpstr>
      <vt:lpstr>The popular scientific explanation </vt:lpstr>
      <vt:lpstr>The popular scientific explanation </vt:lpstr>
      <vt:lpstr>The popular scientific explanation </vt:lpstr>
      <vt:lpstr>Mathematical Proof </vt:lpstr>
      <vt:lpstr>PowerPoint Presentation</vt:lpstr>
      <vt:lpstr>Example </vt:lpstr>
      <vt:lpstr>PowerPoint Presentation</vt:lpstr>
      <vt:lpstr>references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Time Pad</dc:title>
  <dc:creator>Melvin</dc:creator>
  <cp:lastModifiedBy>sudam09</cp:lastModifiedBy>
  <cp:revision>26</cp:revision>
  <dcterms:created xsi:type="dcterms:W3CDTF">2017-06-11T18:34:50Z</dcterms:created>
  <dcterms:modified xsi:type="dcterms:W3CDTF">2017-06-14T04:15:29Z</dcterms:modified>
</cp:coreProperties>
</file>