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7" r:id="rId4"/>
    <p:sldId id="258" r:id="rId5"/>
    <p:sldId id="259" r:id="rId6"/>
    <p:sldId id="276" r:id="rId7"/>
    <p:sldId id="262" r:id="rId8"/>
    <p:sldId id="268" r:id="rId9"/>
    <p:sldId id="269" r:id="rId10"/>
    <p:sldId id="277" r:id="rId11"/>
    <p:sldId id="272" r:id="rId12"/>
    <p:sldId id="263" r:id="rId13"/>
    <p:sldId id="279" r:id="rId14"/>
    <p:sldId id="278" r:id="rId15"/>
    <p:sldId id="274" r:id="rId16"/>
    <p:sldId id="264" r:id="rId17"/>
    <p:sldId id="281" r:id="rId18"/>
    <p:sldId id="280" r:id="rId19"/>
    <p:sldId id="265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9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6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7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1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2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0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Network Layer 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Autofit/>
          </a:bodyPr>
          <a:lstStyle/>
          <a:p>
            <a:pPr algn="l"/>
            <a:r>
              <a:rPr lang="en-US" altLang="en-US" sz="3200" dirty="0">
                <a:solidFill>
                  <a:srgbClr val="FFFF00"/>
                </a:solidFill>
                <a:cs typeface="Arial" charset="0"/>
              </a:rPr>
              <a:t>3) Implementation of </a:t>
            </a:r>
            <a:r>
              <a:rPr lang="en-US" altLang="en-US" sz="3200" dirty="0" smtClean="0">
                <a:solidFill>
                  <a:srgbClr val="FFFF00"/>
                </a:solidFill>
                <a:cs typeface="Arial" charset="0"/>
              </a:rPr>
              <a:t>Connectionless </a:t>
            </a:r>
            <a:r>
              <a:rPr lang="en-US" altLang="en-US" sz="3200" dirty="0">
                <a:solidFill>
                  <a:srgbClr val="FFFF00"/>
                </a:solidFill>
                <a:cs typeface="Arial" charset="0"/>
              </a:rPr>
              <a:t>Service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ackets </a:t>
            </a:r>
            <a:r>
              <a:rPr lang="en-IN" dirty="0"/>
              <a:t>are </a:t>
            </a:r>
            <a:r>
              <a:rPr lang="en-IN" dirty="0">
                <a:solidFill>
                  <a:srgbClr val="FFFF00"/>
                </a:solidFill>
              </a:rPr>
              <a:t>injected</a:t>
            </a:r>
            <a:r>
              <a:rPr lang="en-IN" dirty="0"/>
              <a:t> into the network </a:t>
            </a:r>
            <a:r>
              <a:rPr lang="en-IN" dirty="0" smtClean="0"/>
              <a:t>individually</a:t>
            </a:r>
          </a:p>
          <a:p>
            <a:r>
              <a:rPr lang="en-US" dirty="0" smtClean="0"/>
              <a:t>Each packet routed independently </a:t>
            </a:r>
          </a:p>
          <a:p>
            <a:r>
              <a:rPr lang="en-US" dirty="0">
                <a:solidFill>
                  <a:srgbClr val="FFFF00"/>
                </a:solidFill>
              </a:rPr>
              <a:t>No</a:t>
            </a:r>
            <a:r>
              <a:rPr lang="en-US" dirty="0" smtClean="0"/>
              <a:t> advance set up </a:t>
            </a:r>
          </a:p>
          <a:p>
            <a:r>
              <a:rPr lang="en-US" dirty="0" smtClean="0"/>
              <a:t>Data unit is termed as </a:t>
            </a:r>
            <a:r>
              <a:rPr lang="en-US" dirty="0">
                <a:solidFill>
                  <a:srgbClr val="FFFF00"/>
                </a:solidFill>
              </a:rPr>
              <a:t>datagrams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Network is termed as </a:t>
            </a:r>
            <a:r>
              <a:rPr lang="en-US" dirty="0">
                <a:solidFill>
                  <a:srgbClr val="FFFF00"/>
                </a:solidFill>
              </a:rPr>
              <a:t>datagram</a:t>
            </a: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network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78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altLang="en-US" sz="3200" dirty="0" smtClean="0">
                <a:solidFill>
                  <a:srgbClr val="FFFF00"/>
                </a:solidFill>
                <a:cs typeface="Arial" charset="0"/>
              </a:rPr>
              <a:t>3) Implementation </a:t>
            </a:r>
            <a:r>
              <a:rPr lang="en-US" altLang="en-US" sz="3200" dirty="0">
                <a:solidFill>
                  <a:srgbClr val="FFFF00"/>
                </a:solidFill>
                <a:cs typeface="Arial" charset="0"/>
              </a:rPr>
              <a:t>of Connectionless Service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6362700"/>
            <a:ext cx="8856662" cy="571500"/>
          </a:xfrm>
        </p:spPr>
        <p:txBody>
          <a:bodyPr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en-US" altLang="en-US" dirty="0" smtClean="0">
                <a:latin typeface="+mj-lt"/>
                <a:cs typeface="Arial" charset="0"/>
              </a:rPr>
              <a:t>Routing within a datagram network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2772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2413" y="3930650"/>
            <a:ext cx="56388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300" dirty="0">
                <a:latin typeface="+mj-lt"/>
              </a:rPr>
              <a:t>A’s table (initially)      </a:t>
            </a:r>
            <a:r>
              <a:rPr lang="en-US" altLang="en-US" sz="1300" dirty="0" smtClean="0">
                <a:latin typeface="+mj-lt"/>
              </a:rPr>
              <a:t> C’s </a:t>
            </a:r>
            <a:r>
              <a:rPr lang="en-US" altLang="en-US" sz="1300" dirty="0">
                <a:latin typeface="+mj-lt"/>
              </a:rPr>
              <a:t>Table              </a:t>
            </a:r>
            <a:r>
              <a:rPr lang="en-US" altLang="en-US" sz="1300" dirty="0" smtClean="0">
                <a:latin typeface="+mj-lt"/>
              </a:rPr>
              <a:t>           </a:t>
            </a:r>
            <a:r>
              <a:rPr lang="en-US" altLang="en-US" sz="1300" dirty="0">
                <a:latin typeface="+mj-lt"/>
              </a:rPr>
              <a:t>E’s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611469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H1 </a:t>
            </a:r>
          </a:p>
          <a:p>
            <a:r>
              <a:rPr lang="en-US" dirty="0" smtClean="0"/>
              <a:t>Destination H2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20465" r="44140" b="27025"/>
          <a:stretch/>
        </p:blipFill>
        <p:spPr bwMode="auto">
          <a:xfrm>
            <a:off x="1524000" y="4232153"/>
            <a:ext cx="4343400" cy="224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7" t="1306" r="49806" b="16443"/>
          <a:stretch/>
        </p:blipFill>
        <p:spPr bwMode="auto">
          <a:xfrm>
            <a:off x="6465094" y="4472305"/>
            <a:ext cx="1383506" cy="185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77000" y="4083050"/>
            <a:ext cx="137160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300" dirty="0">
                <a:latin typeface="+mj-lt"/>
              </a:rPr>
              <a:t>A’s table </a:t>
            </a:r>
            <a:r>
              <a:rPr lang="en-US" altLang="en-US" sz="1300" dirty="0" smtClean="0">
                <a:latin typeface="+mj-lt"/>
              </a:rPr>
              <a:t>(later)</a:t>
            </a:r>
            <a:endParaRPr lang="en-US" altLang="en-US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1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Connectionless Example 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datagrams to be sent = 4</a:t>
            </a:r>
          </a:p>
          <a:p>
            <a:endParaRPr lang="en-US" dirty="0"/>
          </a:p>
          <a:p>
            <a:r>
              <a:rPr lang="en-US" dirty="0" smtClean="0"/>
              <a:t>Datagrams 1,2,3 follows path ACEF</a:t>
            </a:r>
          </a:p>
          <a:p>
            <a:endParaRPr lang="en-US" dirty="0" smtClean="0"/>
          </a:p>
          <a:p>
            <a:r>
              <a:rPr lang="en-US" dirty="0" smtClean="0"/>
              <a:t>For some reason, A decides to send datagram 4 via  B </a:t>
            </a:r>
          </a:p>
          <a:p>
            <a:pPr lvl="1"/>
            <a:r>
              <a:rPr lang="en-IN" dirty="0" smtClean="0"/>
              <a:t>Routing Algorithms - manages </a:t>
            </a:r>
            <a:r>
              <a:rPr lang="en-IN" dirty="0"/>
              <a:t>the </a:t>
            </a:r>
            <a:r>
              <a:rPr lang="en-IN" dirty="0" smtClean="0"/>
              <a:t>tables and </a:t>
            </a:r>
            <a:r>
              <a:rPr lang="en-IN" dirty="0"/>
              <a:t>makes the routing decisions</a:t>
            </a:r>
          </a:p>
        </p:txBody>
      </p:sp>
    </p:spTree>
    <p:extLst>
      <p:ext uri="{BB962C8B-B14F-4D97-AF65-F5344CB8AC3E}">
        <p14:creationId xmlns:p14="http://schemas.microsoft.com/office/powerpoint/2010/main" val="233059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Autofit/>
          </a:bodyPr>
          <a:lstStyle/>
          <a:p>
            <a:pPr algn="l"/>
            <a:r>
              <a:rPr lang="en-US" altLang="en-US" sz="3200" dirty="0" smtClean="0">
                <a:solidFill>
                  <a:srgbClr val="FFFF00"/>
                </a:solidFill>
                <a:cs typeface="Arial" charset="0"/>
              </a:rPr>
              <a:t>4) </a:t>
            </a:r>
            <a:r>
              <a:rPr lang="en-US" altLang="en-US" sz="3200" dirty="0">
                <a:solidFill>
                  <a:srgbClr val="FFFF00"/>
                </a:solidFill>
                <a:cs typeface="Arial" charset="0"/>
              </a:rPr>
              <a:t>Implementation of </a:t>
            </a:r>
            <a:r>
              <a:rPr lang="en-US" altLang="en-US" sz="3200" dirty="0" smtClean="0">
                <a:solidFill>
                  <a:srgbClr val="FFFF00"/>
                </a:solidFill>
                <a:cs typeface="Arial" charset="0"/>
              </a:rPr>
              <a:t>Connection Oriented  </a:t>
            </a:r>
            <a:r>
              <a:rPr lang="en-US" altLang="en-US" sz="3200" dirty="0">
                <a:solidFill>
                  <a:srgbClr val="FFFF00"/>
                </a:solidFill>
                <a:cs typeface="Arial" charset="0"/>
              </a:rPr>
              <a:t>Service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50292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Path </a:t>
            </a:r>
            <a:r>
              <a:rPr lang="en-IN" dirty="0"/>
              <a:t>from </a:t>
            </a:r>
            <a:r>
              <a:rPr lang="en-IN" dirty="0" smtClean="0"/>
              <a:t>the source </a:t>
            </a:r>
            <a:r>
              <a:rPr lang="en-IN" dirty="0"/>
              <a:t>router all the way to the destination router must be established before </a:t>
            </a:r>
            <a:r>
              <a:rPr lang="en-IN" dirty="0" smtClean="0"/>
              <a:t>any transmission</a:t>
            </a:r>
          </a:p>
          <a:p>
            <a:r>
              <a:rPr lang="en-IN" dirty="0" smtClean="0"/>
              <a:t>Avoids </a:t>
            </a:r>
            <a:r>
              <a:rPr lang="en-IN" dirty="0"/>
              <a:t>having to choose </a:t>
            </a:r>
            <a:r>
              <a:rPr lang="en-IN" dirty="0" smtClean="0"/>
              <a:t>a new </a:t>
            </a:r>
            <a:r>
              <a:rPr lang="en-IN" dirty="0"/>
              <a:t>route for every packet sent</a:t>
            </a:r>
            <a:endParaRPr lang="en-IN" dirty="0" smtClean="0"/>
          </a:p>
          <a:p>
            <a:r>
              <a:rPr lang="en-IN" dirty="0" smtClean="0"/>
              <a:t>All packets follow the same path</a:t>
            </a:r>
            <a:endParaRPr lang="en-US" dirty="0" smtClean="0"/>
          </a:p>
          <a:p>
            <a:r>
              <a:rPr lang="en-US" dirty="0" smtClean="0"/>
              <a:t>Advance set up </a:t>
            </a:r>
          </a:p>
          <a:p>
            <a:r>
              <a:rPr lang="en-US" dirty="0" smtClean="0"/>
              <a:t>Connection is termed as Virtual Circuit </a:t>
            </a:r>
          </a:p>
          <a:p>
            <a:r>
              <a:rPr lang="en-IN" dirty="0" smtClean="0"/>
              <a:t>Each </a:t>
            </a:r>
            <a:r>
              <a:rPr lang="en-IN" dirty="0"/>
              <a:t>packet carries an </a:t>
            </a:r>
            <a:r>
              <a:rPr lang="en-IN" dirty="0" smtClean="0"/>
              <a:t>identifier telling </a:t>
            </a:r>
            <a:r>
              <a:rPr lang="en-IN" dirty="0"/>
              <a:t>which virtual circuit it belongs </a:t>
            </a:r>
            <a:r>
              <a:rPr lang="en-IN" dirty="0" smtClean="0"/>
              <a:t>to.</a:t>
            </a:r>
            <a:endParaRPr lang="en-US" dirty="0" smtClean="0"/>
          </a:p>
          <a:p>
            <a:r>
              <a:rPr lang="en-US" dirty="0" smtClean="0"/>
              <a:t>Network is termed as virtual circuit network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5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Autofit/>
          </a:bodyPr>
          <a:lstStyle/>
          <a:p>
            <a:pPr algn="l"/>
            <a:r>
              <a:rPr lang="en-US" altLang="en-US" sz="3200" dirty="0" smtClean="0">
                <a:solidFill>
                  <a:srgbClr val="FFFF00"/>
                </a:solidFill>
                <a:cs typeface="Arial" charset="0"/>
              </a:rPr>
              <a:t>4) Implementation </a:t>
            </a:r>
            <a:r>
              <a:rPr lang="en-US" altLang="en-US" sz="3200" dirty="0">
                <a:solidFill>
                  <a:srgbClr val="FFFF00"/>
                </a:solidFill>
                <a:cs typeface="Arial" charset="0"/>
              </a:rPr>
              <a:t>of </a:t>
            </a:r>
            <a:r>
              <a:rPr lang="en-US" altLang="en-US" sz="3200" dirty="0" smtClean="0">
                <a:solidFill>
                  <a:srgbClr val="FFFF00"/>
                </a:solidFill>
                <a:cs typeface="Arial" charset="0"/>
              </a:rPr>
              <a:t>Connection-Oriented </a:t>
            </a:r>
            <a:r>
              <a:rPr lang="en-US" altLang="en-US" sz="3200" dirty="0">
                <a:solidFill>
                  <a:srgbClr val="FFFF00"/>
                </a:solidFill>
                <a:cs typeface="Arial" charset="0"/>
              </a:rPr>
              <a:t>Service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76200" y="6073775"/>
            <a:ext cx="9144000" cy="63182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 smtClean="0">
                <a:latin typeface="+mj-lt"/>
                <a:cs typeface="Arial" charset="0"/>
              </a:rPr>
              <a:t>Routing within a virtual-circuit network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1333500"/>
            <a:ext cx="84677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29238" y="1347788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1"/>
                </a:solidFill>
                <a:latin typeface="+mj-lt"/>
              </a:rPr>
              <a:t>ISP’s equipment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7"/>
          <a:stretch/>
        </p:blipFill>
        <p:spPr bwMode="auto">
          <a:xfrm>
            <a:off x="152400" y="5029200"/>
            <a:ext cx="5695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4737100"/>
            <a:ext cx="5638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300" dirty="0">
                <a:latin typeface="+mj-lt"/>
              </a:rPr>
              <a:t>A’s table                             C’s Table                          E’s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4883150"/>
            <a:ext cx="296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H1, Destination H2 </a:t>
            </a:r>
          </a:p>
          <a:p>
            <a:endParaRPr lang="en-US" dirty="0"/>
          </a:p>
          <a:p>
            <a:r>
              <a:rPr lang="en-US" dirty="0" smtClean="0"/>
              <a:t>Source H3, Destination H2 </a:t>
            </a:r>
            <a:endParaRPr lang="en-IN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/>
          <a:stretch/>
        </p:blipFill>
        <p:spPr bwMode="auto">
          <a:xfrm>
            <a:off x="152400" y="5334000"/>
            <a:ext cx="5695950" cy="67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01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Connection Oriented Example 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Number of packets to be transmitted = 4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IN" dirty="0" smtClean="0"/>
              <a:t>Host </a:t>
            </a:r>
            <a:r>
              <a:rPr lang="en-IN" i="1" dirty="0" smtClean="0"/>
              <a:t>H1 </a:t>
            </a:r>
            <a:r>
              <a:rPr lang="en-IN" dirty="0" smtClean="0"/>
              <a:t>has established connection with </a:t>
            </a:r>
            <a:r>
              <a:rPr lang="en-IN" dirty="0"/>
              <a:t>host </a:t>
            </a:r>
            <a:r>
              <a:rPr lang="en-IN" i="1" dirty="0"/>
              <a:t>H2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Connection </a:t>
            </a:r>
            <a:r>
              <a:rPr lang="en-US" dirty="0" err="1" smtClean="0"/>
              <a:t>identifer</a:t>
            </a:r>
            <a:r>
              <a:rPr lang="en-US" dirty="0" smtClean="0"/>
              <a:t> = 1 </a:t>
            </a:r>
          </a:p>
          <a:p>
            <a:pPr lvl="1"/>
            <a:r>
              <a:rPr lang="en-IN" dirty="0" smtClean="0"/>
              <a:t>A’s initial entry if </a:t>
            </a:r>
            <a:r>
              <a:rPr lang="en-IN" dirty="0"/>
              <a:t>a </a:t>
            </a:r>
            <a:r>
              <a:rPr lang="en-IN" dirty="0" smtClean="0"/>
              <a:t>packet </a:t>
            </a:r>
            <a:r>
              <a:rPr lang="en-IN" dirty="0"/>
              <a:t>bearing connection identifier 1 comes in from </a:t>
            </a:r>
            <a:r>
              <a:rPr lang="en-IN" i="1" dirty="0"/>
              <a:t>H1</a:t>
            </a:r>
            <a:r>
              <a:rPr lang="en-IN" dirty="0"/>
              <a:t>, it is to be sent to router </a:t>
            </a:r>
            <a:r>
              <a:rPr lang="en-IN" i="1" dirty="0"/>
              <a:t>C </a:t>
            </a:r>
            <a:r>
              <a:rPr lang="en-IN" dirty="0" smtClean="0"/>
              <a:t>and given </a:t>
            </a:r>
            <a:r>
              <a:rPr lang="en-IN" dirty="0"/>
              <a:t>connection identifier </a:t>
            </a:r>
            <a:r>
              <a:rPr lang="en-IN" dirty="0" smtClean="0"/>
              <a:t>1</a:t>
            </a:r>
          </a:p>
          <a:p>
            <a:pPr lvl="1"/>
            <a:r>
              <a:rPr lang="en-US" dirty="0" smtClean="0"/>
              <a:t>Similarly for the other routers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IN" dirty="0"/>
              <a:t>Host </a:t>
            </a:r>
            <a:r>
              <a:rPr lang="en-IN" i="1" dirty="0" smtClean="0"/>
              <a:t>H3 </a:t>
            </a:r>
            <a:r>
              <a:rPr lang="en-IN" dirty="0"/>
              <a:t>has established connection 1 with host </a:t>
            </a:r>
            <a:r>
              <a:rPr lang="en-IN" i="1" dirty="0"/>
              <a:t>H2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H3 chooses connection identifier 1 </a:t>
            </a:r>
          </a:p>
          <a:p>
            <a:pPr lvl="1"/>
            <a:r>
              <a:rPr lang="en-US" dirty="0" smtClean="0"/>
              <a:t>But A alone can distinguish between the two circuits, so, for outgoing line changes connection identifier to 2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Label switching 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97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2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pPr algn="l"/>
            <a:r>
              <a:rPr lang="en-US" altLang="en-US" sz="2800" dirty="0">
                <a:solidFill>
                  <a:srgbClr val="FFFF00"/>
                </a:solidFill>
                <a:cs typeface="Arial" charset="0"/>
              </a:rPr>
              <a:t>Comparison of Virtual-Circuit </a:t>
            </a:r>
            <a:r>
              <a:rPr lang="en-US" altLang="en-US" sz="2800" dirty="0" smtClean="0">
                <a:solidFill>
                  <a:srgbClr val="FFFF00"/>
                </a:solidFill>
                <a:cs typeface="Arial" charset="0"/>
              </a:rPr>
              <a:t>and </a:t>
            </a:r>
            <a:r>
              <a:rPr lang="en-US" altLang="en-US" sz="2800" dirty="0">
                <a:solidFill>
                  <a:srgbClr val="FFFF00"/>
                </a:solidFill>
                <a:cs typeface="Arial" charset="0"/>
              </a:rPr>
              <a:t>Datagram </a:t>
            </a:r>
            <a:r>
              <a:rPr lang="en-US" altLang="en-US" sz="2800" dirty="0" smtClean="0">
                <a:solidFill>
                  <a:srgbClr val="FFFF00"/>
                </a:solidFill>
                <a:cs typeface="Arial" charset="0"/>
              </a:rPr>
              <a:t> Networks – </a:t>
            </a:r>
            <a:r>
              <a:rPr lang="en-US" altLang="en-US" sz="2800" dirty="0" err="1" smtClean="0">
                <a:solidFill>
                  <a:srgbClr val="FFFF00"/>
                </a:solidFill>
                <a:cs typeface="Arial" charset="0"/>
              </a:rPr>
              <a:t>pg</a:t>
            </a:r>
            <a:r>
              <a:rPr lang="en-US" altLang="en-US" sz="2800" dirty="0" smtClean="0">
                <a:solidFill>
                  <a:srgbClr val="FFFF00"/>
                </a:solidFill>
                <a:cs typeface="Arial" charset="0"/>
              </a:rPr>
              <a:t> 361 (5</a:t>
            </a:r>
            <a:r>
              <a:rPr lang="en-US" altLang="en-US" sz="2800" baseline="30000" dirty="0" smtClean="0">
                <a:solidFill>
                  <a:srgbClr val="FFFF00"/>
                </a:solidFill>
                <a:cs typeface="Arial" charset="0"/>
              </a:rPr>
              <a:t>th</a:t>
            </a:r>
            <a:r>
              <a:rPr lang="en-US" altLang="en-US" sz="2800" dirty="0" smtClean="0">
                <a:solidFill>
                  <a:srgbClr val="FFFF00"/>
                </a:solidFill>
                <a:cs typeface="Arial" charset="0"/>
              </a:rPr>
              <a:t> </a:t>
            </a:r>
            <a:r>
              <a:rPr lang="en-US" altLang="en-US" sz="2800" dirty="0" err="1" smtClean="0">
                <a:solidFill>
                  <a:srgbClr val="FFFF00"/>
                </a:solidFill>
                <a:cs typeface="Arial" charset="0"/>
              </a:rPr>
              <a:t>ed</a:t>
            </a:r>
            <a:r>
              <a:rPr lang="en-US" altLang="en-US" sz="2800" dirty="0" smtClean="0">
                <a:solidFill>
                  <a:srgbClr val="FFFF00"/>
                </a:solidFill>
                <a:cs typeface="Arial" charset="0"/>
              </a:rPr>
              <a:t>) 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82712"/>
            <a:ext cx="84582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Purpose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Layer  concerned with </a:t>
            </a:r>
            <a:r>
              <a:rPr lang="en-US" dirty="0" smtClean="0">
                <a:solidFill>
                  <a:srgbClr val="FFFF00"/>
                </a:solidFill>
              </a:rPr>
              <a:t>getting packets from the source all the way to the destination.</a:t>
            </a:r>
          </a:p>
          <a:p>
            <a:r>
              <a:rPr lang="en-US" dirty="0" smtClean="0"/>
              <a:t>In contrast to Data Link Layer. </a:t>
            </a:r>
          </a:p>
          <a:p>
            <a:r>
              <a:rPr lang="en-US" dirty="0" smtClean="0"/>
              <a:t>Why so?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76200"/>
            <a:ext cx="9296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Tradeoffs </a:t>
            </a:r>
            <a:r>
              <a:rPr lang="en-IN" sz="2800" b="1" dirty="0">
                <a:solidFill>
                  <a:srgbClr val="FFFF00"/>
                </a:solidFill>
              </a:rPr>
              <a:t>between virtual circuits and datagrams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endParaRPr lang="en-IN" sz="2800" b="1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910907"/>
              </p:ext>
            </p:extLst>
          </p:nvPr>
        </p:nvGraphicFramePr>
        <p:xfrm>
          <a:off x="152401" y="685800"/>
          <a:ext cx="8991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133"/>
                <a:gridCol w="1665111"/>
                <a:gridCol w="1665111"/>
                <a:gridCol w="3663245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Parameter 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/>
                        <a:t>Virtual </a:t>
                      </a:r>
                      <a:r>
                        <a:rPr lang="en-US" sz="1500" b="1" dirty="0" smtClean="0"/>
                        <a:t>Circuits </a:t>
                      </a:r>
                      <a:endParaRPr lang="en-IN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Datagrams </a:t>
                      </a:r>
                      <a:endParaRPr lang="en-IN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Explanation </a:t>
                      </a:r>
                      <a:endParaRPr lang="en-IN" sz="1500" dirty="0"/>
                    </a:p>
                  </a:txBody>
                  <a:tcPr/>
                </a:tc>
              </a:tr>
              <a:tr h="170180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Setup</a:t>
                      </a:r>
                      <a:r>
                        <a:rPr lang="en-US" baseline="0" dirty="0" smtClean="0"/>
                        <a:t> time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Parsing Time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Setting up circuits</a:t>
                      </a:r>
                      <a:r>
                        <a:rPr lang="en-US" baseline="0" dirty="0" smtClean="0"/>
                        <a:t> takes time and resources.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Address Parsing Time -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complicated lookup procedure is required to locate the entry for the destination.</a:t>
                      </a:r>
                      <a:endParaRPr lang="en-IN" dirty="0"/>
                    </a:p>
                  </a:txBody>
                  <a:tcPr/>
                </a:tc>
              </a:tr>
              <a:tr h="2862118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Connection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identifier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Address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Destination addresses used in datagram networks are longer than circuit numbers used in virtual-circuit networks.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packets tend to be fairly short, including a full destination address in every packet may represent a significant amount of overhead, and</a:t>
                      </a:r>
                    </a:p>
                    <a:p>
                      <a:pPr algn="l"/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hence a waste of bandwidth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4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22047"/>
              </p:ext>
            </p:extLst>
          </p:nvPr>
        </p:nvGraphicFramePr>
        <p:xfrm>
          <a:off x="457200" y="259080"/>
          <a:ext cx="8153400" cy="5905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705"/>
                <a:gridCol w="2902058"/>
                <a:gridCol w="3316637"/>
              </a:tblGrid>
              <a:tr h="1135743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Virtual</a:t>
                      </a:r>
                      <a:r>
                        <a:rPr lang="en-US" baseline="0" dirty="0" smtClean="0"/>
                        <a:t> Circuit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Datagram </a:t>
                      </a:r>
                      <a:endParaRPr lang="en-IN" dirty="0"/>
                    </a:p>
                  </a:txBody>
                  <a:tcPr/>
                </a:tc>
              </a:tr>
              <a:tr h="1135743">
                <a:tc>
                  <a:txBody>
                    <a:bodyPr/>
                    <a:lstStyle/>
                    <a:p>
                      <a:r>
                        <a:rPr lang="en-US" dirty="0" smtClean="0"/>
                        <a:t>Table Space</a:t>
                      </a:r>
                      <a:r>
                        <a:rPr lang="en-US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virtual-circuit network just needs an entry for each virtual circuit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datagram network needs to have an entry for every possible destination</a:t>
                      </a:r>
                      <a:endParaRPr lang="en-IN" dirty="0"/>
                    </a:p>
                  </a:txBody>
                  <a:tcPr/>
                </a:tc>
              </a:tr>
              <a:tr h="14764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QoS</a:t>
                      </a:r>
                      <a:r>
                        <a:rPr lang="en-US" dirty="0" smtClean="0"/>
                        <a:t>, Congestion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QoS</a:t>
                      </a:r>
                      <a:r>
                        <a:rPr lang="en-US" baseline="0" dirty="0" smtClean="0"/>
                        <a:t> and avoid congestion. Resources reserved in advance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Congestion</a:t>
                      </a:r>
                      <a:r>
                        <a:rPr lang="en-US" baseline="0" dirty="0" smtClean="0"/>
                        <a:t> Avoidance Difficult </a:t>
                      </a:r>
                      <a:endParaRPr lang="en-IN" dirty="0"/>
                    </a:p>
                  </a:txBody>
                  <a:tcPr/>
                </a:tc>
              </a:tr>
              <a:tr h="2157911">
                <a:tc>
                  <a:txBody>
                    <a:bodyPr/>
                    <a:lstStyle/>
                    <a:p>
                      <a:r>
                        <a:rPr lang="en-US" dirty="0" smtClean="0"/>
                        <a:t>Vulnerability – router crashes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the virtual circuits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passing through it will have to be aborted.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Fatal impact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those users whose packets were queued in the router at the time need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Suffer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Easily compensated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Prerequisites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Network Layer must 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Topology</a:t>
            </a:r>
            <a:r>
              <a:rPr lang="en-US" dirty="0" smtClean="0"/>
              <a:t> – </a:t>
            </a:r>
          </a:p>
          <a:p>
            <a:pPr lvl="1"/>
            <a:r>
              <a:rPr lang="en-IN" dirty="0" smtClean="0"/>
              <a:t>Network </a:t>
            </a:r>
            <a:r>
              <a:rPr lang="en-IN" dirty="0"/>
              <a:t>layer must know about the topology of </a:t>
            </a:r>
            <a:r>
              <a:rPr lang="en-IN" dirty="0" smtClean="0"/>
              <a:t>the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Appropriate Path </a:t>
            </a:r>
            <a:r>
              <a:rPr lang="en-US" dirty="0" smtClean="0"/>
              <a:t>– </a:t>
            </a:r>
          </a:p>
          <a:p>
            <a:pPr marL="914400" lvl="1" indent="-514350"/>
            <a:r>
              <a:rPr lang="en-US" dirty="0" smtClean="0"/>
              <a:t>Must choose appropriate path 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Internetworking </a:t>
            </a:r>
            <a:r>
              <a:rPr lang="en-US" dirty="0" smtClean="0"/>
              <a:t>– </a:t>
            </a:r>
          </a:p>
          <a:p>
            <a:pPr marL="914400" lvl="1" indent="-514350"/>
            <a:r>
              <a:rPr lang="en-US" dirty="0" smtClean="0"/>
              <a:t>Network layer must be able to support communication between S and D belonging in 2 different networks </a:t>
            </a:r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88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  <a:cs typeface="Arial" charset="0"/>
              </a:rPr>
              <a:t>Network Layer Design Issues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altLang="en-US" dirty="0">
                <a:latin typeface="+mj-lt"/>
                <a:cs typeface="Arial" charset="0"/>
              </a:rPr>
              <a:t>Store-and-forward packet switching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dirty="0">
                <a:latin typeface="+mj-lt"/>
                <a:cs typeface="Arial" charset="0"/>
              </a:rPr>
              <a:t>Services provided to transport layer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dirty="0">
                <a:latin typeface="+mj-lt"/>
                <a:cs typeface="Arial" charset="0"/>
              </a:rPr>
              <a:t>Implementation of connectionless service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dirty="0">
                <a:latin typeface="+mj-lt"/>
                <a:cs typeface="Arial" charset="0"/>
              </a:rPr>
              <a:t>Implementation of connection-oriented service</a:t>
            </a:r>
          </a:p>
          <a:p>
            <a:pPr marL="514350" indent="-514350">
              <a:buFont typeface="+mj-lt"/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0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FFFF00"/>
                </a:solidFill>
                <a:cs typeface="Arial" charset="0"/>
              </a:rPr>
              <a:t>1) Store-and-Forward </a:t>
            </a:r>
            <a:r>
              <a:rPr lang="en-US" altLang="en-US" dirty="0">
                <a:solidFill>
                  <a:srgbClr val="FFFF00"/>
                </a:solidFill>
                <a:cs typeface="Arial" charset="0"/>
              </a:rPr>
              <a:t>Packet Switching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00200"/>
            <a:ext cx="84963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162550" y="1828800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bg2"/>
                </a:solidFill>
              </a:rPr>
              <a:t>ISP’s equipment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850" y="4876800"/>
            <a:ext cx="8667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packet is stored </a:t>
            </a:r>
            <a:r>
              <a:rPr lang="en-IN" dirty="0" smtClean="0"/>
              <a:t> in the intermediate router(s) until </a:t>
            </a:r>
            <a:r>
              <a:rPr lang="en-IN" dirty="0"/>
              <a:t>it has fully </a:t>
            </a:r>
            <a:r>
              <a:rPr lang="en-IN" dirty="0" smtClean="0"/>
              <a:t>arrived and </a:t>
            </a:r>
            <a:r>
              <a:rPr lang="en-IN" dirty="0"/>
              <a:t>the link has finished </a:t>
            </a:r>
            <a:r>
              <a:rPr lang="en-IN" dirty="0" smtClean="0"/>
              <a:t>its  processing </a:t>
            </a:r>
            <a:r>
              <a:rPr lang="en-IN" dirty="0"/>
              <a:t>by verifying the checksum.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Then </a:t>
            </a:r>
            <a:r>
              <a:rPr lang="en-IN" dirty="0"/>
              <a:t>it is forwarded to the next </a:t>
            </a:r>
            <a:r>
              <a:rPr lang="en-IN" dirty="0" smtClean="0"/>
              <a:t>router along </a:t>
            </a:r>
            <a:r>
              <a:rPr lang="en-IN" dirty="0"/>
              <a:t>the path until it reaches the destination host, where it is </a:t>
            </a:r>
            <a:r>
              <a:rPr lang="en-IN" dirty="0" smtClean="0"/>
              <a:t>delivered.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24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FFFF00"/>
                </a:solidFill>
                <a:cs typeface="Arial" charset="0"/>
              </a:rPr>
              <a:t>2) Services </a:t>
            </a:r>
            <a:r>
              <a:rPr lang="en-US" altLang="en-US" dirty="0">
                <a:solidFill>
                  <a:srgbClr val="FFFF00"/>
                </a:solidFill>
                <a:cs typeface="Arial" charset="0"/>
              </a:rPr>
              <a:t>Provided to the Transport Layer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FFFF00"/>
                </a:solidFill>
                <a:latin typeface="+mj-lt"/>
                <a:cs typeface="Arial" charset="0"/>
              </a:rPr>
              <a:t>Goals for designing services:  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dirty="0" smtClean="0">
                <a:latin typeface="+mj-lt"/>
                <a:cs typeface="Arial" charset="0"/>
              </a:rPr>
              <a:t>Services </a:t>
            </a:r>
            <a:r>
              <a:rPr lang="en-US" altLang="en-US" dirty="0">
                <a:latin typeface="+mj-lt"/>
                <a:cs typeface="Arial" charset="0"/>
              </a:rPr>
              <a:t>independent of router technology.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dirty="0">
                <a:latin typeface="+mj-lt"/>
                <a:cs typeface="Arial" charset="0"/>
              </a:rPr>
              <a:t>Transport layer shielded from number, type, topology of routers.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en-US" dirty="0">
                <a:latin typeface="+mj-lt"/>
                <a:cs typeface="Arial" charset="0"/>
              </a:rPr>
              <a:t>Network addresses available to transport layer use uniform numbering plan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5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FFFF00"/>
                </a:solidFill>
                <a:cs typeface="Arial" charset="0"/>
              </a:rPr>
              <a:t>2) Services Provided to the Transport Layer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What are the Services ? </a:t>
            </a: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Connection Oriented</a:t>
            </a:r>
          </a:p>
          <a:p>
            <a:r>
              <a:rPr lang="en-US" dirty="0" smtClean="0"/>
              <a:t>Connection Less </a:t>
            </a:r>
          </a:p>
        </p:txBody>
      </p:sp>
    </p:spTree>
    <p:extLst>
      <p:ext uri="{BB962C8B-B14F-4D97-AF65-F5344CB8AC3E}">
        <p14:creationId xmlns:p14="http://schemas.microsoft.com/office/powerpoint/2010/main" val="154956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Connection Oriented </a:t>
            </a:r>
            <a:r>
              <a:rPr lang="en-US" dirty="0" err="1" smtClean="0">
                <a:solidFill>
                  <a:srgbClr val="FFFF00"/>
                </a:solidFill>
              </a:rPr>
              <a:t>vs</a:t>
            </a:r>
            <a:r>
              <a:rPr lang="en-US" dirty="0" smtClean="0">
                <a:solidFill>
                  <a:srgbClr val="FFFF00"/>
                </a:solidFill>
              </a:rPr>
              <a:t> Connection Less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Connection Less – </a:t>
            </a:r>
          </a:p>
          <a:p>
            <a:pPr lvl="1"/>
            <a:r>
              <a:rPr lang="en-US" dirty="0" smtClean="0"/>
              <a:t>Internet Community </a:t>
            </a:r>
          </a:p>
          <a:p>
            <a:pPr lvl="1"/>
            <a:r>
              <a:rPr lang="en-US" dirty="0" smtClean="0"/>
              <a:t>Network Unreliable </a:t>
            </a:r>
          </a:p>
          <a:p>
            <a:pPr lvl="1"/>
            <a:r>
              <a:rPr lang="en-US" dirty="0" smtClean="0"/>
              <a:t>Hosts perform error control, flow control</a:t>
            </a:r>
          </a:p>
          <a:p>
            <a:pPr lvl="1"/>
            <a:r>
              <a:rPr lang="en-US" dirty="0" smtClean="0"/>
              <a:t>Packets out of order </a:t>
            </a:r>
          </a:p>
          <a:p>
            <a:pPr lvl="1"/>
            <a:r>
              <a:rPr lang="en-IN" dirty="0" smtClean="0"/>
              <a:t>Each </a:t>
            </a:r>
            <a:r>
              <a:rPr lang="en-IN" dirty="0"/>
              <a:t>packet </a:t>
            </a:r>
            <a:r>
              <a:rPr lang="en-IN" dirty="0" smtClean="0"/>
              <a:t>carry full </a:t>
            </a:r>
            <a:r>
              <a:rPr lang="en-IN" dirty="0"/>
              <a:t>destination </a:t>
            </a:r>
            <a:r>
              <a:rPr lang="en-IN" dirty="0" smtClean="0"/>
              <a:t>address</a:t>
            </a:r>
            <a:endParaRPr lang="en-US" dirty="0" smtClean="0"/>
          </a:p>
          <a:p>
            <a:r>
              <a:rPr lang="en-US" dirty="0" smtClean="0"/>
              <a:t>Connection Oriented – </a:t>
            </a:r>
          </a:p>
          <a:p>
            <a:pPr lvl="1"/>
            <a:r>
              <a:rPr lang="en-US" dirty="0" smtClean="0"/>
              <a:t>Telephone Companies </a:t>
            </a:r>
          </a:p>
          <a:p>
            <a:pPr lvl="1"/>
            <a:r>
              <a:rPr lang="en-US" dirty="0" smtClean="0"/>
              <a:t>Network reliable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93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704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Network Layer </vt:lpstr>
      <vt:lpstr>Purpose</vt:lpstr>
      <vt:lpstr>Prerequisites </vt:lpstr>
      <vt:lpstr>Network Layer Design Issues</vt:lpstr>
      <vt:lpstr>1) Store-and-Forward Packet Switching</vt:lpstr>
      <vt:lpstr>PowerPoint Presentation</vt:lpstr>
      <vt:lpstr>2) Services Provided to the Transport Layer</vt:lpstr>
      <vt:lpstr>2) Services Provided to the Transport Layer</vt:lpstr>
      <vt:lpstr>Connection Oriented vs Connection Less </vt:lpstr>
      <vt:lpstr>PowerPoint Presentation</vt:lpstr>
      <vt:lpstr>3) Implementation of Connectionless Service</vt:lpstr>
      <vt:lpstr>3) Implementation of Connectionless Service</vt:lpstr>
      <vt:lpstr>Connectionless Example - </vt:lpstr>
      <vt:lpstr>PowerPoint Presentation</vt:lpstr>
      <vt:lpstr>4) Implementation of Connection Oriented  Service</vt:lpstr>
      <vt:lpstr>4) Implementation of Connection-Oriented Service</vt:lpstr>
      <vt:lpstr>Connection Oriented Example - </vt:lpstr>
      <vt:lpstr>PowerPoint Presentation</vt:lpstr>
      <vt:lpstr>Comparison of Virtual-Circuit and Datagram  Networks – pg 361 (5th ed) </vt:lpstr>
      <vt:lpstr>Tradeoffs between virtual circuits and datagrams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</dc:title>
  <dc:creator>amina</dc:creator>
  <cp:lastModifiedBy>amina</cp:lastModifiedBy>
  <cp:revision>28</cp:revision>
  <dcterms:created xsi:type="dcterms:W3CDTF">2006-08-16T00:00:00Z</dcterms:created>
  <dcterms:modified xsi:type="dcterms:W3CDTF">2017-02-22T03:38:43Z</dcterms:modified>
</cp:coreProperties>
</file>