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84" r:id="rId3"/>
    <p:sldId id="260" r:id="rId4"/>
    <p:sldId id="286" r:id="rId5"/>
    <p:sldId id="287" r:id="rId6"/>
    <p:sldId id="288" r:id="rId7"/>
    <p:sldId id="307" r:id="rId8"/>
    <p:sldId id="308" r:id="rId9"/>
    <p:sldId id="309" r:id="rId10"/>
    <p:sldId id="314" r:id="rId11"/>
    <p:sldId id="315" r:id="rId12"/>
    <p:sldId id="316" r:id="rId13"/>
    <p:sldId id="317" r:id="rId14"/>
    <p:sldId id="313" r:id="rId15"/>
    <p:sldId id="294" r:id="rId16"/>
    <p:sldId id="301" r:id="rId17"/>
    <p:sldId id="302" r:id="rId18"/>
    <p:sldId id="303" r:id="rId19"/>
    <p:sldId id="304" r:id="rId20"/>
    <p:sldId id="30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2058" y="-8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41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4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1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87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96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68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18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75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17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84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2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Confetti">
          <a:fgClr>
            <a:schemeClr val="accent5">
              <a:lumMod val="75000"/>
            </a:schemeClr>
          </a:fgClr>
          <a:bgClr>
            <a:schemeClr val="accent5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501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Routing Algorithms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626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010066" y="25146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896266" y="25146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010066" y="4572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2"/>
                </a:solidFill>
              </a:rPr>
              <a:t>A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896266" y="45720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C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4" idx="6"/>
            <a:endCxn id="5" idx="2"/>
          </p:cNvCxnSpPr>
          <p:nvPr/>
        </p:nvCxnSpPr>
        <p:spPr>
          <a:xfrm>
            <a:off x="2619666" y="2819400"/>
            <a:ext cx="32766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619666" y="4857750"/>
            <a:ext cx="32766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4"/>
          </p:cNvCxnSpPr>
          <p:nvPr/>
        </p:nvCxnSpPr>
        <p:spPr>
          <a:xfrm>
            <a:off x="2314866" y="3124200"/>
            <a:ext cx="0" cy="14478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201066" y="3143250"/>
            <a:ext cx="0" cy="14478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5"/>
            <a:endCxn id="7" idx="1"/>
          </p:cNvCxnSpPr>
          <p:nvPr/>
        </p:nvCxnSpPr>
        <p:spPr>
          <a:xfrm>
            <a:off x="2530392" y="3034926"/>
            <a:ext cx="3455148" cy="162634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40634" y="1806714"/>
            <a:ext cx="14468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(</a:t>
            </a:r>
            <a:r>
              <a:rPr lang="en-US" sz="4000" b="1" dirty="0"/>
              <a:t>5</a:t>
            </a:r>
            <a:r>
              <a:rPr lang="en-US" sz="4000" b="1" dirty="0" smtClean="0"/>
              <a:t>, A</a:t>
            </a:r>
            <a:r>
              <a:rPr lang="en-US" sz="3600" b="1" dirty="0" smtClean="0"/>
              <a:t>)</a:t>
            </a:r>
            <a:endParaRPr lang="en-US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867400" y="1806714"/>
            <a:ext cx="13580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(</a:t>
            </a:r>
            <a:r>
              <a:rPr lang="en-US" sz="4000" b="1" dirty="0" smtClean="0"/>
              <a:t>∞, -</a:t>
            </a:r>
            <a:r>
              <a:rPr lang="en-US" sz="3600" b="1" dirty="0" smtClean="0"/>
              <a:t>)</a:t>
            </a:r>
            <a:endParaRPr lang="en-US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096000" y="5257800"/>
            <a:ext cx="1626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(10</a:t>
            </a:r>
            <a:r>
              <a:rPr lang="en-US" sz="4000" b="1" dirty="0" smtClean="0"/>
              <a:t>, A</a:t>
            </a:r>
            <a:r>
              <a:rPr lang="en-US" sz="3600" b="1" dirty="0" smtClean="0"/>
              <a:t>)</a:t>
            </a:r>
            <a:endParaRPr 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546580" y="4648200"/>
            <a:ext cx="587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ym typeface="Wingdings" pitchFamily="2" charset="2"/>
              </a:rPr>
              <a:t>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925779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010066" y="2514600"/>
            <a:ext cx="609600" cy="609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896266" y="25146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010066" y="4572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2"/>
                </a:solidFill>
              </a:rPr>
              <a:t>A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896266" y="45720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C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4" idx="6"/>
            <a:endCxn id="5" idx="2"/>
          </p:cNvCxnSpPr>
          <p:nvPr/>
        </p:nvCxnSpPr>
        <p:spPr>
          <a:xfrm>
            <a:off x="2619666" y="2819400"/>
            <a:ext cx="32766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619666" y="4857750"/>
            <a:ext cx="32766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4"/>
          </p:cNvCxnSpPr>
          <p:nvPr/>
        </p:nvCxnSpPr>
        <p:spPr>
          <a:xfrm>
            <a:off x="2314866" y="3124200"/>
            <a:ext cx="0" cy="14478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201066" y="3143250"/>
            <a:ext cx="0" cy="14478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5"/>
            <a:endCxn id="7" idx="1"/>
          </p:cNvCxnSpPr>
          <p:nvPr/>
        </p:nvCxnSpPr>
        <p:spPr>
          <a:xfrm>
            <a:off x="2530392" y="3034926"/>
            <a:ext cx="3455148" cy="162634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40634" y="1806714"/>
            <a:ext cx="14468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(</a:t>
            </a:r>
            <a:r>
              <a:rPr lang="en-US" sz="4000" b="1" dirty="0"/>
              <a:t>5</a:t>
            </a:r>
            <a:r>
              <a:rPr lang="en-US" sz="4000" b="1" dirty="0" smtClean="0"/>
              <a:t>, A</a:t>
            </a:r>
            <a:r>
              <a:rPr lang="en-US" sz="3600" b="1" dirty="0" smtClean="0"/>
              <a:t>)</a:t>
            </a:r>
            <a:endParaRPr lang="en-US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867400" y="1806714"/>
            <a:ext cx="16337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(16</a:t>
            </a:r>
            <a:r>
              <a:rPr lang="en-US" sz="4000" b="1" dirty="0" smtClean="0"/>
              <a:t>, B</a:t>
            </a:r>
            <a:r>
              <a:rPr lang="en-US" sz="3600" b="1" dirty="0" smtClean="0"/>
              <a:t>)</a:t>
            </a:r>
            <a:endParaRPr lang="en-US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096000" y="5921514"/>
            <a:ext cx="1626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(10</a:t>
            </a:r>
            <a:r>
              <a:rPr lang="en-US" sz="4000" b="1" dirty="0" smtClean="0"/>
              <a:t>, A</a:t>
            </a:r>
            <a:r>
              <a:rPr lang="en-US" sz="3600" b="1" dirty="0" smtClean="0"/>
              <a:t>)</a:t>
            </a:r>
            <a:endParaRPr 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546580" y="2508624"/>
            <a:ext cx="587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ym typeface="Wingdings" pitchFamily="2" charset="2"/>
              </a:rPr>
              <a:t></a:t>
            </a:r>
            <a:endParaRPr lang="en-US" sz="1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096000" y="5334000"/>
            <a:ext cx="13933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(9</a:t>
            </a:r>
            <a:r>
              <a:rPr lang="en-US" sz="4000" b="1" dirty="0" smtClean="0"/>
              <a:t>, B</a:t>
            </a:r>
            <a:r>
              <a:rPr lang="en-US" sz="3600" b="1" dirty="0" smtClean="0"/>
              <a:t>)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477952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010066" y="2514600"/>
            <a:ext cx="609600" cy="609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896266" y="25146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010066" y="4572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2"/>
                </a:solidFill>
              </a:rPr>
              <a:t>A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896266" y="4572000"/>
            <a:ext cx="609600" cy="609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6"/>
            <a:endCxn id="5" idx="2"/>
          </p:cNvCxnSpPr>
          <p:nvPr/>
        </p:nvCxnSpPr>
        <p:spPr>
          <a:xfrm>
            <a:off x="2619666" y="2819400"/>
            <a:ext cx="32766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619666" y="4857750"/>
            <a:ext cx="32766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4"/>
          </p:cNvCxnSpPr>
          <p:nvPr/>
        </p:nvCxnSpPr>
        <p:spPr>
          <a:xfrm>
            <a:off x="2314866" y="3124200"/>
            <a:ext cx="0" cy="14478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201066" y="3143250"/>
            <a:ext cx="0" cy="14478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5"/>
            <a:endCxn id="7" idx="1"/>
          </p:cNvCxnSpPr>
          <p:nvPr/>
        </p:nvCxnSpPr>
        <p:spPr>
          <a:xfrm>
            <a:off x="2530392" y="3034926"/>
            <a:ext cx="3455148" cy="162634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40634" y="1806714"/>
            <a:ext cx="14468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(</a:t>
            </a:r>
            <a:r>
              <a:rPr lang="en-US" sz="4000" b="1" dirty="0"/>
              <a:t>5</a:t>
            </a:r>
            <a:r>
              <a:rPr lang="en-US" sz="4000" b="1" dirty="0" smtClean="0"/>
              <a:t>, A</a:t>
            </a:r>
            <a:r>
              <a:rPr lang="en-US" sz="3600" b="1" dirty="0" smtClean="0"/>
              <a:t>)</a:t>
            </a:r>
            <a:endParaRPr lang="en-US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867400" y="1066800"/>
            <a:ext cx="16337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(16</a:t>
            </a:r>
            <a:r>
              <a:rPr lang="en-US" sz="4000" b="1" dirty="0" smtClean="0"/>
              <a:t>, B</a:t>
            </a:r>
            <a:r>
              <a:rPr lang="en-US" sz="3600" b="1" dirty="0" smtClean="0"/>
              <a:t>)</a:t>
            </a:r>
            <a:endParaRPr lang="en-US" sz="1600" b="1" dirty="0"/>
          </a:p>
        </p:txBody>
      </p:sp>
      <p:sp>
        <p:nvSpPr>
          <p:cNvPr id="20" name="TextBox 19"/>
          <p:cNvSpPr txBox="1"/>
          <p:nvPr/>
        </p:nvSpPr>
        <p:spPr>
          <a:xfrm rot="17906986">
            <a:off x="5634187" y="4949058"/>
            <a:ext cx="587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ym typeface="Wingdings" pitchFamily="2" charset="2"/>
              </a:rPr>
              <a:t></a:t>
            </a:r>
            <a:endParaRPr lang="en-US" sz="1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096000" y="5334000"/>
            <a:ext cx="13933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(9</a:t>
            </a:r>
            <a:r>
              <a:rPr lang="en-US" sz="4000" b="1" dirty="0" smtClean="0"/>
              <a:t>, B</a:t>
            </a:r>
            <a:r>
              <a:rPr lang="en-US" sz="3600" b="1" dirty="0" smtClean="0"/>
              <a:t>)</a:t>
            </a:r>
            <a:endParaRPr 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867400" y="1806714"/>
            <a:ext cx="16433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(14</a:t>
            </a:r>
            <a:r>
              <a:rPr lang="en-US" sz="4000" b="1" dirty="0" smtClean="0"/>
              <a:t>, C</a:t>
            </a:r>
            <a:r>
              <a:rPr lang="en-US" sz="3600" b="1" dirty="0" smtClean="0"/>
              <a:t>)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206399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010066" y="2514600"/>
            <a:ext cx="609600" cy="609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896266" y="25146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010066" y="4572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2"/>
                </a:solidFill>
              </a:rPr>
              <a:t>A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896266" y="4572000"/>
            <a:ext cx="609600" cy="609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6"/>
            <a:endCxn id="5" idx="2"/>
          </p:cNvCxnSpPr>
          <p:nvPr/>
        </p:nvCxnSpPr>
        <p:spPr>
          <a:xfrm>
            <a:off x="2619666" y="2819400"/>
            <a:ext cx="32766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619666" y="4857750"/>
            <a:ext cx="32766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4"/>
          </p:cNvCxnSpPr>
          <p:nvPr/>
        </p:nvCxnSpPr>
        <p:spPr>
          <a:xfrm>
            <a:off x="2314866" y="3124200"/>
            <a:ext cx="0" cy="14478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201066" y="3143250"/>
            <a:ext cx="0" cy="14478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5"/>
            <a:endCxn id="7" idx="1"/>
          </p:cNvCxnSpPr>
          <p:nvPr/>
        </p:nvCxnSpPr>
        <p:spPr>
          <a:xfrm>
            <a:off x="2530392" y="3034926"/>
            <a:ext cx="3455148" cy="162634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40634" y="1806714"/>
            <a:ext cx="14468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(</a:t>
            </a:r>
            <a:r>
              <a:rPr lang="en-US" sz="4000" b="1" dirty="0"/>
              <a:t>5</a:t>
            </a:r>
            <a:r>
              <a:rPr lang="en-US" sz="4000" b="1" dirty="0" smtClean="0"/>
              <a:t>, A</a:t>
            </a:r>
            <a:r>
              <a:rPr lang="en-US" sz="3600" b="1" dirty="0" smtClean="0"/>
              <a:t>)</a:t>
            </a:r>
            <a:endParaRPr lang="en-US" sz="1600" b="1" dirty="0"/>
          </a:p>
        </p:txBody>
      </p:sp>
      <p:sp>
        <p:nvSpPr>
          <p:cNvPr id="20" name="TextBox 19"/>
          <p:cNvSpPr txBox="1"/>
          <p:nvPr/>
        </p:nvSpPr>
        <p:spPr>
          <a:xfrm rot="17906986">
            <a:off x="5634187" y="4949058"/>
            <a:ext cx="587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ym typeface="Wingdings" pitchFamily="2" charset="2"/>
              </a:rPr>
              <a:t></a:t>
            </a:r>
            <a:endParaRPr lang="en-US" sz="1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096000" y="5334000"/>
            <a:ext cx="13933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(9</a:t>
            </a:r>
            <a:r>
              <a:rPr lang="en-US" sz="4000" b="1" dirty="0" smtClean="0"/>
              <a:t>, B</a:t>
            </a:r>
            <a:r>
              <a:rPr lang="en-US" sz="3600" b="1" dirty="0" smtClean="0"/>
              <a:t>)</a:t>
            </a:r>
            <a:endParaRPr 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867400" y="1806714"/>
            <a:ext cx="16433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(14</a:t>
            </a:r>
            <a:r>
              <a:rPr lang="en-US" sz="4000" b="1" dirty="0" smtClean="0"/>
              <a:t>, C</a:t>
            </a:r>
            <a:r>
              <a:rPr lang="en-US" sz="3600" b="1" dirty="0" smtClean="0"/>
              <a:t>)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80000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2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409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24" t="18605" r="51260" b="56608"/>
          <a:stretch/>
        </p:blipFill>
        <p:spPr bwMode="auto">
          <a:xfrm>
            <a:off x="685800" y="228600"/>
            <a:ext cx="5638800" cy="3102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40" t="18605" r="19956" b="56608"/>
          <a:stretch/>
        </p:blipFill>
        <p:spPr bwMode="auto">
          <a:xfrm>
            <a:off x="2743200" y="3552869"/>
            <a:ext cx="5997087" cy="2847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047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24" t="18605" r="49116" b="55178"/>
          <a:stretch/>
        </p:blipFill>
        <p:spPr bwMode="auto">
          <a:xfrm>
            <a:off x="685800" y="533400"/>
            <a:ext cx="5029200" cy="271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24" t="44822" r="49116" b="28961"/>
          <a:stretch/>
        </p:blipFill>
        <p:spPr bwMode="auto">
          <a:xfrm>
            <a:off x="3581400" y="3581400"/>
            <a:ext cx="5334000" cy="2876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214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24" t="18605" r="52689" b="55178"/>
          <a:stretch/>
        </p:blipFill>
        <p:spPr bwMode="auto">
          <a:xfrm>
            <a:off x="685800" y="304799"/>
            <a:ext cx="4463937" cy="2743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4" t="44822" r="19956" b="28961"/>
          <a:stretch/>
        </p:blipFill>
        <p:spPr bwMode="auto">
          <a:xfrm>
            <a:off x="3200400" y="3352799"/>
            <a:ext cx="5562600" cy="299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410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24" t="18605" r="52404" b="55654"/>
          <a:stretch/>
        </p:blipFill>
        <p:spPr bwMode="auto">
          <a:xfrm>
            <a:off x="685800" y="228600"/>
            <a:ext cx="4724400" cy="2818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24" t="72255" r="49116" b="2005"/>
          <a:stretch/>
        </p:blipFill>
        <p:spPr bwMode="auto">
          <a:xfrm>
            <a:off x="3200399" y="3333750"/>
            <a:ext cx="5649381" cy="2990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047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24" t="18605" r="52118" b="54940"/>
          <a:stretch/>
        </p:blipFill>
        <p:spPr bwMode="auto">
          <a:xfrm>
            <a:off x="685800" y="228601"/>
            <a:ext cx="5029200" cy="3050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4" t="72256" r="19956" b="2004"/>
          <a:stretch/>
        </p:blipFill>
        <p:spPr bwMode="auto">
          <a:xfrm>
            <a:off x="3200400" y="3524251"/>
            <a:ext cx="5577415" cy="2952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565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Algorithms 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Shortest Path </a:t>
            </a:r>
            <a:r>
              <a:rPr lang="en-IN" dirty="0" smtClean="0"/>
              <a:t>Routing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Flooding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Distance </a:t>
            </a:r>
            <a:r>
              <a:rPr lang="en-IN" dirty="0"/>
              <a:t>Vector </a:t>
            </a:r>
            <a:r>
              <a:rPr lang="en-IN" dirty="0" smtClean="0"/>
              <a:t>Routing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Link </a:t>
            </a:r>
            <a:r>
              <a:rPr lang="en-IN" dirty="0"/>
              <a:t>State </a:t>
            </a:r>
            <a:r>
              <a:rPr lang="en-IN" dirty="0" smtClean="0"/>
              <a:t>Routing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Hierarchical Routing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Broadcast Routing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Multicast Routing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Routing </a:t>
            </a:r>
            <a:r>
              <a:rPr lang="en-IN" dirty="0"/>
              <a:t>for Mobile </a:t>
            </a:r>
            <a:r>
              <a:rPr lang="en-IN" dirty="0" smtClean="0"/>
              <a:t>Hosts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Routing </a:t>
            </a:r>
            <a:r>
              <a:rPr lang="en-IN" dirty="0"/>
              <a:t>in </a:t>
            </a:r>
            <a:r>
              <a:rPr lang="en-IN" dirty="0" err="1"/>
              <a:t>Adhoc</a:t>
            </a:r>
            <a:r>
              <a:rPr lang="en-IN" dirty="0"/>
              <a:t> networks </a:t>
            </a:r>
          </a:p>
        </p:txBody>
      </p:sp>
    </p:spTree>
    <p:extLst>
      <p:ext uri="{BB962C8B-B14F-4D97-AF65-F5344CB8AC3E}">
        <p14:creationId xmlns:p14="http://schemas.microsoft.com/office/powerpoint/2010/main" val="365922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24" t="18605" r="19956" b="2005"/>
          <a:stretch/>
        </p:blipFill>
        <p:spPr bwMode="auto">
          <a:xfrm>
            <a:off x="685800" y="228600"/>
            <a:ext cx="7772400" cy="6345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337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Shortest Path Algorithm</a:t>
            </a:r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53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IN" dirty="0" smtClean="0"/>
              <a:t>Build </a:t>
            </a:r>
            <a:r>
              <a:rPr lang="en-IN" dirty="0"/>
              <a:t>a graph of the </a:t>
            </a:r>
            <a:r>
              <a:rPr lang="en-IN" dirty="0" smtClean="0"/>
              <a:t>network</a:t>
            </a:r>
          </a:p>
          <a:p>
            <a:pPr lvl="2"/>
            <a:r>
              <a:rPr lang="en-IN" dirty="0" smtClean="0"/>
              <a:t>Node = router </a:t>
            </a:r>
          </a:p>
          <a:p>
            <a:pPr lvl="2"/>
            <a:r>
              <a:rPr lang="en-US" dirty="0" smtClean="0"/>
              <a:t>Edge = communication line/link</a:t>
            </a:r>
          </a:p>
          <a:p>
            <a:r>
              <a:rPr lang="en-US" dirty="0" smtClean="0"/>
              <a:t>Optimal path 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shortest</a:t>
            </a:r>
            <a:r>
              <a:rPr lang="en-US" dirty="0" smtClean="0"/>
              <a:t> path between the pair of routers on the graph </a:t>
            </a:r>
          </a:p>
          <a:p>
            <a:pPr lvl="2"/>
            <a:r>
              <a:rPr lang="en-US" dirty="0" smtClean="0"/>
              <a:t>Shortest path </a:t>
            </a:r>
            <a:endParaRPr lang="en-US" dirty="0"/>
          </a:p>
          <a:p>
            <a:pPr lvl="3"/>
            <a:r>
              <a:rPr lang="en-US" dirty="0" smtClean="0"/>
              <a:t>Example : Number of hops, Geographical distance </a:t>
            </a:r>
          </a:p>
          <a:p>
            <a:pPr lvl="3"/>
            <a:r>
              <a:rPr lang="en-US" dirty="0" smtClean="0"/>
              <a:t>Example: </a:t>
            </a:r>
            <a:r>
              <a:rPr lang="en-US" b="1" dirty="0" smtClean="0"/>
              <a:t>f(</a:t>
            </a:r>
            <a:r>
              <a:rPr lang="en-US" dirty="0" smtClean="0"/>
              <a:t> distance, bandwidth, </a:t>
            </a:r>
            <a:r>
              <a:rPr lang="en-US" dirty="0" err="1" smtClean="0"/>
              <a:t>avg</a:t>
            </a:r>
            <a:r>
              <a:rPr lang="en-US" dirty="0" smtClean="0"/>
              <a:t> traffic, delay</a:t>
            </a:r>
            <a:r>
              <a:rPr lang="en-US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683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Shortest Path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Metric </a:t>
            </a:r>
          </a:p>
          <a:p>
            <a:pPr lvl="1"/>
            <a:r>
              <a:rPr lang="en-US" sz="2000" dirty="0" smtClean="0"/>
              <a:t>Each node labeled with its distance from the source node along the best known path</a:t>
            </a:r>
          </a:p>
          <a:p>
            <a:pPr lvl="1"/>
            <a:r>
              <a:rPr lang="en-US" sz="2000" dirty="0" smtClean="0"/>
              <a:t>Non – negative </a:t>
            </a:r>
          </a:p>
          <a:p>
            <a:r>
              <a:rPr lang="en-US" sz="2000" dirty="0" smtClean="0"/>
              <a:t>Weighted undirected graph </a:t>
            </a:r>
            <a:endParaRPr lang="en-IN" sz="2000" dirty="0" smtClean="0"/>
          </a:p>
          <a:p>
            <a:r>
              <a:rPr lang="en-IN" sz="2000" dirty="0" smtClean="0"/>
              <a:t>Each node is labelled</a:t>
            </a:r>
          </a:p>
          <a:p>
            <a:pPr lvl="1"/>
            <a:r>
              <a:rPr lang="en-IN" sz="2000" dirty="0" smtClean="0"/>
              <a:t>It  may </a:t>
            </a:r>
            <a:r>
              <a:rPr lang="en-IN" sz="2000" dirty="0"/>
              <a:t>be either tentative or permanent.</a:t>
            </a:r>
          </a:p>
          <a:p>
            <a:pPr lvl="1"/>
            <a:r>
              <a:rPr lang="en-IN" sz="2000" dirty="0"/>
              <a:t>Initially, all labels are </a:t>
            </a:r>
            <a:r>
              <a:rPr lang="en-IN" sz="2000" dirty="0" smtClean="0"/>
              <a:t>tentative</a:t>
            </a:r>
          </a:p>
          <a:p>
            <a:pPr lvl="1"/>
            <a:r>
              <a:rPr lang="en-IN" sz="2000" dirty="0"/>
              <a:t>When it is discovered that a label represents </a:t>
            </a:r>
            <a:r>
              <a:rPr lang="en-IN" sz="2000" dirty="0" smtClean="0"/>
              <a:t>the shortest </a:t>
            </a:r>
            <a:r>
              <a:rPr lang="en-IN" sz="2000" dirty="0"/>
              <a:t>possible path from the source to that node, it is made permanent </a:t>
            </a:r>
            <a:r>
              <a:rPr lang="en-IN" sz="2000" dirty="0" smtClean="0"/>
              <a:t>and never </a:t>
            </a:r>
            <a:r>
              <a:rPr lang="en-IN" sz="2000" dirty="0"/>
              <a:t>changed </a:t>
            </a:r>
            <a:r>
              <a:rPr lang="en-IN" sz="2000" dirty="0" smtClean="0"/>
              <a:t>thereafter</a:t>
            </a:r>
          </a:p>
          <a:p>
            <a:r>
              <a:rPr lang="en-US" sz="2000" dirty="0" smtClean="0"/>
              <a:t>Iterative algorithm</a:t>
            </a:r>
          </a:p>
          <a:p>
            <a:pPr lvl="1"/>
            <a:r>
              <a:rPr lang="en-IN" sz="2000" dirty="0"/>
              <a:t>It operates in steps, where at each step the algorithm improves the distance values. </a:t>
            </a:r>
          </a:p>
          <a:p>
            <a:endParaRPr lang="en-IN" sz="2000" dirty="0" smtClean="0"/>
          </a:p>
          <a:p>
            <a:pPr lvl="1"/>
            <a:endParaRPr lang="en-US" sz="2000" dirty="0" smtClean="0"/>
          </a:p>
          <a:p>
            <a:pPr marL="457200" lvl="1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1002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Dijkstra’s</a:t>
            </a:r>
            <a:r>
              <a:rPr lang="en-US" dirty="0"/>
              <a:t> Shortest Path </a:t>
            </a:r>
            <a:r>
              <a:rPr lang="en-US" dirty="0" smtClean="0"/>
              <a:t>Algorithm- Steps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IN" sz="2000" dirty="0" smtClean="0"/>
              <a:t>Initially</a:t>
            </a:r>
            <a:r>
              <a:rPr lang="en-IN" sz="2000" dirty="0"/>
              <a:t>, no paths are known, so all nodes </a:t>
            </a:r>
            <a:r>
              <a:rPr lang="en-IN" sz="2000" dirty="0" smtClean="0"/>
              <a:t>are labelled </a:t>
            </a:r>
            <a:r>
              <a:rPr lang="en-IN" sz="2000" dirty="0"/>
              <a:t>with </a:t>
            </a:r>
            <a:r>
              <a:rPr lang="en-IN" sz="2000" dirty="0" smtClean="0">
                <a:solidFill>
                  <a:srgbClr val="FFFF00"/>
                </a:solidFill>
              </a:rPr>
              <a:t>infinity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000" dirty="0" smtClean="0"/>
              <a:t>Make start node ,say A, permanent (filled-in circle) and current working node (</a:t>
            </a:r>
            <a:r>
              <a:rPr lang="en-US" sz="2000" dirty="0" smtClean="0">
                <a:sym typeface="Wingdings" panose="05000000000000000000" pitchFamily="2" charset="2"/>
              </a:rPr>
              <a:t></a:t>
            </a:r>
            <a:r>
              <a:rPr lang="en-US" sz="2000" dirty="0" smtClean="0"/>
              <a:t>)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000" dirty="0" smtClean="0"/>
              <a:t>Examine all nodes adjacent to current working node </a:t>
            </a:r>
          </a:p>
          <a:p>
            <a:pPr marL="400050" lvl="1" indent="0">
              <a:buNone/>
            </a:pPr>
            <a:r>
              <a:rPr lang="en-US" sz="2000" dirty="0" smtClean="0"/>
              <a:t>For each node </a:t>
            </a:r>
          </a:p>
          <a:p>
            <a:pPr marL="914400" lvl="1" indent="-514350">
              <a:buFont typeface="+mj-lt"/>
              <a:buAutoNum type="arabicParenR"/>
            </a:pPr>
            <a:r>
              <a:rPr lang="en-US" sz="2000" dirty="0" smtClean="0"/>
              <a:t>If (label on working node + distance from working node to node in consideration) &lt; label on node in consideration.</a:t>
            </a:r>
          </a:p>
          <a:p>
            <a:pPr marL="1771650" lvl="3" indent="-514350">
              <a:buFont typeface="+mj-lt"/>
              <a:buAutoNum type="arabicParenR"/>
            </a:pPr>
            <a:r>
              <a:rPr lang="en-US" dirty="0" smtClean="0"/>
              <a:t>Shorter path found </a:t>
            </a:r>
          </a:p>
          <a:p>
            <a:pPr marL="1771650" lvl="3" indent="-514350">
              <a:buFont typeface="+mj-lt"/>
              <a:buAutoNum type="arabicParenR"/>
            </a:pPr>
            <a:r>
              <a:rPr lang="en-US" dirty="0" smtClean="0"/>
              <a:t>Re-label the node with distance and current node</a:t>
            </a:r>
          </a:p>
          <a:p>
            <a:pPr marL="914400" lvl="1" indent="-514350">
              <a:buFont typeface="+mj-lt"/>
              <a:buAutoNum type="arabicParenR"/>
            </a:pPr>
            <a:r>
              <a:rPr lang="en-US" sz="2000" dirty="0"/>
              <a:t>Compare labels of all </a:t>
            </a:r>
            <a:r>
              <a:rPr lang="en-US" sz="2000" dirty="0" smtClean="0"/>
              <a:t>temporary </a:t>
            </a:r>
            <a:r>
              <a:rPr lang="en-US" sz="2000" dirty="0"/>
              <a:t>nodes and choose with the smallest value</a:t>
            </a:r>
          </a:p>
          <a:p>
            <a:pPr marL="914400" lvl="1" indent="-514350">
              <a:buFont typeface="+mj-lt"/>
              <a:buAutoNum type="arabicParenR"/>
            </a:pPr>
            <a:r>
              <a:rPr lang="en-US" sz="2000" dirty="0"/>
              <a:t>Change node to </a:t>
            </a:r>
            <a:r>
              <a:rPr lang="en-US" sz="2000" dirty="0" smtClean="0"/>
              <a:t>permanent </a:t>
            </a:r>
            <a:r>
              <a:rPr lang="en-US" sz="2000" dirty="0"/>
              <a:t>and current node </a:t>
            </a:r>
          </a:p>
          <a:p>
            <a:pPr marL="914400" lvl="1" indent="-514350">
              <a:buFont typeface="+mj-lt"/>
              <a:buAutoNum type="arabicParenR"/>
            </a:pPr>
            <a:r>
              <a:rPr lang="en-US" sz="2000" dirty="0"/>
              <a:t>Repeat 3 until all nodes are </a:t>
            </a:r>
            <a:r>
              <a:rPr lang="en-US" sz="2000" dirty="0" smtClean="0"/>
              <a:t>permanent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6780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91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Step 1)</a:t>
            </a:r>
            <a:r>
              <a:rPr lang="en-US" sz="2800" dirty="0" smtClean="0"/>
              <a:t> Set </a:t>
            </a:r>
            <a:r>
              <a:rPr lang="en-US" sz="2800" dirty="0" smtClean="0">
                <a:solidFill>
                  <a:srgbClr val="FFFF00"/>
                </a:solidFill>
              </a:rPr>
              <a:t>initial values</a:t>
            </a:r>
            <a:r>
              <a:rPr lang="en-US" sz="2800" dirty="0" smtClean="0"/>
              <a:t> to all unvisited nodes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Step 2) </a:t>
            </a:r>
            <a:r>
              <a:rPr lang="en-US" sz="2800" dirty="0"/>
              <a:t>Mark </a:t>
            </a:r>
            <a:r>
              <a:rPr lang="en-US" sz="2800" dirty="0">
                <a:solidFill>
                  <a:srgbClr val="FFFF00"/>
                </a:solidFill>
              </a:rPr>
              <a:t>Current working</a:t>
            </a:r>
            <a:r>
              <a:rPr lang="en-US" sz="2800" dirty="0"/>
              <a:t> and </a:t>
            </a:r>
            <a:r>
              <a:rPr lang="en-US" sz="2800" dirty="0" smtClean="0">
                <a:solidFill>
                  <a:srgbClr val="FFFF00"/>
                </a:solidFill>
              </a:rPr>
              <a:t>Permanent </a:t>
            </a:r>
            <a:r>
              <a:rPr lang="en-US" sz="2800" dirty="0">
                <a:solidFill>
                  <a:srgbClr val="FFFF00"/>
                </a:solidFill>
              </a:rPr>
              <a:t>node</a:t>
            </a:r>
            <a:endParaRPr lang="en-US" dirty="0">
              <a:solidFill>
                <a:srgbClr val="FFFF00"/>
              </a:solidFill>
            </a:endParaRP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Examine adjacent nodes 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Re-</a:t>
            </a:r>
            <a:r>
              <a:rPr lang="en-US" dirty="0" err="1" smtClean="0"/>
              <a:t>lable</a:t>
            </a:r>
            <a:r>
              <a:rPr lang="en-US" dirty="0" smtClean="0"/>
              <a:t> (if a shorter distance </a:t>
            </a:r>
            <a:r>
              <a:rPr lang="en-US" smtClean="0"/>
              <a:t>is found)</a:t>
            </a:r>
            <a:endParaRPr lang="en-US" dirty="0" smtClean="0"/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Choose Shorter paths 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Temporary nodes</a:t>
            </a:r>
          </a:p>
          <a:p>
            <a:pPr marL="514350" indent="-514350">
              <a:buFont typeface="+mj-lt"/>
              <a:buAutoNum type="arabicParenR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902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r>
              <a:rPr lang="en-US" dirty="0" smtClean="0"/>
              <a:t>Example -1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828800" y="18288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2"/>
                </a:solidFill>
              </a:rPr>
              <a:t>B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715000" y="18288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2"/>
                </a:solidFill>
              </a:rPr>
              <a:t>D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828800" y="3886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2"/>
                </a:solidFill>
              </a:rPr>
              <a:t>A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715000" y="3886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2"/>
                </a:solidFill>
              </a:rPr>
              <a:t>C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10" name="Straight Connector 9"/>
          <p:cNvCxnSpPr>
            <a:stCxn id="4" idx="6"/>
            <a:endCxn id="5" idx="2"/>
          </p:cNvCxnSpPr>
          <p:nvPr/>
        </p:nvCxnSpPr>
        <p:spPr>
          <a:xfrm>
            <a:off x="2438400" y="2133600"/>
            <a:ext cx="32766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438400" y="4171950"/>
            <a:ext cx="32766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4"/>
          </p:cNvCxnSpPr>
          <p:nvPr/>
        </p:nvCxnSpPr>
        <p:spPr>
          <a:xfrm>
            <a:off x="2133600" y="2438400"/>
            <a:ext cx="0" cy="14478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019800" y="2457450"/>
            <a:ext cx="0" cy="14478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8" idx="1"/>
          </p:cNvCxnSpPr>
          <p:nvPr/>
        </p:nvCxnSpPr>
        <p:spPr>
          <a:xfrm>
            <a:off x="2349126" y="2349126"/>
            <a:ext cx="3455148" cy="162634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0200" y="2819400"/>
            <a:ext cx="399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334332" y="2971800"/>
            <a:ext cx="399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124866" y="2971799"/>
            <a:ext cx="399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5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76966" y="4368225"/>
            <a:ext cx="6142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886200" y="1524000"/>
            <a:ext cx="6142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11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010066" y="25146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896266" y="25146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010066" y="4572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2"/>
                </a:solidFill>
              </a:rPr>
              <a:t>A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896266" y="45720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C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4" idx="6"/>
            <a:endCxn id="5" idx="2"/>
          </p:cNvCxnSpPr>
          <p:nvPr/>
        </p:nvCxnSpPr>
        <p:spPr>
          <a:xfrm>
            <a:off x="2619666" y="2819400"/>
            <a:ext cx="32766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619666" y="4857750"/>
            <a:ext cx="32766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4"/>
          </p:cNvCxnSpPr>
          <p:nvPr/>
        </p:nvCxnSpPr>
        <p:spPr>
          <a:xfrm>
            <a:off x="2314866" y="3124200"/>
            <a:ext cx="0" cy="14478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201066" y="3143250"/>
            <a:ext cx="0" cy="14478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5"/>
            <a:endCxn id="7" idx="1"/>
          </p:cNvCxnSpPr>
          <p:nvPr/>
        </p:nvCxnSpPr>
        <p:spPr>
          <a:xfrm>
            <a:off x="2530392" y="3034926"/>
            <a:ext cx="3455148" cy="162634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40634" y="1806714"/>
            <a:ext cx="13580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(</a:t>
            </a:r>
            <a:r>
              <a:rPr lang="en-US" sz="4000" b="1" dirty="0" smtClean="0"/>
              <a:t>∞, -</a:t>
            </a:r>
            <a:r>
              <a:rPr lang="en-US" sz="3600" b="1" dirty="0" smtClean="0"/>
              <a:t>)</a:t>
            </a:r>
            <a:endParaRPr lang="en-US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867400" y="1806714"/>
            <a:ext cx="13580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(</a:t>
            </a:r>
            <a:r>
              <a:rPr lang="en-US" sz="4000" b="1" dirty="0" smtClean="0"/>
              <a:t>∞, -</a:t>
            </a:r>
            <a:r>
              <a:rPr lang="en-US" sz="3600" b="1" dirty="0" smtClean="0"/>
              <a:t>)</a:t>
            </a:r>
            <a:endParaRPr lang="en-US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096000" y="5257800"/>
            <a:ext cx="13580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(</a:t>
            </a:r>
            <a:r>
              <a:rPr lang="en-US" sz="4000" b="1" dirty="0" smtClean="0"/>
              <a:t>∞, -</a:t>
            </a:r>
            <a:r>
              <a:rPr lang="en-US" sz="3600" b="1" dirty="0" smtClean="0"/>
              <a:t>)</a:t>
            </a:r>
            <a:endParaRPr 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546580" y="4648200"/>
            <a:ext cx="587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ym typeface="Wingdings" pitchFamily="2" charset="2"/>
              </a:rPr>
              <a:t>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950657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</TotalTime>
  <Words>434</Words>
  <Application>Microsoft Office PowerPoint</Application>
  <PresentationFormat>On-screen Show (4:3)</PresentationFormat>
  <Paragraphs>103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Routing Algorithms </vt:lpstr>
      <vt:lpstr>Algorithms </vt:lpstr>
      <vt:lpstr>Shortest Path Algorithm</vt:lpstr>
      <vt:lpstr>PowerPoint Presentation</vt:lpstr>
      <vt:lpstr>Dijkstra’s Shortest Path Algorithm</vt:lpstr>
      <vt:lpstr>Dijkstra’s Shortest Path Algorithm- Steps </vt:lpstr>
      <vt:lpstr>PowerPoint Presentation</vt:lpstr>
      <vt:lpstr>Example -1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– 2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Layer </dc:title>
  <dc:creator>amina</dc:creator>
  <cp:lastModifiedBy>amina</cp:lastModifiedBy>
  <cp:revision>67</cp:revision>
  <dcterms:created xsi:type="dcterms:W3CDTF">2006-08-16T00:00:00Z</dcterms:created>
  <dcterms:modified xsi:type="dcterms:W3CDTF">2017-02-27T07:10:39Z</dcterms:modified>
</cp:coreProperties>
</file>