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59" r:id="rId7"/>
    <p:sldId id="262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1" r:id="rId17"/>
    <p:sldId id="274" r:id="rId18"/>
    <p:sldId id="289" r:id="rId19"/>
    <p:sldId id="264" r:id="rId20"/>
    <p:sldId id="265" r:id="rId21"/>
    <p:sldId id="266" r:id="rId22"/>
    <p:sldId id="267" r:id="rId23"/>
    <p:sldId id="268" r:id="rId24"/>
    <p:sldId id="273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>
                <a:solidFill>
                  <a:schemeClr val="tx1"/>
                </a:solidFill>
                <a:latin typeface="Bell MT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7839-7303-4A69-9DEF-12A0437B9A61}" type="datetimeFigureOut">
              <a:rPr lang="en-US" smtClean="0"/>
              <a:t>28/02/2017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1910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dirty="0"/>
              <a:t>Ms. </a:t>
            </a:r>
            <a:r>
              <a:rPr lang="en-US" dirty="0" err="1"/>
              <a:t>P.olynia</a:t>
            </a:r>
            <a:r>
              <a:rPr lang="en-US" dirty="0"/>
              <a:t> V. </a:t>
            </a:r>
            <a:r>
              <a:rPr lang="en-US" dirty="0" err="1"/>
              <a:t>Kharbuli</a:t>
            </a:r>
            <a:endParaRPr lang="en-US" dirty="0"/>
          </a:p>
          <a:p>
            <a:pPr algn="r"/>
            <a:r>
              <a:rPr lang="en-US" dirty="0"/>
              <a:t>Dept. of Computer Sc.</a:t>
            </a:r>
          </a:p>
          <a:p>
            <a:pPr algn="r"/>
            <a:r>
              <a:rPr lang="en-US" dirty="0"/>
              <a:t>St. Anthony’s College, </a:t>
            </a:r>
            <a:r>
              <a:rPr lang="en-US" dirty="0" err="1"/>
              <a:t>Shillong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3473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0" y="3048000"/>
            <a:ext cx="349736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Paper - 403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513" cy="850900"/>
          </a:xfrm>
        </p:spPr>
        <p:txBody>
          <a:bodyPr/>
          <a:lstStyle/>
          <a:p>
            <a:r>
              <a:rPr lang="en-US" smtClean="0"/>
              <a:t>Connection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147050" cy="5000625"/>
          </a:xfrm>
        </p:spPr>
        <p:txBody>
          <a:bodyPr/>
          <a:lstStyle/>
          <a:p>
            <a:r>
              <a:rPr lang="en-US" smtClean="0"/>
              <a:t>You need two pieces of information to connect to a database</a:t>
            </a:r>
          </a:p>
          <a:p>
            <a:pPr lvl="1"/>
            <a:r>
              <a:rPr lang="en-US" b="1" smtClean="0"/>
              <a:t>Name of the database server </a:t>
            </a:r>
            <a:r>
              <a:rPr lang="en-US" smtClean="0"/>
              <a:t>- name of the service that oracle is supplying</a:t>
            </a:r>
          </a:p>
          <a:p>
            <a:pPr lvl="1"/>
            <a:r>
              <a:rPr lang="en-US" b="1" smtClean="0"/>
              <a:t>Location of the address</a:t>
            </a:r>
            <a:r>
              <a:rPr lang="en-US" smtClean="0"/>
              <a:t> - need to supply the protocol type (default TCP) , hostname and the port number (default 1521)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AD310-A90C-44FB-8569-DFAA5B4967C6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18488" cy="849313"/>
          </a:xfrm>
        </p:spPr>
        <p:txBody>
          <a:bodyPr/>
          <a:lstStyle/>
          <a:p>
            <a:r>
              <a:rPr lang="en-US" smtClean="0"/>
              <a:t>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Oracle listener only runs on the server and listens for incoming client </a:t>
            </a:r>
            <a:r>
              <a:rPr lang="en-US" dirty="0" smtClean="0"/>
              <a:t>connections.</a:t>
            </a:r>
          </a:p>
          <a:p>
            <a:pPr>
              <a:defRPr/>
            </a:pPr>
            <a:r>
              <a:rPr lang="en-US" dirty="0" smtClean="0"/>
              <a:t>Its role:</a:t>
            </a:r>
          </a:p>
          <a:p>
            <a:pPr marL="857250" lvl="1" indent="-457200">
              <a:buFont typeface="+mj-lt"/>
              <a:buAutoNum type="romanLcPeriod"/>
              <a:defRPr/>
            </a:pPr>
            <a:r>
              <a:rPr lang="en-US" dirty="0"/>
              <a:t>The database registers information about the services, instances and service handlers with the listener</a:t>
            </a:r>
          </a:p>
          <a:p>
            <a:pPr marL="857250" lvl="1" indent="-457200">
              <a:buFont typeface="+mj-lt"/>
              <a:buAutoNum type="romanLcPeriod"/>
              <a:defRPr/>
            </a:pPr>
            <a:r>
              <a:rPr lang="en-US" dirty="0"/>
              <a:t>The client makes the initial connection with the listener</a:t>
            </a:r>
          </a:p>
          <a:p>
            <a:pPr marL="857250" lvl="1" indent="-457200">
              <a:buFont typeface="+mj-lt"/>
              <a:buAutoNum type="romanLcPeriod"/>
              <a:defRPr/>
            </a:pPr>
            <a:r>
              <a:rPr lang="en-US" dirty="0"/>
              <a:t>The listener receives and verifies the connection and forwards it to the service handler, once the listener hands off the request, the listener is out of the picture</a:t>
            </a:r>
          </a:p>
          <a:p>
            <a:pPr marL="971550" lvl="1" indent="-514350">
              <a:buFont typeface="+mj-lt"/>
              <a:buAutoNum type="romanLcPeriod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FE865-AB50-4E22-BEFA-159F4C602F20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Dedicated Connection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Oracle will create a new process when you log on, this is commonly know as the </a:t>
            </a:r>
            <a:r>
              <a:rPr lang="en-US" b="1" smtClean="0"/>
              <a:t>dedicated server</a:t>
            </a:r>
            <a:r>
              <a:rPr lang="en-US" smtClean="0"/>
              <a:t> process, the process will exists as long as the connection exists. </a:t>
            </a:r>
          </a:p>
          <a:p>
            <a:r>
              <a:rPr lang="en-US" smtClean="0"/>
              <a:t>For every session a new dedicated server process will be created. </a:t>
            </a:r>
          </a:p>
          <a:p>
            <a:r>
              <a:rPr lang="en-US" smtClean="0"/>
              <a:t>Its functions:</a:t>
            </a:r>
          </a:p>
          <a:p>
            <a:pPr lvl="1"/>
            <a:r>
              <a:rPr lang="en-US" smtClean="0"/>
              <a:t>This process will receive SQL and execute it, read data files and look in the database cache for data. </a:t>
            </a:r>
          </a:p>
          <a:p>
            <a:pPr lvl="1"/>
            <a:r>
              <a:rPr lang="en-US" smtClean="0"/>
              <a:t>It will also perform update statements and run any PL/SQL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9F0D-A9C0-4CF0-A2D1-345F4F4AB825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1188" y="134938"/>
            <a:ext cx="80137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Establishing a Connection &amp; Creating a Session</a:t>
            </a:r>
            <a:endParaRPr lang="en-IN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57913"/>
            <a:ext cx="2133600" cy="365125"/>
          </a:xfrm>
        </p:spPr>
        <p:txBody>
          <a:bodyPr/>
          <a:lstStyle/>
          <a:p>
            <a:pPr>
              <a:defRPr/>
            </a:pPr>
            <a:fld id="{A0DDC9A7-71E0-42A5-9BE4-386EFD4B5B38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1188" y="1503363"/>
            <a:ext cx="1028700" cy="788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22800" y="3303588"/>
            <a:ext cx="1389063" cy="9699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74688" y="3262313"/>
            <a:ext cx="374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2. Connection Established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292725" y="4273550"/>
            <a:ext cx="0" cy="52387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156325" y="4076700"/>
            <a:ext cx="208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Session Established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421188" y="4797425"/>
            <a:ext cx="1879600" cy="63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Calibri" pitchFamily="34" charset="0"/>
              </a:rPr>
              <a:t>Oracle Instance</a:t>
            </a:r>
          </a:p>
        </p:txBody>
      </p:sp>
      <p:cxnSp>
        <p:nvCxnSpPr>
          <p:cNvPr id="15" name="Straight Arrow Connector 14"/>
          <p:cNvCxnSpPr>
            <a:endCxn id="20" idx="2"/>
          </p:cNvCxnSpPr>
          <p:nvPr/>
        </p:nvCxnSpPr>
        <p:spPr>
          <a:xfrm>
            <a:off x="1639888" y="1958975"/>
            <a:ext cx="30765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716463" y="1477963"/>
            <a:ext cx="1150937" cy="9604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435100" y="1462088"/>
            <a:ext cx="349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1. To establish connection</a:t>
            </a:r>
          </a:p>
        </p:txBody>
      </p:sp>
      <p:cxnSp>
        <p:nvCxnSpPr>
          <p:cNvPr id="35" name="Straight Arrow Connector 34"/>
          <p:cNvCxnSpPr>
            <a:stCxn id="6" idx="5"/>
          </p:cNvCxnSpPr>
          <p:nvPr/>
        </p:nvCxnSpPr>
        <p:spPr>
          <a:xfrm>
            <a:off x="1489075" y="2176463"/>
            <a:ext cx="3154363" cy="1485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115050" y="1862138"/>
            <a:ext cx="2705100" cy="163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When valid, Listener hands over connection to a created server process &amp; its out of the picture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922588" y="1484313"/>
            <a:ext cx="52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b="1" dirty="0">
                <a:solidFill>
                  <a:srgbClr val="C00000"/>
                </a:solidFill>
              </a:rPr>
              <a:t>x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2051050" y="2176463"/>
            <a:ext cx="2089150" cy="98266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200400" y="2366963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Submit Queries</a:t>
            </a: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5324475" y="5427663"/>
            <a:ext cx="0" cy="35401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4421188" y="5813425"/>
            <a:ext cx="1879600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Calibri" pitchFamily="34" charset="0"/>
              </a:rPr>
              <a:t>Oracle Database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3857625" y="4581525"/>
            <a:ext cx="858838" cy="201612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195513" y="5373688"/>
            <a:ext cx="168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2060"/>
                </a:solidFill>
              </a:rPr>
              <a:t>Oracle Server</a:t>
            </a:r>
          </a:p>
        </p:txBody>
      </p:sp>
    </p:spTree>
    <p:extLst>
      <p:ext uri="{BB962C8B-B14F-4D97-AF65-F5344CB8AC3E}">
        <p14:creationId xmlns:p14="http://schemas.microsoft.com/office/powerpoint/2010/main" val="20328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296" grpId="0"/>
      <p:bldP spid="12298" grpId="0"/>
      <p:bldP spid="12299" grpId="0" animBg="1"/>
      <p:bldP spid="20" grpId="0" animBg="1"/>
      <p:bldP spid="26" grpId="0"/>
      <p:bldP spid="46" grpId="0" animBg="1"/>
      <p:bldP spid="42" grpId="0"/>
      <p:bldP spid="54" grpId="0"/>
      <p:bldP spid="58" grpId="0" animBg="1"/>
      <p:bldP spid="50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process </a:t>
            </a:r>
            <a:r>
              <a:rPr lang="en-US" dirty="0"/>
              <a:t>is a "thread of control" or a mechanism in an operating system that </a:t>
            </a:r>
            <a:r>
              <a:rPr lang="en-US" dirty="0" smtClean="0"/>
              <a:t>can run </a:t>
            </a:r>
            <a:r>
              <a:rPr lang="en-US" dirty="0"/>
              <a:t>a series of steps. Some operating systems use the terms job or task. </a:t>
            </a:r>
            <a:endParaRPr lang="en-US" dirty="0" smtClean="0"/>
          </a:p>
          <a:p>
            <a:r>
              <a:rPr lang="en-US" dirty="0" smtClean="0"/>
              <a:t>A process generally </a:t>
            </a:r>
            <a:r>
              <a:rPr lang="en-US" dirty="0"/>
              <a:t>has its own private memory area in which it runs.</a:t>
            </a:r>
          </a:p>
          <a:p>
            <a:r>
              <a:rPr lang="en-US" dirty="0"/>
              <a:t>An Oracle server has two general types of processes: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User processes: </a:t>
            </a:r>
            <a:r>
              <a:rPr lang="en-US" dirty="0" smtClean="0"/>
              <a:t>client-side application which manages </a:t>
            </a:r>
            <a:r>
              <a:rPr lang="en-US" dirty="0"/>
              <a:t>communication with the </a:t>
            </a:r>
            <a:r>
              <a:rPr lang="en-US" dirty="0" smtClean="0"/>
              <a:t>server process </a:t>
            </a:r>
            <a:r>
              <a:rPr lang="en-US" dirty="0"/>
              <a:t>through the program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Oracle processes: </a:t>
            </a:r>
            <a:r>
              <a:rPr lang="en-US" dirty="0" smtClean="0"/>
              <a:t>are of two types </a:t>
            </a:r>
            <a:r>
              <a:rPr lang="en-US" b="1" dirty="0" smtClean="0">
                <a:solidFill>
                  <a:srgbClr val="00B050"/>
                </a:solidFill>
              </a:rPr>
              <a:t>Server Process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Background processes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Server </a:t>
            </a:r>
            <a:r>
              <a:rPr lang="en-US" b="1" dirty="0" smtClean="0">
                <a:solidFill>
                  <a:srgbClr val="00B050"/>
                </a:solidFill>
              </a:rPr>
              <a:t>Processes: </a:t>
            </a:r>
            <a:r>
              <a:rPr lang="en-US" dirty="0" smtClean="0"/>
              <a:t>Oracle </a:t>
            </a:r>
            <a:r>
              <a:rPr lang="en-US" dirty="0"/>
              <a:t>creates </a:t>
            </a:r>
            <a:r>
              <a:rPr lang="en-US" b="1" dirty="0"/>
              <a:t>server processes </a:t>
            </a:r>
            <a:r>
              <a:rPr lang="en-US" dirty="0"/>
              <a:t>to handle requests from </a:t>
            </a:r>
            <a:r>
              <a:rPr lang="en-US" dirty="0" smtClean="0"/>
              <a:t>connected user </a:t>
            </a:r>
            <a:r>
              <a:rPr lang="en-US" dirty="0"/>
              <a:t>processes. A server process communicates with the user process and </a:t>
            </a:r>
            <a:r>
              <a:rPr lang="en-US" dirty="0" smtClean="0"/>
              <a:t>interacts with </a:t>
            </a:r>
            <a:r>
              <a:rPr lang="en-US" dirty="0"/>
              <a:t>Oracle to carry out requests from the associated user process.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Background Processes: </a:t>
            </a:r>
            <a:r>
              <a:rPr lang="en-US" dirty="0" smtClean="0"/>
              <a:t>Oracle creates a set of </a:t>
            </a:r>
            <a:r>
              <a:rPr lang="en-US" b="1" dirty="0" smtClean="0"/>
              <a:t>background processes </a:t>
            </a:r>
            <a:r>
              <a:rPr lang="en-US" dirty="0" smtClean="0"/>
              <a:t>for each instance. </a:t>
            </a:r>
            <a:endParaRPr lang="en-US" dirty="0"/>
          </a:p>
          <a:p>
            <a:pPr marL="857250" lvl="1" indent="-392113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b="1" dirty="0">
                <a:solidFill>
                  <a:schemeClr val="accent2"/>
                </a:solidFill>
              </a:rPr>
              <a:t>maximize performance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accommodate many users</a:t>
            </a:r>
            <a:r>
              <a:rPr lang="en-US" dirty="0"/>
              <a:t>, a </a:t>
            </a:r>
            <a:r>
              <a:rPr lang="en-US" dirty="0" smtClean="0"/>
              <a:t>multi-process </a:t>
            </a:r>
            <a:r>
              <a:rPr lang="en-US" dirty="0"/>
              <a:t>Oracle system uses some additional Oracle processes </a:t>
            </a:r>
            <a:r>
              <a:rPr lang="en-US" dirty="0" smtClean="0"/>
              <a:t>called </a:t>
            </a:r>
            <a:r>
              <a:rPr lang="en-US" b="1" dirty="0" smtClean="0"/>
              <a:t>background processes</a:t>
            </a:r>
            <a:r>
              <a:rPr lang="en-US" dirty="0" smtClean="0"/>
              <a:t>. </a:t>
            </a:r>
          </a:p>
          <a:p>
            <a:pPr marL="857250" lvl="1" indent="-392113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Oracle instance can have many background processes; not all are always present</a:t>
            </a:r>
            <a:r>
              <a:rPr lang="en-US" dirty="0" smtClean="0"/>
              <a:t>. Each Oracle instance can use several background processes. The names of these processes are </a:t>
            </a:r>
            <a:r>
              <a:rPr lang="en-US" b="1" dirty="0" err="1" smtClean="0">
                <a:solidFill>
                  <a:srgbClr val="0070C0"/>
                </a:solidFill>
              </a:rPr>
              <a:t>DBW</a:t>
            </a:r>
            <a:r>
              <a:rPr lang="en-US" b="1" i="1" dirty="0" err="1" smtClean="0">
                <a:solidFill>
                  <a:srgbClr val="0070C0"/>
                </a:solidFill>
              </a:rPr>
              <a:t>n</a:t>
            </a:r>
            <a:r>
              <a:rPr lang="en-US" b="1" dirty="0" smtClean="0">
                <a:solidFill>
                  <a:srgbClr val="0070C0"/>
                </a:solidFill>
              </a:rPr>
              <a:t>, LGWR, CKPT, SMON, PMON, &amp; </a:t>
            </a:r>
            <a:r>
              <a:rPr lang="en-US" b="1" dirty="0" err="1" smtClean="0">
                <a:solidFill>
                  <a:srgbClr val="0070C0"/>
                </a:solidFill>
              </a:rPr>
              <a:t>ARC</a:t>
            </a:r>
            <a:r>
              <a:rPr lang="en-US" b="1" i="1" dirty="0" err="1" smtClean="0">
                <a:solidFill>
                  <a:srgbClr val="0070C0"/>
                </a:solidFill>
              </a:rPr>
              <a:t>n,etc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Non-database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2060"/>
                </a:solidFill>
              </a:rPr>
              <a:t>Parameter file:</a:t>
            </a:r>
          </a:p>
          <a:p>
            <a:pPr marL="857250" lvl="1" indent="-457200" eaLnBrk="1" hangingPunct="1">
              <a:spcBef>
                <a:spcPts val="0"/>
              </a:spcBef>
              <a:defRPr/>
            </a:pPr>
            <a:r>
              <a:rPr lang="en-US" dirty="0" smtClean="0"/>
              <a:t>is </a:t>
            </a:r>
            <a:r>
              <a:rPr lang="en-US" dirty="0"/>
              <a:t>used to define the characteristics of an Oracle instance. When the Oracle server starts up an instance, the server uses the parameter file to get the instance </a:t>
            </a:r>
            <a:r>
              <a:rPr lang="en-US" dirty="0" smtClean="0"/>
              <a:t>configuration.</a:t>
            </a:r>
          </a:p>
          <a:p>
            <a:pPr marL="857250" lvl="1" indent="-457200" eaLnBrk="1" hangingPunct="1">
              <a:spcBef>
                <a:spcPts val="0"/>
              </a:spcBef>
              <a:defRPr/>
            </a:pPr>
            <a:r>
              <a:rPr lang="en-US" dirty="0" smtClean="0"/>
              <a:t>specifies </a:t>
            </a:r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name of the database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the amount of memory to allocate</a:t>
            </a:r>
            <a:r>
              <a:rPr lang="en-US" dirty="0"/>
              <a:t>, the </a:t>
            </a:r>
            <a:r>
              <a:rPr lang="en-US" dirty="0">
                <a:solidFill>
                  <a:srgbClr val="0070C0"/>
                </a:solidFill>
              </a:rPr>
              <a:t>names of control files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 system parameters.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57250" lvl="1" indent="-457200" eaLnBrk="1" hangingPunct="1">
              <a:spcBef>
                <a:spcPts val="0"/>
              </a:spcBef>
              <a:defRPr/>
            </a:pPr>
            <a:r>
              <a:rPr lang="en-US" i="1" dirty="0" smtClean="0">
                <a:latin typeface="Bell MT" pitchFamily="18" charset="0"/>
              </a:rPr>
              <a:t>In </a:t>
            </a:r>
            <a:r>
              <a:rPr lang="en-US" i="1" dirty="0">
                <a:latin typeface="Bell MT" pitchFamily="18" charset="0"/>
              </a:rPr>
              <a:t>most cases the database will not start without a parameter file. </a:t>
            </a:r>
            <a:endParaRPr lang="en-US" i="1" dirty="0" smtClean="0">
              <a:latin typeface="Bell MT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2060"/>
                </a:solidFill>
              </a:rPr>
              <a:t>Password File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The password file is used to authenticate or validate the privileged database users.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b="1" dirty="0">
                <a:solidFill>
                  <a:srgbClr val="002060"/>
                </a:solidFill>
              </a:rPr>
              <a:t>Archived Redo Log File:</a:t>
            </a:r>
          </a:p>
          <a:p>
            <a:pPr lvl="1">
              <a:defRPr/>
            </a:pPr>
            <a:r>
              <a:rPr lang="en-US" dirty="0"/>
              <a:t>stores </a:t>
            </a:r>
            <a:r>
              <a:rPr lang="en-US" dirty="0">
                <a:solidFill>
                  <a:srgbClr val="00B050"/>
                </a:solidFill>
              </a:rPr>
              <a:t>offline copies of the redo log files</a:t>
            </a:r>
            <a:r>
              <a:rPr lang="en-US" dirty="0"/>
              <a:t>, which are used during recovery of a system failure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4F463-12AB-4207-AD46-C023435026BB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6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Three types of files that exist in a database are :</a:t>
            </a:r>
          </a:p>
          <a:p>
            <a:pPr marL="8572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Data </a:t>
            </a:r>
            <a:r>
              <a:rPr lang="en-US" b="1" dirty="0">
                <a:solidFill>
                  <a:srgbClr val="0070C0"/>
                </a:solidFill>
              </a:rPr>
              <a:t>Files: </a:t>
            </a:r>
            <a:r>
              <a:rPr lang="en-US" dirty="0" smtClean="0"/>
              <a:t>contain </a:t>
            </a:r>
            <a:r>
              <a:rPr lang="en-US" dirty="0"/>
              <a:t>the actual data in </a:t>
            </a:r>
            <a:r>
              <a:rPr lang="en-US" dirty="0" smtClean="0"/>
              <a:t>the database.</a:t>
            </a:r>
          </a:p>
          <a:p>
            <a:pPr marL="8572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Redo </a:t>
            </a:r>
            <a:r>
              <a:rPr lang="en-US" b="1" dirty="0">
                <a:solidFill>
                  <a:srgbClr val="0070C0"/>
                </a:solidFill>
              </a:rPr>
              <a:t>Log Files: </a:t>
            </a:r>
            <a:r>
              <a:rPr lang="en-US" dirty="0" smtClean="0"/>
              <a:t>contain a record of changes made to the database to </a:t>
            </a:r>
            <a:r>
              <a:rPr lang="en-US" dirty="0"/>
              <a:t>enable recovery of the data in case of failures.</a:t>
            </a:r>
          </a:p>
          <a:p>
            <a:pPr marL="85725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Control </a:t>
            </a:r>
            <a:r>
              <a:rPr lang="en-US" b="1" dirty="0">
                <a:solidFill>
                  <a:srgbClr val="0070C0"/>
                </a:solidFill>
              </a:rPr>
              <a:t>Files: </a:t>
            </a:r>
            <a:r>
              <a:rPr lang="en-US" dirty="0" smtClean="0"/>
              <a:t>contain information necessary to </a:t>
            </a:r>
            <a:r>
              <a:rPr lang="en-US" dirty="0"/>
              <a:t>maintain and verify database integrity. These files store </a:t>
            </a:r>
            <a:r>
              <a:rPr lang="en-US" dirty="0" smtClean="0"/>
              <a:t>the physical database structure information, such as the database name, the timestamp of the database creation, and the names and location of the data files and online redo log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97F7E-7369-45CB-9DC7-84E71BBBE1B4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643688" cy="4614000"/>
          </a:xfrm>
        </p:spPr>
      </p:pic>
    </p:spTree>
    <p:extLst>
      <p:ext uri="{BB962C8B-B14F-4D97-AF65-F5344CB8AC3E}">
        <p14:creationId xmlns:p14="http://schemas.microsoft.com/office/powerpoint/2010/main" val="27848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Program Global Area (PGA) </a:t>
            </a:r>
            <a:r>
              <a:rPr lang="en-US" dirty="0"/>
              <a:t>is a memory buffer that contains data and </a:t>
            </a:r>
            <a:r>
              <a:rPr lang="en-US" dirty="0" smtClean="0"/>
              <a:t>control information </a:t>
            </a:r>
            <a:r>
              <a:rPr lang="en-US" dirty="0"/>
              <a:t>for a server process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PGA is created by Oracle when a server </a:t>
            </a:r>
            <a:r>
              <a:rPr lang="en-US" dirty="0" smtClean="0"/>
              <a:t>process is </a:t>
            </a:r>
            <a:r>
              <a:rPr lang="en-US" dirty="0"/>
              <a:t>started.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information in a PGA depends on the Oracle configuration.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0289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7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04975"/>
            <a:ext cx="2876550" cy="301942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was developed in the 1977 by 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Larry Ellison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Ed Oates</a:t>
            </a:r>
            <a:r>
              <a:rPr lang="en-US" dirty="0" smtClean="0">
                <a:solidFill>
                  <a:srgbClr val="002060"/>
                </a:solidFill>
              </a:rPr>
              <a:t>,</a:t>
            </a:r>
            <a:r>
              <a:rPr lang="en-US" dirty="0" smtClean="0"/>
              <a:t> &amp;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Bob Miner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System Global Area (SGA) </a:t>
            </a:r>
            <a:r>
              <a:rPr lang="en-US" dirty="0"/>
              <a:t>is a shared memory region that contains data </a:t>
            </a:r>
            <a:r>
              <a:rPr lang="en-US" dirty="0" smtClean="0"/>
              <a:t>and control </a:t>
            </a:r>
            <a:r>
              <a:rPr lang="en-US" dirty="0"/>
              <a:t>information for one Oracle instance. Oracle allocates the SGA when </a:t>
            </a:r>
            <a:r>
              <a:rPr lang="en-US" dirty="0" smtClean="0"/>
              <a:t>an instance </a:t>
            </a:r>
            <a:r>
              <a:rPr lang="en-US" dirty="0"/>
              <a:t>starts and </a:t>
            </a:r>
            <a:r>
              <a:rPr lang="en-US" dirty="0" smtClean="0"/>
              <a:t>de-allocates </a:t>
            </a:r>
            <a:r>
              <a:rPr lang="en-US" dirty="0"/>
              <a:t>it when the instance shuts down. Each instance </a:t>
            </a:r>
            <a:r>
              <a:rPr lang="en-US" dirty="0" smtClean="0"/>
              <a:t>has its </a:t>
            </a:r>
            <a:r>
              <a:rPr lang="en-US" dirty="0"/>
              <a:t>own SGA</a:t>
            </a:r>
            <a:r>
              <a:rPr lang="en-US" dirty="0" smtClean="0"/>
              <a:t>.</a:t>
            </a:r>
          </a:p>
          <a:p>
            <a:pPr marL="347663" indent="-347663">
              <a:spcBef>
                <a:spcPts val="0"/>
              </a:spcBef>
              <a:defRPr/>
            </a:pPr>
            <a:r>
              <a:rPr lang="en-US" dirty="0"/>
              <a:t>The three main memory structures are: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0070C0"/>
                </a:solidFill>
              </a:rPr>
              <a:t>Shared Pool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0070C0"/>
                </a:solidFill>
              </a:rPr>
              <a:t>Database Buffer Cache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0070C0"/>
                </a:solidFill>
              </a:rPr>
              <a:t>Redo Log Buffer</a:t>
            </a:r>
          </a:p>
          <a:p>
            <a:pPr marL="347663" indent="-347663">
              <a:spcBef>
                <a:spcPts val="0"/>
              </a:spcBef>
              <a:defRPr/>
            </a:pPr>
            <a:r>
              <a:rPr lang="en-US" dirty="0" smtClean="0"/>
              <a:t>There </a:t>
            </a:r>
            <a:r>
              <a:rPr lang="en-US" dirty="0"/>
              <a:t>are two additional memory structures that can be configured within the SGA: </a:t>
            </a:r>
            <a:r>
              <a:rPr lang="en-US" b="1" dirty="0">
                <a:solidFill>
                  <a:srgbClr val="0070C0"/>
                </a:solidFill>
              </a:rPr>
              <a:t>Large Pool &amp; Java Pool</a:t>
            </a:r>
          </a:p>
          <a:p>
            <a:pPr marL="347663" indent="-347663">
              <a:spcBef>
                <a:spcPts val="0"/>
              </a:spcBef>
              <a:defRPr/>
            </a:pPr>
            <a:r>
              <a:rPr lang="en-US" dirty="0" smtClean="0"/>
              <a:t>You </a:t>
            </a:r>
            <a:r>
              <a:rPr lang="en-US" dirty="0"/>
              <a:t>can view the SGA memory allocations by using the </a:t>
            </a:r>
            <a:r>
              <a:rPr lang="en-US" b="1" dirty="0">
                <a:solidFill>
                  <a:srgbClr val="0070C0"/>
                </a:solidFill>
              </a:rPr>
              <a:t>SHOW SGA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668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48400" y="1295400"/>
            <a:ext cx="2590800" cy="2057400"/>
            <a:chOff x="6248400" y="774700"/>
            <a:chExt cx="2590800" cy="2057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248400" y="774700"/>
              <a:ext cx="2590800" cy="2057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Calibri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6400800" y="850900"/>
              <a:ext cx="2362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Shared Pool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400800" y="1308100"/>
              <a:ext cx="2286000" cy="40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Calibri" pitchFamily="34" charset="0"/>
                </a:rPr>
                <a:t>Library Cache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400800" y="1993900"/>
              <a:ext cx="2286000" cy="71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Data Dictionary Cache</a:t>
              </a:r>
            </a:p>
          </p:txBody>
        </p:sp>
      </p:grp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Shared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1"/>
            <a:ext cx="8229600" cy="5295900"/>
          </a:xfrm>
        </p:spPr>
        <p:txBody>
          <a:bodyPr>
            <a:normAutofit fontScale="92500"/>
          </a:bodyPr>
          <a:lstStyle/>
          <a:p>
            <a:pPr marL="347663" indent="-347663" eaLnBrk="1" hangingPunct="1">
              <a:spcBef>
                <a:spcPct val="30000"/>
              </a:spcBef>
              <a:defRPr/>
            </a:pPr>
            <a:r>
              <a:rPr lang="en-US" dirty="0"/>
              <a:t>The shared pool is used to store information such as:</a:t>
            </a:r>
          </a:p>
          <a:p>
            <a:pPr marL="747713" lvl="1" indent="-347663" eaLnBrk="1" hangingPunct="1">
              <a:spcBef>
                <a:spcPct val="30000"/>
              </a:spcBef>
              <a:defRPr/>
            </a:pPr>
            <a:r>
              <a:rPr lang="en-US" dirty="0"/>
              <a:t>The most recently </a:t>
            </a:r>
            <a:r>
              <a:rPr lang="en-US" b="1" dirty="0">
                <a:solidFill>
                  <a:srgbClr val="00B050"/>
                </a:solidFill>
              </a:rPr>
              <a:t>executed SQL statements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747713" lvl="1" indent="-347663" eaLnBrk="1" hangingPunct="1">
              <a:spcBef>
                <a:spcPct val="30000"/>
              </a:spcBef>
              <a:defRPr/>
            </a:pPr>
            <a:r>
              <a:rPr lang="en-US" dirty="0"/>
              <a:t>The most recently </a:t>
            </a:r>
            <a:r>
              <a:rPr lang="en-US" b="1" dirty="0">
                <a:solidFill>
                  <a:srgbClr val="00B050"/>
                </a:solidFill>
              </a:rPr>
              <a:t>used data definitions.</a:t>
            </a:r>
          </a:p>
          <a:p>
            <a:pPr marL="347663" indent="-347663" eaLnBrk="1" hangingPunct="1">
              <a:spcBef>
                <a:spcPct val="30000"/>
              </a:spcBef>
              <a:defRPr/>
            </a:pPr>
            <a:endParaRPr lang="en-US" b="1" dirty="0" smtClean="0"/>
          </a:p>
          <a:p>
            <a:pPr marL="347663" indent="-347663" eaLnBrk="1" hangingPunct="1">
              <a:spcBef>
                <a:spcPct val="30000"/>
              </a:spcBef>
              <a:defRPr/>
            </a:pPr>
            <a:endParaRPr lang="en-US" dirty="0" smtClean="0"/>
          </a:p>
          <a:p>
            <a:pPr marL="347663" indent="-347663" eaLnBrk="1" hangingPunct="1">
              <a:spcBef>
                <a:spcPct val="30000"/>
              </a:spcBef>
              <a:defRPr/>
            </a:pPr>
            <a:r>
              <a:rPr lang="en-US" dirty="0" smtClean="0"/>
              <a:t>It </a:t>
            </a:r>
            <a:r>
              <a:rPr lang="en-US" dirty="0"/>
              <a:t>consists of two key performance-related memory structures:</a:t>
            </a:r>
          </a:p>
          <a:p>
            <a:pPr marL="747713" lvl="1" indent="-347663"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0070C0"/>
                </a:solidFill>
              </a:rPr>
              <a:t>Library Cache </a:t>
            </a:r>
            <a:r>
              <a:rPr lang="en-US" dirty="0"/>
              <a:t>- stores information about the most recently executed SQL statements. In Oracle 9i, the Shared Pool can be dynamically resized to grow or shrink by using the </a:t>
            </a:r>
            <a:r>
              <a:rPr lang="en-US" dirty="0">
                <a:solidFill>
                  <a:srgbClr val="7030A0"/>
                </a:solidFill>
              </a:rPr>
              <a:t>ALTER SYSTEM SET SHARED POOL</a:t>
            </a:r>
            <a:r>
              <a:rPr lang="en-US" dirty="0"/>
              <a:t> command.</a:t>
            </a:r>
          </a:p>
          <a:p>
            <a:pPr marL="747713" lvl="1" indent="-347663"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0070C0"/>
                </a:solidFill>
              </a:rPr>
              <a:t>Data Dictionary Cache </a:t>
            </a:r>
            <a:r>
              <a:rPr lang="en-US" dirty="0"/>
              <a:t>is also referred to as the </a:t>
            </a:r>
            <a:r>
              <a:rPr lang="en-US" sz="2600" b="1" dirty="0">
                <a:solidFill>
                  <a:srgbClr val="0070C0"/>
                </a:solidFill>
              </a:rPr>
              <a:t>Row Cache</a:t>
            </a:r>
            <a:r>
              <a:rPr lang="en-US" dirty="0"/>
              <a:t>. It consists of a collection of the most recently used definitions in the database. </a:t>
            </a:r>
          </a:p>
          <a:p>
            <a:pPr eaLnBrk="1" hangingPunct="1">
              <a:defRPr/>
            </a:pPr>
            <a:endParaRPr lang="en-IN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E1C8-B5E4-42E4-9E9B-D93CB57FA126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Buffer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spcBef>
                <a:spcPct val="50000"/>
              </a:spcBef>
              <a:defRPr/>
            </a:pPr>
            <a:r>
              <a:rPr lang="en-US" dirty="0"/>
              <a:t>The database buffer cache stores copies of data blocks that have been retrieved from the data files. </a:t>
            </a:r>
          </a:p>
          <a:p>
            <a:pPr marL="347663" indent="-347663" eaLnBrk="1" hangingPunct="1">
              <a:spcBef>
                <a:spcPct val="50000"/>
              </a:spcBef>
              <a:defRPr/>
            </a:pPr>
            <a:r>
              <a:rPr lang="en-US" dirty="0"/>
              <a:t>When a query is processed, the Oracle server process looks in the Database buffer cache for any blocks it needs.</a:t>
            </a:r>
          </a:p>
          <a:p>
            <a:pPr marL="347663" indent="-347663" eaLnBrk="1" hangingPunct="1">
              <a:spcBef>
                <a:spcPct val="50000"/>
              </a:spcBef>
              <a:defRPr/>
            </a:pPr>
            <a:r>
              <a:rPr lang="en-US" dirty="0"/>
              <a:t>If the block is not found in </a:t>
            </a:r>
            <a:r>
              <a:rPr lang="en-US" dirty="0" smtClean="0"/>
              <a:t>this buffer </a:t>
            </a:r>
            <a:r>
              <a:rPr lang="en-US" dirty="0"/>
              <a:t>cache, the server process reads the block from the </a:t>
            </a:r>
            <a:r>
              <a:rPr lang="en-US" dirty="0" smtClean="0"/>
              <a:t>data-file </a:t>
            </a:r>
            <a:r>
              <a:rPr lang="en-US" dirty="0"/>
              <a:t>and places a copy in the Database Buffer Cache. </a:t>
            </a:r>
          </a:p>
          <a:p>
            <a:pPr eaLnBrk="1" hangingPunct="1">
              <a:defRPr/>
            </a:pPr>
            <a:endParaRPr lang="en-IN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2721B-F6D1-4241-AA8E-B4B3C081F981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Redo Log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/>
              <a:t>The Redo Log Buffer is used to record all changes made to the data during DML statement processing.</a:t>
            </a:r>
          </a:p>
          <a:p>
            <a:pPr marL="347663" indent="-347663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/>
              <a:t>Its primary purpose is data recovery.</a:t>
            </a:r>
          </a:p>
          <a:p>
            <a:pPr marL="347663" indent="-347663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dirty="0"/>
              <a:t>The changes made within are called </a:t>
            </a:r>
            <a:r>
              <a:rPr lang="en-US" b="1" dirty="0">
                <a:solidFill>
                  <a:srgbClr val="0070C0"/>
                </a:solidFill>
              </a:rPr>
              <a:t>Redo Log Entries.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B4CE8-F92E-40B3-953E-2F2A588A8F25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Memory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spcBef>
                <a:spcPts val="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Large </a:t>
            </a:r>
            <a:r>
              <a:rPr lang="en-US" b="1" dirty="0" smtClean="0">
                <a:solidFill>
                  <a:srgbClr val="00B050"/>
                </a:solidFill>
              </a:rPr>
              <a:t>Pool</a:t>
            </a:r>
          </a:p>
          <a:p>
            <a:pPr marL="747713" lvl="1" indent="-347663" eaLnBrk="1" hangingPunct="1">
              <a:spcBef>
                <a:spcPts val="0"/>
              </a:spcBef>
              <a:defRPr/>
            </a:pPr>
            <a:r>
              <a:rPr lang="en-US" dirty="0" smtClean="0"/>
              <a:t>An </a:t>
            </a:r>
            <a:r>
              <a:rPr lang="en-US" dirty="0"/>
              <a:t>optional area of memory in the SGA.</a:t>
            </a:r>
          </a:p>
          <a:p>
            <a:pPr marL="747713" lvl="1" indent="-347663" eaLnBrk="1" hangingPunct="1">
              <a:spcBef>
                <a:spcPts val="0"/>
              </a:spcBef>
              <a:defRPr/>
            </a:pPr>
            <a:r>
              <a:rPr lang="en-US" dirty="0"/>
              <a:t>Relieves the burden placed on the Shared Pool</a:t>
            </a:r>
            <a:r>
              <a:rPr lang="en-US" dirty="0" smtClean="0"/>
              <a:t>.</a:t>
            </a:r>
          </a:p>
          <a:p>
            <a:pPr marL="747713" lvl="1" indent="-347663" eaLnBrk="1" hangingPunct="1">
              <a:spcBef>
                <a:spcPts val="0"/>
              </a:spcBef>
              <a:defRPr/>
            </a:pPr>
            <a:endParaRPr lang="en-US" dirty="0"/>
          </a:p>
          <a:p>
            <a:pPr marL="347663" indent="-347663">
              <a:spcBef>
                <a:spcPts val="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Java Pool</a:t>
            </a:r>
          </a:p>
          <a:p>
            <a:pPr lvl="1" indent="-342900">
              <a:spcBef>
                <a:spcPts val="0"/>
              </a:spcBef>
              <a:defRPr/>
            </a:pPr>
            <a:r>
              <a:rPr lang="en-US" dirty="0"/>
              <a:t>The Java Pool is an optional setting but is required if we are installing and using Java. </a:t>
            </a:r>
          </a:p>
          <a:p>
            <a:pPr lvl="1" indent="-342900">
              <a:spcBef>
                <a:spcPts val="0"/>
              </a:spcBef>
              <a:defRPr/>
            </a:pPr>
            <a:r>
              <a:rPr lang="en-US" dirty="0"/>
              <a:t>In Oracle 9i, the default size of the Java Pool is 24 MB.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5A657-09DF-45AB-87DB-42F5D940026A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Background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Five(5) mandatory process:</a:t>
            </a:r>
          </a:p>
          <a:p>
            <a:pPr lvl="1"/>
            <a:r>
              <a:rPr lang="en-US" sz="2200" b="1" dirty="0" smtClean="0">
                <a:solidFill>
                  <a:srgbClr val="0070C0"/>
                </a:solidFill>
              </a:rPr>
              <a:t>Database </a:t>
            </a:r>
            <a:r>
              <a:rPr lang="en-US" sz="2200" b="1" dirty="0">
                <a:solidFill>
                  <a:srgbClr val="0070C0"/>
                </a:solidFill>
              </a:rPr>
              <a:t>Writer (</a:t>
            </a:r>
            <a:r>
              <a:rPr lang="en-US" sz="2200" b="1" dirty="0" err="1">
                <a:solidFill>
                  <a:srgbClr val="0070C0"/>
                </a:solidFill>
              </a:rPr>
              <a:t>DBWn</a:t>
            </a:r>
            <a:r>
              <a:rPr lang="en-US" sz="2200" b="1" dirty="0">
                <a:solidFill>
                  <a:srgbClr val="0070C0"/>
                </a:solidFill>
              </a:rPr>
              <a:t>):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writes only modified data blocks from the database buffer cache to the data files. </a:t>
            </a:r>
            <a:endParaRPr lang="en-US" sz="2200" dirty="0" smtClean="0"/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Log Writer (LGWR): </a:t>
            </a:r>
            <a:r>
              <a:rPr lang="en-US" sz="2200" dirty="0"/>
              <a:t>records the changes that are registered in the Redo Log Buffer to the Redo Log </a:t>
            </a:r>
            <a:r>
              <a:rPr lang="en-US" sz="2200" dirty="0" smtClean="0"/>
              <a:t>Files.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System Monitor (SMON): </a:t>
            </a:r>
            <a:r>
              <a:rPr lang="en-US" sz="2200" dirty="0"/>
              <a:t>If 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Oracle instance fails</a:t>
            </a:r>
            <a:r>
              <a:rPr lang="en-US" sz="2200" dirty="0"/>
              <a:t>, any information in the SGA that has not been written to disk is lost. After the loss of the instance, SMON automatically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performs instance recovery </a:t>
            </a:r>
            <a:r>
              <a:rPr lang="en-US" sz="2200" dirty="0"/>
              <a:t>when the database is </a:t>
            </a:r>
            <a:r>
              <a:rPr lang="en-US" sz="2200" dirty="0" smtClean="0"/>
              <a:t>reopened.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Process Monitor (PMON): </a:t>
            </a:r>
            <a:r>
              <a:rPr lang="en-US" sz="2200" dirty="0"/>
              <a:t>The PMON process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performs process recovery</a:t>
            </a:r>
            <a:r>
              <a:rPr lang="en-US" sz="2200" dirty="0"/>
              <a:t> when a user process </a:t>
            </a:r>
            <a:r>
              <a:rPr lang="en-US" sz="2200" dirty="0" smtClean="0"/>
              <a:t>fails.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Checkpoint (CKPT): </a:t>
            </a:r>
            <a:r>
              <a:rPr lang="en-US" sz="2200" dirty="0"/>
              <a:t>Signals </a:t>
            </a:r>
            <a:r>
              <a:rPr lang="en-US" sz="2200" dirty="0" err="1"/>
              <a:t>DBW</a:t>
            </a:r>
            <a:r>
              <a:rPr lang="en-US" sz="2200" i="1" dirty="0" err="1"/>
              <a:t>n</a:t>
            </a:r>
            <a:r>
              <a:rPr lang="en-US" sz="2200" dirty="0"/>
              <a:t> at checkpoints and updates all the data files and control files of the database to indicate the most recent checkpoint</a:t>
            </a:r>
          </a:p>
        </p:txBody>
      </p:sp>
    </p:spTree>
    <p:extLst>
      <p:ext uri="{BB962C8B-B14F-4D97-AF65-F5344CB8AC3E}">
        <p14:creationId xmlns:p14="http://schemas.microsoft.com/office/powerpoint/2010/main" val="12166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5278169" cy="5474350"/>
          </a:xfrm>
        </p:spPr>
      </p:pic>
    </p:spTree>
    <p:extLst>
      <p:ext uri="{BB962C8B-B14F-4D97-AF65-F5344CB8AC3E}">
        <p14:creationId xmlns:p14="http://schemas.microsoft.com/office/powerpoint/2010/main" val="34248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ingofwallpapers.com/server/server-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9744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Oracle?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465138" indent="-465138">
              <a:spcBef>
                <a:spcPct val="50000"/>
              </a:spcBef>
              <a:defRPr/>
            </a:pPr>
            <a:r>
              <a:rPr lang="en-US" dirty="0"/>
              <a:t>It is a </a:t>
            </a:r>
            <a:r>
              <a:rPr lang="en-US" b="1" dirty="0">
                <a:solidFill>
                  <a:srgbClr val="00B050"/>
                </a:solidFill>
              </a:rPr>
              <a:t>full-fledged database development environment </a:t>
            </a:r>
          </a:p>
          <a:p>
            <a:pPr marL="465138" indent="-465138">
              <a:spcBef>
                <a:spcPct val="50000"/>
              </a:spcBef>
              <a:defRPr/>
            </a:pPr>
            <a:r>
              <a:rPr lang="en-US" dirty="0"/>
              <a:t>It  consists of </a:t>
            </a:r>
            <a:r>
              <a:rPr lang="en-US" b="1" dirty="0">
                <a:solidFill>
                  <a:srgbClr val="002060"/>
                </a:solidFill>
              </a:rPr>
              <a:t>a suite of </a:t>
            </a:r>
            <a:r>
              <a:rPr lang="en-US" b="1" dirty="0" smtClean="0">
                <a:solidFill>
                  <a:srgbClr val="002060"/>
                </a:solidFill>
              </a:rPr>
              <a:t>products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dirty="0" smtClean="0"/>
              <a:t>These </a:t>
            </a:r>
            <a:r>
              <a:rPr lang="en-US" dirty="0"/>
              <a:t>products</a:t>
            </a:r>
            <a:r>
              <a:rPr lang="en-US" b="1" dirty="0"/>
              <a:t> </a:t>
            </a:r>
            <a:r>
              <a:rPr lang="en-US" dirty="0"/>
              <a:t>allowed us to </a:t>
            </a:r>
            <a:r>
              <a:rPr lang="en-US" b="1" dirty="0">
                <a:solidFill>
                  <a:srgbClr val="002060"/>
                </a:solidFill>
              </a:rPr>
              <a:t>design and create </a:t>
            </a:r>
            <a:r>
              <a:rPr lang="en-US" b="1" dirty="0" smtClean="0">
                <a:solidFill>
                  <a:srgbClr val="002060"/>
                </a:solidFill>
              </a:rPr>
              <a:t>databases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associated applications </a:t>
            </a:r>
          </a:p>
          <a:p>
            <a:pPr marL="465138" indent="-465138">
              <a:spcBef>
                <a:spcPct val="50000"/>
              </a:spcBef>
              <a:defRPr/>
            </a:pPr>
            <a:r>
              <a:rPr lang="en-US" dirty="0" smtClean="0"/>
              <a:t>At </a:t>
            </a:r>
            <a:r>
              <a:rPr lang="en-US" dirty="0"/>
              <a:t>the core of the oracle product,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Oracle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Server.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6576" y="223196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34406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4343400" cy="32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What is the Oracle Server?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latin typeface="Bell MT" pitchFamily="18" charset="0"/>
              </a:rPr>
              <a:t>Oracle Server: </a:t>
            </a:r>
            <a:r>
              <a:rPr lang="en-US" dirty="0" smtClean="0"/>
              <a:t>It is an object-relations database management system that consists of </a:t>
            </a:r>
            <a:r>
              <a:rPr lang="en-US" b="1" dirty="0" smtClean="0">
                <a:solidFill>
                  <a:srgbClr val="002060"/>
                </a:solidFill>
              </a:rPr>
              <a:t>Oracle </a:t>
            </a:r>
            <a:r>
              <a:rPr lang="en-US" b="1" dirty="0">
                <a:solidFill>
                  <a:srgbClr val="002060"/>
                </a:solidFill>
              </a:rPr>
              <a:t>Server </a:t>
            </a:r>
            <a:r>
              <a:rPr lang="en-US" b="1" dirty="0" smtClean="0">
                <a:solidFill>
                  <a:srgbClr val="002060"/>
                </a:solidFill>
              </a:rPr>
              <a:t>Instance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Oracle Database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AutoShape 2" descr="data:image/png;base64,iVBORw0KGgoAAAANSUhEUgAAAR8AAACvCAMAAADzNCq+AAAB5lBMVEX///9PT2tgbnyCt9hvo85ISGZERGN8rtRLS2ji3txBQWEzMzM5OVuTk6Ho6OtKSmfqfXrO1N7Q0NUAjxu7u8RUXm31+fbE3smTxp3c7N9yfou6h1VarGzL4tBSYXJkcoCwsLpIWGmZoKhQWmX01r7y8vS1v85bZ3WQusXb2+DHx8+rtMKIrrqjo6+29P6JlKFFTlteXndwcIba5e5Ad6MrbJxRh7KDg5WIiJlcXHZzc4idnavGwL29xtPOtqS6yt22f0aMZUC6nIYgICAAAAByd34onEYbGxtvWD4uPVKVudnr9u6EfIOrq6ttVTs2olLrzKK+jl83ODtUenMqKlLx6N8HB0LpdnPXhY0/i2iMZ2vhXjumxuBac3i3ZFQAuTkoml3/WRLrXCvFYk3P4O5hm8ryysJNTU1aSDe9sqj0v7B6mKSbi3zSro1FPDSNa0znrKtiYmJzuYKhcHaHiGr/6haypVrLt050enSv1rjulpO50MOclmVvYVSoYWh/b2KDVSOimZQmIh3Yy8C1fEDPsrKbf2W5lnWBhHYweU1nQ0WNVVZuYW3UuZv04cqZhIsfH0w+YE3HpWTawILGQVNMgm0AwTDt0DdotnroxZCisp3HPU9/ejDYX2bxxrJheUysoV/clZy7fnfJAAAa1ElEQVR4nO2di2MTx53Hdw27rGXvLFpGDpETPDIeuTO6PWnXTffFGozBQIKD4XBJW9LHNYlLD0LIpS3pJQeEHundlbTXpo9cLtfrf3q/2dXL0kqWZEnGMV+wJc2OpJ2Pf/Obx878VpKHJNWS0rV+bWrqvtnh4LOvUfO5f2EKdO7ReEs1PEHRtExG3V5Yw1C0arEVVa09b5eh7MAH3VudinVuv1oQ4HEZI4qiyopsaIqqKYoSelagyYpqyKaFObHhoKwYsngAdLIGBxRAk9F1kacLn/tVPKvv3m85QsdQtmEICq6bMnJ17Fuq5+hEtoiGLdMzVA87Hg0lPfR1bMtYV3TiKy7ksLGb0TE8mJYDyZ350BjPg4+nbi+0VDBaQmMp3q4l+FBOHYKx6TBHwoSHJglNTw2QQ10USA7TWRjykLkSNjKcmDrzkM50blosZJj4XficE3weL4Bmth9BpX1iQIIPczQHmTxgZgZlTM9mBOxH1c3ryGXT0jSzTNVmnAdIkVXu4ZBCnUPYYg6xXECrda5fpwSf5YWF5eWWA/uKD88YAeJ4muoGkwPEdCvEriEzk/vmNM2AXTFLZ8xngAG7RCem6TPmWYyF2GR2bD9KmPrx/3ZvanVK2E9L+lJp9EUbiqrNj+bLmkfjgsp+tVVSbPDHmvin2Ypiy/VmTLE1TYYkX5PVenIKIKv03o2fLp+9DXg+aznE9hkfQcF1jOrTNmntqW1JqsO3y6P0n28cFcaz8E7r12b3Gx9R4o79nKoMVVNFHqP5PfUXisrpNs1TBHx+ubA5s9n2tdnivmm/EjCaljzUX8maXSWmidokSLg4wDb0i3QfkjSoZJAUeH6SS3FbPe57//qvR48evfFe2tdmo+z+cNCi/EGgyK6tOIFcf3A0aNJ8eKmJw6ppKa6jIosR8FTQ8Muu7DHNCRTdZY7jCpvS2z76qBAYUNrXRpGUHXnZhiHRf+Y0MDmHJt7DGAUUHhizwd96CCNb8SAd2jQORzjlmoEIdUxsEuqZSIdW3kPcUlLa980bMZ8b6XyyEtsXNUyYD0c6mvYJnvYRZoHJQhhxOIbNZPpt01NsxlzuepzazOeu4qDrzKUY0nyOLOATcBiebOPDork8kt6J+Rz96qu0igR89ocBgePADIUmgAE74Jg50BMkHAEX6D0TYT/MJJgz6AgiG4YdGiXQpcY8oBgxwsF+GGaZbXyyUaHCpfcSPke/amu8JGmmyKT9YUDCtXq2DT+q42qaZyuBB1UuMITfgVRwx4Gr+Z7v2r4t29BNsl1bhteGC09skeh48vb+c1QsFEzpl0erSqlgVPDZFwYUt9vQbEEzLZrq2oOWNGtx452kG01tejWPocVdoLiJ38anVCgw6Whd9QP1hp5GotKhpbEWdSDt0OXpWdv4zFcKiDb4VKlsbnzRMsyIxlfOQZUZkqYbwwsalcrzEj16ow7ojTf+9rd3Ptv4YqNlFE/ZmEvbv9Cw1GilBJ8ypUe/qtK58fmXX375OYwyNr6o16+q9oEBjUBRqVLhDT5ffQ768n83YKBRy8GyVe3lae6ZslGuUJbqfGJAf9vclJaK7TqIhGhULixO3vi84aGTJp6mVMvo2XdBwxdUsMIbzXyO3vipmARqH8dLB7KKZYvsPXDLSQW7IRRPA23OpGQ9iHxQsfyb31Qt5z9//fid9375080U2xE6kHykopU78UbC5z/+/b/Wu+Q8oHyiKDqdKLKmVq+d6pjzQPKB+uXpv/3teaFyVF6dunBvskPWA8knW8zlKqvJteULxflPxBXmy+mzGQeST2QVcteSK+9TW8J+BKCpR2kTZQeRD4ryuZNVPFP56F71WaobOoh8YHxR57NqFafqWt1q6y0fRD4M7CdXqTKJrGuVSqVW2861rnM5iHykqDgBgConT+Zy+aici1UltNWS9UDyocVSAgXG8dFiLre4WKjZ0/mWrAeSj7RUtBbn5vLlcrkYlUrFYrEUVpJWrHUh4sHkAz0gUJQom82eiqJbZx9sra5eaB1rHFA+EmJLCJVKpbj4j5eXl+N1HMuPWtdpCj7HU8b1B0KlYsJnucandZmd4PPalbXXZgbQ+IszdNEonrbfrPNpXSYFfNiVtbVjA+jKa+Mvz9CVLGKpV6/WVXYiR3bm/WMvv9i/rrz0NbCgbDworZtPh/nVFwYp6WtrXwNAcetEa3zaa9du2q8X114a/MSeCVEWRYw2qldanl207y8cG/itz4JQVBK9n1J0qsondQZ6F3xe3sd8UDYS1/4Yg8F8FOFbHWrXweRDs1GWZaNkwnDyJFjQZIfadSD5UHFNtF5ueu4aJrcXFk6lr1c9iHzitWF1HOdWz+MLCwuPt/Gprt9A6ADyyV+C8l8q115u3a8UpsCAGiPTaDgLFL4mfE5NViqrF84uPK5naCyx39X37Fc+SNSv5sWpyHy0fu7d1XtD/p79yidV6/fPD3uP7teKzwj0nE93PefTXWPho49CfAwnPiY+ygiU6RRrYriC8fvoZ4DiDQOKsdPy+ObNBS0JTb9ra+lJ67dsPj7728tPzj4eZnmOX1m78uEQPy9dUBzFwa5aLaXha00l1hpMak9tz6jziNNd8Q4n0Jryt/N58vDh5csPVx4+GeKZz1wZxwSZ2P9FQ6rHRRP74BVZbGiHZ7Ji+4ZsQwbH1zRHkcUmS9mxMrZtxHlEumyzAFJdTxMPjix2YrbxmTm7srJy+TL8ujvMU3/52ODmWDjRmySxpT3MaNPIYS7l2JJ0xJlHOTJNj7EAUSfDGZMZNj2J0wzSmceQY3JTVSyTqohTjyk0xIwzeMF8iaXYz5OEz91PO0xyDKgXB3/r3ERPysd8rGnPgTK7nBEwB/PbyOI2ExETzJDZhhIyM6CE6fw6J2bAuCs7lCDF8LBk099BRkxCQhh32LeB8fUUPncFH/f1jY2NetIeb8+dmziZ267FTnygTom9k4S6jCCbetRiugm8mGWaNnI0BRMaUAvrPGNLgctCYVkEKwrDkk8t6uiSYWFuST6y4P2ZDvYThOHTjU/rScW9XTc/t3iyVZ34gE92bcXWA98JHcULnND2HTmQxeZk8Cqy5oeuYoe+DagCww8Uz4OX4Isc8RYPcgSKbdvwXkjVAi2Fz62VlYu6Ht3a2KhPsu41n4nFVnXkk2wAVKAZgh8j3vEfR5UQIX9it20Y4lBte3zyMu4WiI2EWpJbrr7Q0tovtLLyxAuDp818Btt8yjJak+TG0wzuk0/P/ie1P7Mrtbfvk59ubCzfxk+f1hLowHw6fOfY+NhdAfXUkYQew7aTQfQPf9jYePr08qMmPoP555iPpjXCPGjVzbLqUPn88Y8T33nzH75T9T8ZqByGIquyqikOmxb1Bl4oIgqZSIPU+BBUKpW4qtE5HlmDYvMyFkzmr/5eAGq6BDZo/B/Bxw8CX3EC6HAFtubYqusqw+bzgx/88U8/vPKnNwUfA/o5lgN9HGwSG7o9AWOOpplxmm0xrkDzjrmI+KMrsiR6Rc6OgLRpj9RVluiD2d///A/NF8BQMTtQBQM+hktNZJvMZLLEfQn6HIyoI7QfRTdFeAlmSSIoVCA6h7ZmQCvOPcdmfiA6jHAKNjVdI2N6yPFMdSc+02KEumTGVrT5pFSenZ0FE2rmUxps97vg45nXQ/hb6synzEUcMx18Qr982pqvxcVcmxZjPiHwwYQ4UkCgl8O8EP4eDg0ZtiwXOVxnukdcyYUuoJphcNzCO/HxReNNi3OXxETH1dkzs7H+p2kPBitKaBADSvhMe5xz6KwhbGJT1Rnv234myqVWFf++Td+I+4eBbocyx/C9nsZJ6HMO4yroE0OaFphhhnDbNS0F+s6a4XIHUnfAk7RfNJqoAJ/HVTqzsx80nV+2OFj4hJgP0pFnEg96raEUmii0RHyLPvm0K8WiYvsR3R9wxOCQM4YsokGqIghS8kTWVHDKKrhwRVZEsgiRtGPtSvigKFcBO/q0hmf2v5v5RIOFTxD+2SbEy4B/c+UQeqSej3H/9YsvzvWgCWto8RPa+bCoUkDSZt18rsZ8FmAQtrEZ8xnEgOL2XRGxKuNfctyoxn/P/vhI+RNp9rJdJxZpKx8lrbyp6pIz4ZMtElKtXncWFj49cwf4bH72xUbcyMet1wDhEzr2D/vkk893b8ASzSX9Q1G3xD9VsS1VUUWUUSWpV6JOiSoGj6JeGaqS/M0UNYMzcYXrYj/FxUUk3RGWswB8Zp9+IExnoXkfc/8GZF6frim2pPqr6/227z3Vr4QP5rJlWzYxXUzt0HQdwnXu+ZwoFnaUwCQZSJQxlgPhpmXiE2IFkm6Zbjqgmv+ZqxBovRI+TWps86a7WRzOwSmnB13shU/v43eFkNBhDgsky9JZgHwUIhcFCBOmI8tX9JAGyAmhQXMkH5I0akPL4UuORML0SlYdf0XlQn4mdj3b4KClpSxlsdCu4m94GXvg9/bBR8WWEwg+BEOz6ZoinqjDbOh4YZfZWoZh5DJV52HgSNd5KPggGanSNOGsK59sqVJ43MTn7OaMWNLCkPhfDWqym1kyKg8egKptfuxkrhMfDcYRDjFNh5vEQWIS0cUOtjmMM2ToSavY5DZmpDra0KCn7XMZRh0w5iBd+aDi/HzS+7lz5+rV2c2/zkiltvgb0S4I7eKt/YzfxShYSTx0MjCNJ1REnOd4sqN2CBTHiBaD2TjklNJpNF+b3yiG+Qf13s+s9NeUPcw02pv9KTvxWZw4IX6lzG8MQTU+ooLNnkk0e2bzr2kxxPdo/84OfD76aOLn93/9f8BnWPGjtsWSql4/jRpRAk4JPml74Afls8slVjvw+fOfP/rZz3/xs/t5yRyFEr9Ji+X8o7OJTp89s5AaIqBfPnTprZs3Xz106NCRRIeOHHr15s23lvrktAOfX39w4qPz9z8C+xmhWDFXeBL75zNXT5+9e5mnNTd98aFv3QQeaTpy6OZb/SBK47N9aHFC/Bopn6hUmBOj06tPnjyKFguFQq7c7oH64LN0MxVNQzd7H/BOiL2fLfpGm/5plHxolC+Ulx/cE7t0rWIh3q1bmGtd+tI7n53oxIR6/bC0+bHU+Y3RKY6ylY+55KKwUNvQvLh9UNozn1d7wAPq8dPm8r2prxL3qawIExArX38GurQNUK98erGefiyop9UJhdFexIyKi3GlqpSj3OLcXHWCt0Ca8/TIh/aI59Ch3rx0OXW6sE3z/Ra5L9GoBG4wtGBUAf+jYimxopPNeYbOpzcf3dP0xtzcSOuXmOIQm+Dhhy3BUBRFsQWdrDRbbY98ltKb9XYd6Y1Pz+P30Stb3QQvSfOxkz55iTQf7ZHP4R75HN53fCirjdETB1SpNMfg6JXPK70Z0JFXeuQz0Yqnw/zGGFSLQosKVT4nm3yo4PNyt3VyL8e/l175Vi+ADn+zyqfryruX+5jfGINqs6i4xqe5hQc+x9e6vfvYcfEb+Bw+vBOhI9/6ZpXPh3/p9pEv/WVm5+n5E+L/WPigKh8vab0qlUrTXHqWvbS29lIXra2JSAkxn+6Ajhw+XOXz2vtrV7p95JW1tX/pbkDf//H5X3zw0S/Oj4VP1cXQmvupVMrNB1+8sna8i9bWXpBqfA4nQ/Z2NEcOx6rymfnLsSvdPvLKsePz3Y3nez/6oDq/MT4+rFDnM7f94PvdvEUSJaGZT1WH29WoX11XRr//Ytr15RbdF//HwIeJ3ZRitarV4FNpOOie26+++Eg7BS/ZaX5jDONTIZQFNtksKpayyCvU8VxqzASNiM9OegbmN+Jt8FGEJErjp6VSeTE3dz7m03DQe8TnGWjfwWyaSo9KlXxYOnmZX6ps3fv443oszT3ic6K36Y25nT9pYMUrNBqeNzsPVC5efPDxxUS3kkN7xKe3CbITI7wDDi0zaabcmC6cv3Xx4vkaHNDrt+PkPeJT6K1+LfZf7l7FYBjatAueXvr49dcL8AM6lUiET+g1fsLQ/c+ezx+y81yi50ntJZ07NTmZhx8QjS8sVyMA9jh/+M0e+Xyrt/mxufbVmGn2M0r/00UDXNs73RufV0739nE9zm/sEZ9B9FYvfHrF0+v+lH3ER6Kvvr0Dn7d7nByTeu7/7Cc+4gJhFz5vH+7j8mCDz2L6xrh9yQe0dPrVQy183n4b7OrVfuBIDT6LZdRhKuj8xMSb+4+PEF166/TNmzdfjXXz5um+FydIDT4nuIRPtMP53j9+90ff/+EP3tyXfIahhv+xUvBMfP/HE9/77neujJTPzOV7nW8Lstdq8Kn3pFOGF4uj5HP5wtQFNrl+6pm8i2djfiPoNr8xSj5b8d1BVlcvbHW6d8oeqsHHqfP5uzYBn6HdfxC1Osn1c/X7Ojx7t6LO1y8h292vLw9t0eF10noO5lYVz09ujaaQxwd/Ky3UJBc6q2IOb/1q+6ZlKbkBz09mZ+8MXpAuOn7shcHfzOerys93Fkni22Qy8ZYupffNOw3V99Ok8Ikr2Lt3Z2c/bTs0BL28trY2hBjipPthKJmNKFcVJUOsDCBS40XiKiRoqmLEP4rYyAM/iiY28ECOeM+VFmdmyfarVD6x9azMzq5c3X0x2vXh+2vHd2FANZHuh8X+XOQTGZsBtgLTkjl3NBUTTrhMTM8lpuuY2CAc+5YZuJioMsZEIaYdmETFmNrcdFKDJkjSo9WEz+yZDjfX252GE1+LdD8clwyZssU5sVhIdYpdI0MD5okNK0w3Qx5Ykktl6qEQhczWfMmnHiOmaUGCiGcCb0jnM7O1ejHZW7Cf+SgWyUDhMccEWTggJlczVGYO0xFhOvY4GAnwQR4NLciq+VQFTpbOCNaZSh3xhnQ+En2S4FkeRkHaNC77scXudoatUNcZ9hnzFJXL2CEBw9i1Aitk3LEwsjHzdLHjixtc5sxxGVY45/Du2H6UtL1q8fadM6OpXmPjk8SOUMARi4gSimHI8dYcQ6Rp4jd4ZcSRJiJL1Df0KElmpfoG8SluSzeQhPN0+czs08ejwTM+Pr004/aOu7qBmUWaZGGJc3rnVyOis/d8mnZ3afWwfnEfyWjad6rVe02ZYPtQtIzmJxEaSdsea2x8oCMTh0aCksY7y+MHWfO0JDAiVDDH0eJkRSY+1D3dFRua48AChk3EBmehlm+aNNfNycmBokj0prHxsSwFvHFGt2SfuGpo+T7RDcOjgUNcQGdZMuMZK9RkS4d2zYPuUWgTx3V81yeBw2RxSFYaXxRfuKGTiTryYfldDlvHxEdzLeSxEEOfxjN1aMaJyzm2FY860Ow7KjTz0FSBCPQaHRHlBvgwl3rcIsxDLiMMQw+x0b6zSGx8n6ypE4X53P7gY+gM6ShjE5yxEfSeMcIOp64ChkF/Z3qKzGnIXWaLuEA2jEWgbkFPCXOZMVnC3GM2p7rRxCdbzMHAd3InQBPl9PSeNbb+IdgEZsxGLCQmc5BJiIlcxUe6aTLf8JAZEhYy5gLIgAXMULHOuTlNzGkM/SAzjCMnNfEp5QrmTIPPqdQpRHppt1F+x+V/FBv++g44W1uBB8V3FMUGL6z5tipGVoZvK5qj+L4SBxxNWjXFUcW+5ziDattKc/85Aj6MTjYDOtU+hcgru/Xce9G+a02P25+3BO7VtuffxseqFBDazgcI0e0Vrbzrud297v/0pzofGuF10uR+qnxO3X79wYOmicTCrvcOjYXP9LBUn1+l0fziHG3nEy+KqgNil9J2w/elsfAZgYT/wZOTZqMBizV568HFi3U+uLLrSfv9yodFE7k8WE0NT8MPP75McCIe7j4G+37lIzbm5pr4xD2gzYWnd5ZpWJcl7foOM8Ph4w7jQ/pTVKpU1pv5TC5fFSE4Pm2L3rKr+C1D4QPduCF8Sn/KFkXr3synGqGtPetu4rcMgw/1NXXsF8CR2Pk+earhoB/HIVx+9Tgl7zju/4U7S4y/7S7HBz65ropKE4vcNCcZY5OT86Lv3PGOwOPg42fUThKjAa3jUVUd+OS6iYp1u3UHs3XhURcfMw4+3UM2d9XAJ9dNLMrny6yqqPzJ6lbnhUDj4qNlMvX50NpQKblgHE8cxyHU5fbIzQOfXDdli4Xc+VOTsZO+H1mfTE1dON/JCY6JjxIw5CqKuLCgKC6MwA1FVUMdXk9zWVEN3xO1CdsioqoBCXJ1UnTgk+siGGAUctemrm3du7e1uhXlxWXm1an19Mzjsh8UBGbGIoauEx9hN/RC7GOiqB6hso5tjGxCFAY/DvcMgn0Z6+qI+KAonztZXdqyejmqrnJZ3UodcI2Hj+YwVZnWxcyWxXQWcuYSzAlRHRRIvkg1g5B5zIJ+vSu5yApMnYnolwOfXBdli7k6n09K0Se1VVIX7qf46THZj48ch1kM68wxPTPgno1M4JMJ2HXqiHvFYJchnQUWMbGkYEQQ58GI+DAxvqgIIteubUXWtUqlsnUtNqH77Zl3wefDfvyPh5BrM+Zwh7uEYc9BHBNL0UyOxFMHYWbqnItb56CAmaHO2Mj8cxTNgQWJmA25fFROdsfEgFLuYLmb+5u/32NO4X8McX1Y9mOnq4mbLvlJUyZaM3hq2LIvnvsG/JfFTKo9uvaLFovVUD+VMMrlFucmCoXYnrba8wo+xwe5D9NrV3q+u1Vb/yelP6RtS6zf0GuAE+tBqFiayLvl8rwVb/OCzmIpcUjtWbPZ117qGl+ik17qffFYl/7zThrkzHoQEz3oRNksMx+tR3d/8i44oPac2aUra2vHBtBa73e34l0GWDtoiEy2iYrYvKVq5J/HD1ceivH7yu32Bgzq1/trLwygXdz861kRVK4an5XZDsvshP/5cPS3WXwmRaNkVCH43BV8PmvPs0fxaZ8NVW8St7yysrJ8tbP9HFhFSSAkwWfzznM+bUrcT8xHLEV8zmebULYYxfe5AD5nxY1CnvNpiGajUgS9oFKUpWcfPpyUZq4+51MTZWJ+lUlZBj3FYoQf3QUyd57zSYSg24Oi2oUtGkXn50UYoOXZMyn9nIPHJ+71ZJtC+C1ZF1Zul+j92dmn7bkPHp/4pijNd8+j86vvPnxEH72eVsEOHB966RKVyKV8U0Lh/Oq7hfz6J2kb5Z7zgQS2da6Sf3T53dnZ+EIPQmgpufiTze7R/UH2UGJNxraFGdWEdbR1YfWcmKSPox5XJz+ye3uf4WdKdH19/dnbytxV/w+aKUJkkisV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IPEBIQEBIQFRUSEA8PEhAVFRAQDxUPFhIWFhYVFhMYHSggGBolGxUVITEhJSkrLi4uFx8zODMsNygtLisBCgoKDg0OGhAQGy0lHR0yLS0tKy4tLS01Ky0tNSstLS0rLy0tLSstKy0tLSstLS0tKy0tLS0tLSstLS03Ky03Lf/AABEIAMIBAwMBIgACEQEDEQH/xAAcAAABBQEBAQAAAAAAAAAAAAAAAQIEBQYDBwj/xABJEAABAwIDBAQICQoFBQAAAAABAAIDBBESITEFBkFRE3GBkQcUIiMyYaHBQlJTYnKSsbLRFiQzY3OTotPh8ENkgtLiJTREg8L/xAAaAQEAAwEBAQAAAAAAAAAAAAAAAQIEAwUG/8QAJBEBAAICAgEEAwEBAAAAAAAAAAECAxEEEjETIUFRBTJhFBX/2gAMAwEAAhEDEQA/APcUIQgEIQgEIQgEIQgEIQgEIQgEIQgEIQgEIQgEIQgEIQgEIQgEIQgEIQgEIQgEIQgEIQgEIQgEJEIFQhIgVCRCBUJEIFQkQgVCRCBUl0ySQNF3EAczkqet25wiH+s6dgQW89Q2MXcQB/egUBu3Yr6PHrt7rrPSyuecTiSeZTEGqZtaE/Dt1hw9ykMqmO0e3vCx10jqm2QzKDbg3Sqo3cdeNxPyh+6FboBCRKgEIQgEIQgEIQgEIQgEIQgRCEIBCEIBCEiBUJEIFSIQgEJLoQKszvbvjHs4ta9khx5YwGljTqARe5JAPDgtKvJfDha0Wn6SM5/RkQTXb8Us5u6e3IOa9oHssFNp9qQSehNE7qe0+9eHBvIHsP8AVGnF3aL+5B74PUmvcBqvNPB9C2V0/SFxwdCWlr5Y7Ysd7hrhfQar0C6Do+Qu9Q9qaMk3EnRtLiAASToBmUGr3ZHmSeb3fYFbqu2FA6OENcCDicSO1WCBUJEIFQkuhAqEIQCEIQCEIQCVIhAIQhAIQhAIQkugCkQSuUkobmT+KDqkuotPVYxccDYjilmc62WSDvjS3UWmc7R400dx7V3ugfdYbfvdc7SniYXFkbGtfJILYtJAA2+V7kdl1tC/hdZjereuHZpZ07ZCH28pgDra6gkcuCDz7aHgjmFzT1ETuTZGuiP1m3+xZyDcuqdVS0mOASQxtlf5xzm4XEAC7Wmx0yNtQtvvD4WIGxltEx75CCBJI0sjYeeE5uPsWR8H28kVLV1FRWPeemiIL7Okc6UyNcSbeq6DQbobuVFE6dsrb4xDgcy7mnDjvwB4jVaeencwtDrAv0z0ztmeC7bO34oZ79G+Q4bA3je3XTVLtyujmwGMk2xA3BGtrfYgmw7uSn0nxjvcfsVpBB4kzERjaT5b2ts9vLraqvY+8OBoZNcgCweMzbkR71Pm3jhtYNc6/CwA9qC3gqA9oe3Np0OaeHk8FG2dI0xMLW4QRcN1sCSfenVLHOFg6w4jQntQSwUt1CgiLBYLo2QE2Lhf4t80EkJUy6UFA5CbdKgVKmpUCoQhAIQhAIQhAIQmuQISkLlGdOQuMtS7ggkucuErbplJLiuHajO/qXdBGp4S12IdR6lMLlzc5ML0HUvUTxjMgSWzyDgCOw5FSMKhz010HRwxemB1g+5Yjwn1NNBT+dgE7z6AcXNYzMDEXAg5E6Ba8jAMzlwCyG+ZDnxXAIwvBBzBGWRHFB4gBrlx7dAtHuNR0Ms0jdoODWCK7CXuYOkxtFrg55Eq1q92qaTNodEfmHyfqn3WUzcjc1jqt7Z+jmi8XkIa4Zh+OOxtzsTmCg0eytlbGjxdBK03LcVpJX5jTip+0hAA3oHXNzi9LThqms3Ep4i4wh8eJwcQDibcepy47X2caYNJcCHEgZEHLmg4ternZctMRaUYXDicRafwWZ6dKKoIPRYcIA6MXFgQb2bb7fYpAkeeLW97j35Km2bI1zGDFY4WjW2dtFZxxOGpP2oJoemvja7M68+Kj410a9BIaSON08OXFr03p87EO67ZIJWJKCuHSi17rk2rJdZschHxyMDP4sz2BBOunBcgU8IHoQEIBCEIBCEIBcaudsbHSO9FjXPcdcgLnJdlX7dP5tP+xk+6UAxzJWtkY4FrgHNIzBB0KR0XrWFbt87Pldlip5HXe35KQnORvzT8IdvNaZu2cQBa0WIBBvcW55KZrMeVKZIv4WbYgDdKXKodVvcdbZ3sNFNE1xdQu7ueuLpEzpV0ydp3cUHPxgjMFOdtAWzGfsXF8Ch1Iwm10BU1Jcbn+izG8j8RZ1OVvM9UO235t7UFWVJ2XtJ1JL0zAHEBzS03AIPC/DgoL6hoNi4DrIGam7IoDVPdG12Hzbng2xC4IFvagvd3fCRDVtcZIJIi12E2c2Vpy1ByPZZdd69owVEDHQyNcWPuWG7X4SLXs4DjZZDY+5NVRCQOwSYnhzSwm9sNs2uAsdeaZUsew2e1zTycC0+1A90ynUNNmHO7ByUaip+LteA5K2gCCzpH2VvT1rgLYiqSFT6V7fhX6xwQW4qS7UrvHIoIDAL4xbv9i4t2jGDYu7wQgumvXVr1VwVjXei4E8kx1Q8G+fVwsguw5PaVTs2pbUdyzW9e8pla+lp8TcrVE4Ni1p/wmH45Gp4A8yFate06UyXile0tXsbb8VXLURw3Ip3MYZMsD3OxXwcwC0i/NXDV554KwG+NBoAANMABkAA2RegNKXr1tMIxX70i327gpUxpT1V0CEIQCEJkkgGpsgeSqjeWW1JUH9RL9wrltXeSCmF5ZGt1tzPUNSsLtnf2KsD6OElpmjfE2Vw8nEWkAWPPRI8onwqNq1OJxHNXvg/wmiGIk2nqWDPRjZXBrR6gMl59R17nucyUYZYyWyN9Y+EPUVpNz9oYKbD+uqT3zPWvPMTSNPN4dbVy2iXoQkaNAh9VYXPXyCoI6+66VFReN/7N/wB0rI9NbxVbXtxMc1wOjmkOHeEvTWzC863b2bEaOCQBzJOjF5I3OjeTc64SMXUbqd4/VwejM2Zo+BK0Nf1dIy3tBXX0bTG4Zv8AXjidT7NxJWPI1/FRXuWYg3waMqiGWPm5vn4/4Ri/hV3SbXgnB6GVj8s7EFw626hUtWa+YdqZK3/WXSRyotr05kzabEdoVy9RpY7qq7GVuzS7J7GPANxcZg8xyKj0DHUknSRdPEbFpwvcWOadQR3dy2TqYFOptmteSHZC18usIKHdnfirc1/jGFxa6wxNLXltuJvmtFtHawrIWtMZY5rw/PMaEe9dm7HjGnfYJ01CGi97520sgqYoVKjYu4iTwxARhSIyuYaurJg0HEQABe5sAB6yg7x35FPEqppd54GnDGXzO+LC0yAH1vHkjtKq63bdS+/RxRwjg6R3TP8AqNs0fWKvWlreHK+alP2lsGzW0To65rr2c02NjYg2PIrzGq6SXKeaWQfFv0cf1GWBHXdS9y5ejimDch4y/IaaN/BXyYbUjcuWHl0y2mK/D0dszOIb3LzypnAbUgca6r0yH6RWkm1COKxdftMMileeNVUEAaucX5AJgnVtyrzazbHqPl6J4LH5VZ+fAP4HfivQGvXz/Q7dl2RG0g4qipcJpYy44GRgWY2w4+v+i2O7PhPFTIyGSF7XvyGEh7NNb2FtOSpkt2tMu2CnSkV+nqjHLs1U1LtRjtTY+v8AFW0Trqjs6IQhAFZ/a0xa6xvmCW/gr8qp2zSdIw2NiM2nk5B5lvhG+scadsMmJjOlinteIu4xk8L2t1gLyaeRwPwgWnTMODh9hFvYva9qbw09O7o5HEy/IMa6SXW3ojQZHMrL1GzJKyZ00OzA1zredqXWYSPhdA05nr1UoZjp3VjBURj86gAbIOE0fP6XMfirjdN5fA021fK63K8rjZaCHcSqmAFRU4W/IwNbDGBys3VarZe6UNOwNYNO9TNvbSIrETtTUkJUydnm3/Qf90q7Ozg3QKDtSPBFIfmP+6dBxVVmH3dqbUcA+Z7ynT1Ky+ydvRNiZC4lrmjCQ4Ecf71Vi2qDswQRzBuF6eCa6h89yqWi8+ydiul3TP8A1GY8qdo73AqKyRP3Vk/Pqk8ooh9icvXRf8dE+q32JBUdki6NcvMe8ot7KqWM0rYpHR9LUtie5oYThI4YgQu52fMzMV1Vp8Wk/lKBvs7OiPKsjVjU1WS0YKRbywczNbHrUoU3jLdK6o+rSfylEmqqq1vHJj/opf5adUVPrUN0t1urx6fTy78zN9kqK6qYxzvGpcgT6FPwH7NabdarfNSQySuxPcHEusBfyyBkABpZZHaL/NSfQd9i026ZtQ0/7IHvJWTlUrWY6vR/H5r5Kz2na8LlVb0vvQ1Q/wAvL90qY56qN5ZvzSoHOCb7hWR6TrsiUCjgtb9DH90Kvrqm640FValhH6mP7FAnnudV6uGIiHznImZtLqXqbufDiglP+Yl9yzdVtiKPJzxfkMytn4MSJKVxsQXTyvsQQcJIsc+C4cu8TERDZ+NxWrMzMOG0KNwFwCsbs1jTUyOkcxz4nyOp6Vzmxl8hPpeVbLv0K9yZQNOoCrdp7nUtR+kiaT8a1nDtCxQ9aY28J2vBUCR0lVHI1zzcuc0taeAwu0ItYCxW03S3dqYYPGYhEJpS0N6W4DKc2JOG3pEgZZZLUSbhSRf9pVzMHyT7TQ/UcnMZtODKWmiqAMscDhFJb6Dzb2hBe0oc4tjB8p2p0s0aut/eq2VIzC0DkFQ7DoiLyPFnO4GxLWjQZLQRqEuyEiEClcZGrrdc3oK99Gwm+EX52F+9HQjkpZCaWqUI3RpHBSS1cKiMlpw2vY2vpdBWV9UGdfALyrwgb0VDCYY2SRg5GYtIB9TD79VuKps0VzPE485IryttzLfSHcVFkcyoY5sbo3G1i1wxYTbLHGc+w2UDxQbXeRhmayZvJ4AeOqQZ9906LxY2McstO74rsUkV/pjO3rIC1825T3ucJWQsyu2WAubc30dC4EDsKotoblzx/oyx45Ztd3HL2q8OVtfJsUtXGMQEdQz48bg49uFWm5VQZKmofhc27YhhOThbL3KBsvY/izmuc0vqHjzcDT6IPF5HBej7p7sOjvJMcUj7YiMmgDRrRwAU3vaY1Mq48VYt2iEmnjKkFhV8zZ7QmTUQXNoeb79usKU8qqM+xcqitHNT9/dntmaxhLhhfi8mwOhHELzEvpuVZ9aErtiy9Phj5PH9WY92wfUXTRMFj8dL/ne+D8UhdS863vh/3LR/r/jJ/wA7+tVtGXzMn0HfYtfuwPzOnH6ln2Ly2khp5ntjaaoF17FzoraXztdeybrUgEETLnyGNbnrkOKz5svqe7bxeP6MTGyyRlZ/eS4p5r/Iy/dK9Cbs8KDtTYLJWOYQCHAgj1FcWp4xTbTqJImRwQOOBjWmR1wzIa3yFu1Q6hg/8qqH7KHyz2uGXetNtvYrqdhgqsToSfNzj0ozwD+BGep7VnfySqC/CzAW6tkv5BB45Zrt3tMeWaMVKzvSE3aEcWVPC1p+VkPSydeE+SOrMK13d3mqYJQbvlxEXYM330uywy6tFZ0e4xDS5x6RwFxHcxsJ5F1ibLV7tbFfTNcZW0zL2Pm2ubhHzpHG7u1c5datbsXbHSNbjBaSAcxhPURwK0EeaxtNM15tC10p5sHm/wB4fJ7rrT7FgmDfPYBn5LWlzrN5EnXuULrBrV0a1OaxPsgGhdmJjQurQoSehCRAJrgnIKDmQm2XQhNRBlk0tXUpLKRwcxVe0NhQz5vYLjR4u146nDMK6wppagx8+700f6KXpG8I5Rc9koz77qi2pR1ThgipnNkc4N6RxY6BjbZyXBu6x+DYL0zCmliI1tjN290WUoxOu+R2b5HZuc73D1LSspwOCm4EmBEo3RrlNHkpuFNdGg883ipsbyPUsI/cWP5SXub+C9h2psCSR2KKVrLjyg6MSA20tmLKE/dmc/40P7kn/wC1MSrMTPh41XbqiIgNFRJfiwRWHXcjmnUe6LZBcmZhvbC5sd+vIlevfkrUfLU5/wDR/wA0n5LVHCan/cf8lO4V62+3mez90GxSMkD5CWm9iG2zFvevSd24rZcrKT+TVRbKWC9tehP+9WWyNjPiuZXte48Ws6MW4ZXKiZ2tWJjymsYnmJSBGlwKFlXW7MZK0tc0EEWIOYWJm3WnopAaZplgc4YoLjHGCc3RknMD4vcvSwxOwIMXS7MqJB5MYhHxpLPk+oDYdpKs6TdeMHFM58zv1huzsjHkjuWiDU4NQcIqdrQA0AAcAuwanhqWyBoCWydZLZANC6BNATwoSEIQgEIQgQptk9IgYksn2SIg1CVCBtk0hPRZAyySy6JLIGWSYU+yWyBmFIWrpZFkHPCjCulkWUjnhS2T7IsoDLJMK6WRZAyyAE+yLIEslARZKECBKlCVAgSpbIsgUJUiVEhCEIBCRKgEIQgEiVCBLJLJyEDLIsnIsiDcKSyfZFkSZZFk+yEQZZFk+yLIGWRZPRZAyyLJ9kIGWS4U5FkDbJLJ9kIGWSpyESbZLZLZKgRKAhKgSyLJUIEshKhAgQhCAQhCAQhCAQhCAQhCAQhCAQhCAQhCAQhCAQhCAQhCAQhCBEqEIBCEIBKhCAQhCAQh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2" y="1836738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ll MT" pitchFamily="18" charset="0"/>
              </a:rPr>
              <a:t>Database Management System(DBMS):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/>
              <a:t>A  DBMS should be capable of must reliably managing a large amount of data in a </a:t>
            </a:r>
            <a:r>
              <a:rPr lang="en-US" b="1" dirty="0" smtClean="0"/>
              <a:t>multi-user environment  </a:t>
            </a:r>
            <a:r>
              <a:rPr lang="en-US" dirty="0" smtClean="0"/>
              <a:t>so that many users can concurrently access the same data without compromising the </a:t>
            </a:r>
            <a:r>
              <a:rPr lang="en-US" b="1" dirty="0" smtClean="0"/>
              <a:t>integrity of the data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Should provide security 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Should provide recovery mechanism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AutoShape 2" descr="data:image/png;base64,iVBORw0KGgoAAAANSUhEUgAAAR8AAACvCAMAAADzNCq+AAAB5lBMVEX///9PT2tgbnyCt9hvo85ISGZERGN8rtRLS2ji3txBQWEzMzM5OVuTk6Ho6OtKSmfqfXrO1N7Q0NUAjxu7u8RUXm31+fbE3smTxp3c7N9yfou6h1VarGzL4tBSYXJkcoCwsLpIWGmZoKhQWmX01r7y8vS1v85bZ3WQusXb2+DHx8+rtMKIrrqjo6+29P6JlKFFTlteXndwcIba5e5Ad6MrbJxRh7KDg5WIiJlcXHZzc4idnavGwL29xtPOtqS6yt22f0aMZUC6nIYgICAAAAByd34onEYbGxtvWD4uPVKVudnr9u6EfIOrq6ttVTs2olLrzKK+jl83ODtUenMqKlLx6N8HB0LpdnPXhY0/i2iMZ2vhXjumxuBac3i3ZFQAuTkoml3/WRLrXCvFYk3P4O5hm8ryysJNTU1aSDe9sqj0v7B6mKSbi3zSro1FPDSNa0znrKtiYmJzuYKhcHaHiGr/6haypVrLt050enSv1rjulpO50MOclmVvYVSoYWh/b2KDVSOimZQmIh3Yy8C1fEDPsrKbf2W5lnWBhHYweU1nQ0WNVVZuYW3UuZv04cqZhIsfH0w+YE3HpWTawILGQVNMgm0AwTDt0DdotnroxZCisp3HPU9/ejDYX2bxxrJheUysoV/clZy7fnfJAAAa1ElEQVR4nO2di2MTx53Hdw27rGXvLFpGDpETPDIeuTO6PWnXTffFGozBQIKD4XBJW9LHNYlLD0LIpS3pJQeEHundlbTXpo9cLtfrf3q/2dXL0kqWZEnGMV+wJc2OpJ2Pf/Obx878VpKHJNWS0rV+bWrqvtnh4LOvUfO5f2EKdO7ReEs1PEHRtExG3V5Yw1C0arEVVa09b5eh7MAH3VudinVuv1oQ4HEZI4qiyopsaIqqKYoSelagyYpqyKaFObHhoKwYsngAdLIGBxRAk9F1kacLn/tVPKvv3m85QsdQtmEICq6bMnJ17Fuq5+hEtoiGLdMzVA87Hg0lPfR1bMtYV3TiKy7ksLGb0TE8mJYDyZ350BjPg4+nbi+0VDBaQmMp3q4l+FBOHYKx6TBHwoSHJglNTw2QQ10USA7TWRjykLkSNjKcmDrzkM50blosZJj4XficE3weL4Bmth9BpX1iQIIPczQHmTxgZgZlTM9mBOxH1c3ryGXT0jSzTNVmnAdIkVXu4ZBCnUPYYg6xXECrda5fpwSf5YWF5eWWA/uKD88YAeJ4muoGkwPEdCvEriEzk/vmNM2AXTFLZ8xngAG7RCem6TPmWYyF2GR2bD9KmPrx/3ZvanVK2E9L+lJp9EUbiqrNj+bLmkfjgsp+tVVSbPDHmvin2Ypiy/VmTLE1TYYkX5PVenIKIKv03o2fLp+9DXg+aznE9hkfQcF1jOrTNmntqW1JqsO3y6P0n28cFcaz8E7r12b3Gx9R4o79nKoMVVNFHqP5PfUXisrpNs1TBHx+ubA5s9n2tdnivmm/EjCaljzUX8maXSWmidokSLg4wDb0i3QfkjSoZJAUeH6SS3FbPe57//qvR48evfFe2tdmo+z+cNCi/EGgyK6tOIFcf3A0aNJ8eKmJw6ppKa6jIosR8FTQ8Muu7DHNCRTdZY7jCpvS2z76qBAYUNrXRpGUHXnZhiHRf+Y0MDmHJt7DGAUUHhizwd96CCNb8SAd2jQORzjlmoEIdUxsEuqZSIdW3kPcUlLa980bMZ8b6XyyEtsXNUyYD0c6mvYJnvYRZoHJQhhxOIbNZPpt01NsxlzuepzazOeu4qDrzKUY0nyOLOATcBiebOPDork8kt6J+Rz96qu0igR89ocBgePADIUmgAE74Jg50BMkHAEX6D0TYT/MJJgz6AgiG4YdGiXQpcY8oBgxwsF+GGaZbXyyUaHCpfcSPke/amu8JGmmyKT9YUDCtXq2DT+q42qaZyuBB1UuMITfgVRwx4Gr+Z7v2r4t29BNsl1bhteGC09skeh48vb+c1QsFEzpl0erSqlgVPDZFwYUt9vQbEEzLZrq2oOWNGtx452kG01tejWPocVdoLiJ38anVCgw6Whd9QP1hp5GotKhpbEWdSDt0OXpWdv4zFcKiDb4VKlsbnzRMsyIxlfOQZUZkqYbwwsalcrzEj16ow7ojTf+9rd3Ptv4YqNlFE/ZmEvbv9Cw1GilBJ8ypUe/qtK58fmXX375OYwyNr6o16+q9oEBjUBRqVLhDT5ffQ768n83YKBRy8GyVe3lae6ZslGuUJbqfGJAf9vclJaK7TqIhGhULixO3vi84aGTJp6mVMvo2XdBwxdUsMIbzXyO3vipmARqH8dLB7KKZYvsPXDLSQW7IRRPA23OpGQ9iHxQsfyb31Qt5z9//fid9375080U2xE6kHykopU78UbC5z/+/b/Wu+Q8oHyiKDqdKLKmVq+d6pjzQPKB+uXpv/3teaFyVF6dunBvskPWA8knW8zlKqvJteULxflPxBXmy+mzGQeST2QVcteSK+9TW8J+BKCpR2kTZQeRD4ryuZNVPFP56F71WaobOoh8YHxR57NqFafqWt1q6y0fRD4M7CdXqTKJrGuVSqVW2861rnM5iHykqDgBgConT+Zy+aici1UltNWS9UDyocVSAgXG8dFiLre4WKjZ0/mWrAeSj7RUtBbn5vLlcrkYlUrFYrEUVpJWrHUh4sHkAz0gUJQom82eiqJbZx9sra5eaB1rHFA+EmJLCJVKpbj4j5eXl+N1HMuPWtdpCj7HU8b1B0KlYsJnucandZmd4PPalbXXZgbQ+IszdNEonrbfrPNpXSYFfNiVtbVjA+jKa+Mvz9CVLGKpV6/WVXYiR3bm/WMvv9i/rrz0NbCgbDworZtPh/nVFwYp6WtrXwNAcetEa3zaa9du2q8X114a/MSeCVEWRYw2qldanl207y8cG/itz4JQVBK9n1J0qsondQZ6F3xe3sd8UDYS1/4Yg8F8FOFbHWrXweRDs1GWZaNkwnDyJFjQZIfadSD5UHFNtF5ueu4aJrcXFk6lr1c9iHzitWF1HOdWz+MLCwuPt/Gprt9A6ADyyV+C8l8q115u3a8UpsCAGiPTaDgLFL4mfE5NViqrF84uPK5naCyx39X37Fc+SNSv5sWpyHy0fu7d1XtD/p79yidV6/fPD3uP7teKzwj0nE93PefTXWPho49CfAwnPiY+ygiU6RRrYriC8fvoZ4DiDQOKsdPy+ObNBS0JTb9ra+lJ67dsPj7728tPzj4eZnmOX1m78uEQPy9dUBzFwa5aLaXha00l1hpMak9tz6jziNNd8Q4n0Jryt/N58vDh5csPVx4+GeKZz1wZxwSZ2P9FQ6rHRRP74BVZbGiHZ7Ji+4ZsQwbH1zRHkcUmS9mxMrZtxHlEumyzAFJdTxMPjix2YrbxmTm7srJy+TL8ujvMU3/52ODmWDjRmySxpT3MaNPIYS7l2JJ0xJlHOTJNj7EAUSfDGZMZNj2J0wzSmceQY3JTVSyTqohTjyk0xIwzeMF8iaXYz5OEz91PO0xyDKgXB3/r3ERPysd8rGnPgTK7nBEwB/PbyOI2ExETzJDZhhIyM6CE6fw6J2bAuCs7lCDF8LBk099BRkxCQhh32LeB8fUUPncFH/f1jY2NetIeb8+dmziZ267FTnygTom9k4S6jCCbetRiugm8mGWaNnI0BRMaUAvrPGNLgctCYVkEKwrDkk8t6uiSYWFuST6y4P2ZDvYThOHTjU/rScW9XTc/t3iyVZ34gE92bcXWA98JHcULnND2HTmQxeZk8Cqy5oeuYoe+DagCww8Uz4OX4Isc8RYPcgSKbdvwXkjVAi2Fz62VlYu6Ht3a2KhPsu41n4nFVnXkk2wAVKAZgh8j3vEfR5UQIX9it20Y4lBte3zyMu4WiI2EWpJbrr7Q0tovtLLyxAuDp818Btt8yjJak+TG0wzuk0/P/ie1P7Mrtbfvk59ubCzfxk+f1hLowHw6fOfY+NhdAfXUkYQew7aTQfQPf9jYePr08qMmPoP555iPpjXCPGjVzbLqUPn88Y8T33nzH75T9T8ZqByGIquyqikOmxb1Bl4oIgqZSIPU+BBUKpW4qtE5HlmDYvMyFkzmr/5eAGq6BDZo/B/Bxw8CX3EC6HAFtubYqusqw+bzgx/88U8/vPKnNwUfA/o5lgN9HGwSG7o9AWOOpplxmm0xrkDzjrmI+KMrsiR6Rc6OgLRpj9RVluiD2d///A/NF8BQMTtQBQM+hktNZJvMZLLEfQn6HIyoI7QfRTdFeAlmSSIoVCA6h7ZmQCvOPcdmfiA6jHAKNjVdI2N6yPFMdSc+02KEumTGVrT5pFSenZ0FE2rmUxps97vg45nXQ/hb6synzEUcMx18Qr982pqvxcVcmxZjPiHwwYQ4UkCgl8O8EP4eDg0ZtiwXOVxnukdcyYUuoJphcNzCO/HxReNNi3OXxETH1dkzs7H+p2kPBitKaBADSvhMe5xz6KwhbGJT1Rnv234myqVWFf++Td+I+4eBbocyx/C9nsZJ6HMO4yroE0OaFphhhnDbNS0F+s6a4XIHUnfAk7RfNJqoAJ/HVTqzsx80nV+2OFj4hJgP0pFnEg96raEUmii0RHyLPvm0K8WiYvsR3R9wxOCQM4YsokGqIghS8kTWVHDKKrhwRVZEsgiRtGPtSvigKFcBO/q0hmf2v5v5RIOFTxD+2SbEy4B/c+UQeqSej3H/9YsvzvWgCWto8RPa+bCoUkDSZt18rsZ8FmAQtrEZ8xnEgOL2XRGxKuNfctyoxn/P/vhI+RNp9rJdJxZpKx8lrbyp6pIz4ZMtElKtXncWFj49cwf4bH72xUbcyMet1wDhEzr2D/vkk893b8ASzSX9Q1G3xD9VsS1VUUWUUSWpV6JOiSoGj6JeGaqS/M0UNYMzcYXrYj/FxUUk3RGWswB8Zp9+IExnoXkfc/8GZF6frim2pPqr6/227z3Vr4QP5rJlWzYxXUzt0HQdwnXu+ZwoFnaUwCQZSJQxlgPhpmXiE2IFkm6Zbjqgmv+ZqxBovRI+TWps86a7WRzOwSmnB13shU/v43eFkNBhDgsky9JZgHwUIhcFCBOmI8tX9JAGyAmhQXMkH5I0akPL4UuORML0SlYdf0XlQn4mdj3b4KClpSxlsdCu4m94GXvg9/bBR8WWEwg+BEOz6ZoinqjDbOh4YZfZWoZh5DJV52HgSNd5KPggGanSNOGsK59sqVJ43MTn7OaMWNLCkPhfDWqym1kyKg8egKptfuxkrhMfDcYRDjFNh5vEQWIS0cUOtjmMM2ToSavY5DZmpDra0KCn7XMZRh0w5iBd+aDi/HzS+7lz5+rV2c2/zkiltvgb0S4I7eKt/YzfxShYSTx0MjCNJ1REnOd4sqN2CBTHiBaD2TjklNJpNF+b3yiG+Qf13s+s9NeUPcw02pv9KTvxWZw4IX6lzG8MQTU+ooLNnkk0e2bzr2kxxPdo/84OfD76aOLn93/9f8BnWPGjtsWSql4/jRpRAk4JPml74Afls8slVjvw+fOfP/rZz3/xs/t5yRyFEr9Ji+X8o7OJTp89s5AaIqBfPnTprZs3Xz106NCRRIeOHHr15s23lvrktAOfX39w4qPz9z8C+xmhWDFXeBL75zNXT5+9e5mnNTd98aFv3QQeaTpy6OZb/SBK47N9aHFC/Bopn6hUmBOj06tPnjyKFguFQq7c7oH64LN0MxVNQzd7H/BOiL2fLfpGm/5plHxolC+Ulx/cE7t0rWIh3q1bmGtd+tI7n53oxIR6/bC0+bHU+Y3RKY6ylY+55KKwUNvQvLh9UNozn1d7wAPq8dPm8r2prxL3qawIExArX38GurQNUK98erGefiyop9UJhdFexIyKi3GlqpSj3OLcXHWCt0Ca8/TIh/aI59Ch3rx0OXW6sE3z/Ra5L9GoBG4wtGBUAf+jYimxopPNeYbOpzcf3dP0xtzcSOuXmOIQm+Dhhy3BUBRFsQWdrDRbbY98ltKb9XYd6Y1Pz+P30Stb3QQvSfOxkz55iTQf7ZHP4R75HN53fCirjdETB1SpNMfg6JXPK70Z0JFXeuQz0Yqnw/zGGFSLQosKVT4nm3yo4PNyt3VyL8e/l175Vi+ADn+zyqfryruX+5jfGINqs6i4xqe5hQc+x9e6vfvYcfEb+Bw+vBOhI9/6ZpXPh3/p9pEv/WVm5+n5E+L/WPigKh8vab0qlUrTXHqWvbS29lIXra2JSAkxn+6Ajhw+XOXz2vtrV7p95JW1tX/pbkDf//H5X3zw0S/Oj4VP1cXQmvupVMrNB1+8sna8i9bWXpBqfA4nQ/Z2NEcOx6rymfnLsSvdPvLKsePz3Y3nez/6oDq/MT4+rFDnM7f94PvdvEUSJaGZT1WH29WoX11XRr//Ytr15RbdF//HwIeJ3ZRitarV4FNpOOie26+++Eg7BS/ZaX5jDONTIZQFNtksKpayyCvU8VxqzASNiM9OegbmN+Jt8FGEJErjp6VSeTE3dz7m03DQe8TnGWjfwWyaSo9KlXxYOnmZX6ps3fv443oszT3ic6K36Y25nT9pYMUrNBqeNzsPVC5efPDxxUS3kkN7xKe3CbITI7wDDi0zaabcmC6cv3Xx4vkaHNDrt+PkPeJT6K1+LfZf7l7FYBjatAueXvr49dcL8AM6lUiET+g1fsLQ/c+ezx+y81yi50ntJZ07NTmZhx8QjS8sVyMA9jh/+M0e+Xyrt/mxufbVmGn2M0r/00UDXNs73RufV0739nE9zm/sEZ9B9FYvfHrF0+v+lH3ER6Kvvr0Dn7d7nByTeu7/7Cc+4gJhFz5vH+7j8mCDz2L6xrh9yQe0dPrVQy183n4b7OrVfuBIDT6LZdRhKuj8xMSb+4+PEF166/TNmzdfjXXz5um+FydIDT4nuIRPtMP53j9+90ff/+EP3tyXfIahhv+xUvBMfP/HE9/77neujJTPzOV7nW8Lstdq8Kn3pFOGF4uj5HP5wtQFNrl+6pm8i2djfiPoNr8xSj5b8d1BVlcvbHW6d8oeqsHHqfP5uzYBn6HdfxC1Osn1c/X7Ojx7t6LO1y8h292vLw9t0eF10noO5lYVz09ujaaQxwd/Ky3UJBc6q2IOb/1q+6ZlKbkBz09mZ+8MXpAuOn7shcHfzOerys93Fkni22Qy8ZYupffNOw3V99Ok8Ikr2Lt3Z2c/bTs0BL28trY2hBjipPthKJmNKFcVJUOsDCBS40XiKiRoqmLEP4rYyAM/iiY28ECOeM+VFmdmyfarVD6x9azMzq5c3X0x2vXh+2vHd2FANZHuh8X+XOQTGZsBtgLTkjl3NBUTTrhMTM8lpuuY2CAc+5YZuJioMsZEIaYdmETFmNrcdFKDJkjSo9WEz+yZDjfX252GE1+LdD8clwyZssU5sVhIdYpdI0MD5okNK0w3Qx5Ykktl6qEQhczWfMmnHiOmaUGCiGcCb0jnM7O1ejHZW7Cf+SgWyUDhMccEWTggJlczVGYO0xFhOvY4GAnwQR4NLciq+VQFTpbOCNaZSh3xhnQ+En2S4FkeRkHaNC77scXudoatUNcZ9hnzFJXL2CEBw9i1Aitk3LEwsjHzdLHjixtc5sxxGVY45/Du2H6UtL1q8fadM6OpXmPjk8SOUMARi4gSimHI8dYcQ6Rp4jd4ZcSRJiJL1Df0KElmpfoG8SluSzeQhPN0+czs08ejwTM+Pr004/aOu7qBmUWaZGGJc3rnVyOis/d8mnZ3afWwfnEfyWjad6rVe02ZYPtQtIzmJxEaSdsea2x8oCMTh0aCksY7y+MHWfO0JDAiVDDH0eJkRSY+1D3dFRua48AChk3EBmehlm+aNNfNycmBokj0prHxsSwFvHFGt2SfuGpo+T7RDcOjgUNcQGdZMuMZK9RkS4d2zYPuUWgTx3V81yeBw2RxSFYaXxRfuKGTiTryYfldDlvHxEdzLeSxEEOfxjN1aMaJyzm2FY860Ow7KjTz0FSBCPQaHRHlBvgwl3rcIsxDLiMMQw+x0b6zSGx8n6ypE4X53P7gY+gM6ShjE5yxEfSeMcIOp64ChkF/Z3qKzGnIXWaLuEA2jEWgbkFPCXOZMVnC3GM2p7rRxCdbzMHAd3InQBPl9PSeNbb+IdgEZsxGLCQmc5BJiIlcxUe6aTLf8JAZEhYy5gLIgAXMULHOuTlNzGkM/SAzjCMnNfEp5QrmTIPPqdQpRHppt1F+x+V/FBv++g44W1uBB8V3FMUGL6z5tipGVoZvK5qj+L4SBxxNWjXFUcW+5ziDattKc/85Aj6MTjYDOtU+hcgru/Xce9G+a02P25+3BO7VtuffxseqFBDazgcI0e0Vrbzrud297v/0pzofGuF10uR+qnxO3X79wYOmicTCrvcOjYXP9LBUn1+l0fziHG3nEy+KqgNil9J2w/elsfAZgYT/wZOTZqMBizV568HFi3U+uLLrSfv9yodFE7k8WE0NT8MPP75McCIe7j4G+37lIzbm5pr4xD2gzYWnd5ZpWJcl7foOM8Ph4w7jQ/pTVKpU1pv5TC5fFSE4Pm2L3rKr+C1D4QPduCF8Sn/KFkXr3synGqGtPetu4rcMgw/1NXXsF8CR2Pk+earhoB/HIVx+9Tgl7zju/4U7S4y/7S7HBz65ropKE4vcNCcZY5OT86Lv3PGOwOPg42fUThKjAa3jUVUd+OS6iYp1u3UHs3XhURcfMw4+3UM2d9XAJ9dNLMrny6yqqPzJ6lbnhUDj4qNlMvX50NpQKblgHE8cxyHU5fbIzQOfXDdli4Xc+VOTsZO+H1mfTE1dON/JCY6JjxIw5CqKuLCgKC6MwA1FVUMdXk9zWVEN3xO1CdsioqoBCXJ1UnTgk+siGGAUctemrm3du7e1uhXlxWXm1an19Mzjsh8UBGbGIoauEx9hN/RC7GOiqB6hso5tjGxCFAY/DvcMgn0Z6+qI+KAonztZXdqyejmqrnJZ3UodcI2Hj+YwVZnWxcyWxXQWcuYSzAlRHRRIvkg1g5B5zIJ+vSu5yApMnYnolwOfXBdli7k6n09K0Se1VVIX7qf46THZj48ch1kM68wxPTPgno1M4JMJ2HXqiHvFYJchnQUWMbGkYEQQ58GI+DAxvqgIIteubUXWtUqlsnUtNqH77Zl3wefDfvyPh5BrM+Zwh7uEYc9BHBNL0UyOxFMHYWbqnItb56CAmaHO2Mj8cxTNgQWJmA25fFROdsfEgFLuYLmb+5u/32NO4X8McX1Y9mOnq4mbLvlJUyZaM3hq2LIvnvsG/JfFTKo9uvaLFovVUD+VMMrlFucmCoXYnrba8wo+xwe5D9NrV3q+u1Vb/yelP6RtS6zf0GuAE+tBqFiayLvl8rwVb/OCzmIpcUjtWbPZ117qGl+ik17qffFYl/7zThrkzHoQEz3oRNksMx+tR3d/8i44oPac2aUra2vHBtBa73e34l0GWDtoiEy2iYrYvKVq5J/HD1ceivH7yu32Bgzq1/trLwygXdz861kRVK4an5XZDsvshP/5cPS3WXwmRaNkVCH43BV8PmvPs0fxaZ8NVW8St7yysrJ8tbP9HFhFSSAkwWfzznM+bUrcT8xHLEV8zmebULYYxfe5AD5nxY1CnvNpiGajUgS9oFKUpWcfPpyUZq4+51MTZWJ+lUlZBj3FYoQf3QUyd57zSYSg24Oi2oUtGkXn50UYoOXZMyn9nIPHJ+71ZJtC+C1ZF1Zul+j92dmn7bkPHp/4pijNd8+j86vvPnxEH72eVsEOHB966RKVyKV8U0Lh/Oq7hfz6J2kb5Z7zgQS2da6Sf3T53dnZ+EIPQmgpufiTze7R/UH2UGJNxraFGdWEdbR1YfWcmKSPox5XJz+ye3uf4WdKdH19/dnbytxV/w+aKUJkkisVm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s://encrypted-tbn1.gstatic.com/images?q=tbn:ANd9GcRL4gpIep1a4qzFYDXKGIfsxN27FxTvIj-XO5vKiZxXt_1VFt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299357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36457"/>
            <a:ext cx="8229600" cy="563562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solidFill>
                  <a:srgbClr val="002060"/>
                </a:solidFill>
              </a:rPr>
              <a:t>Overview of Primary Components of Oracle</a:t>
            </a:r>
            <a:endParaRPr lang="en-US" sz="3200" i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228600"/>
            <a:ext cx="60960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604838"/>
            <a:ext cx="5867400" cy="2209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86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Calibri" pitchFamily="34" charset="0"/>
              </a:rPr>
              <a:t>Instance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0" y="609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685800"/>
            <a:ext cx="2590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00400" y="76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Shared Pool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00400" y="1219200"/>
            <a:ext cx="22860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Library Cache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00400" y="1905000"/>
            <a:ext cx="22860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Data Dictionary Cache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19800" y="960438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002060"/>
                </a:solidFill>
                <a:latin typeface="Calibri" pitchFamily="34" charset="0"/>
              </a:rPr>
              <a:t>SGA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48338" y="1465263"/>
            <a:ext cx="1490662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Database Buffer Cache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15200" y="1474788"/>
            <a:ext cx="13716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Redo Log Buffer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64213" y="2260600"/>
            <a:ext cx="1436687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Java Pool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08850" y="22606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Large Pool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895600" y="2895600"/>
            <a:ext cx="8382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PMON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SMON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724400" y="2895600"/>
            <a:ext cx="9144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DBWR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791200" y="2895600"/>
            <a:ext cx="9144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LGWR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858000" y="2895600"/>
            <a:ext cx="9144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CKPT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924800" y="2895600"/>
            <a:ext cx="9144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alibri" pitchFamily="34" charset="0"/>
              </a:rPr>
              <a:t>Others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57200" y="381000"/>
            <a:ext cx="1306513" cy="777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Calibri" pitchFamily="34" charset="0"/>
              </a:rPr>
              <a:t>User</a:t>
            </a:r>
          </a:p>
          <a:p>
            <a:pPr algn="ctr">
              <a:defRPr/>
            </a:pPr>
            <a:r>
              <a:rPr lang="en-US" b="1">
                <a:latin typeface="Calibri" pitchFamily="34" charset="0"/>
              </a:rPr>
              <a:t>Process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68313" y="1617663"/>
            <a:ext cx="133985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Calibri" pitchFamily="34" charset="0"/>
              </a:rPr>
              <a:t>Server</a:t>
            </a:r>
          </a:p>
          <a:p>
            <a:pPr algn="ctr">
              <a:defRPr/>
            </a:pPr>
            <a:r>
              <a:rPr lang="en-US" b="1" dirty="0">
                <a:latin typeface="Calibri" pitchFamily="34" charset="0"/>
              </a:rPr>
              <a:t>Process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116013" y="1158875"/>
            <a:ext cx="0" cy="490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808164" y="2020889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371600" y="2349500"/>
            <a:ext cx="990600" cy="533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PGA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20988" y="3543300"/>
            <a:ext cx="4724400" cy="2057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IN">
              <a:latin typeface="Calibri" pitchFamily="34" charset="0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7696200" y="4114800"/>
            <a:ext cx="1219200" cy="1219200"/>
          </a:xfrm>
          <a:prstGeom prst="flowChartMagneticDisk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Archived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Log Files</a:t>
            </a: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>
            <a:off x="6096000" y="4572000"/>
            <a:ext cx="1219200" cy="6858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6096000" y="3810000"/>
            <a:ext cx="1219200" cy="8382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Redo Log</a:t>
            </a:r>
          </a:p>
          <a:p>
            <a:pPr algn="ctr"/>
            <a:r>
              <a:rPr lang="en-US" b="1">
                <a:latin typeface="Calibri" pitchFamily="34" charset="0"/>
              </a:rPr>
              <a:t>Files</a:t>
            </a: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4648200" y="4572000"/>
            <a:ext cx="1219200" cy="6858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4648200" y="3810000"/>
            <a:ext cx="1219200" cy="8382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Control</a:t>
            </a:r>
          </a:p>
          <a:p>
            <a:pPr algn="ctr"/>
            <a:r>
              <a:rPr lang="en-US" b="1">
                <a:latin typeface="Calibri" pitchFamily="34" charset="0"/>
              </a:rPr>
              <a:t>Files</a:t>
            </a: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3124200" y="5105400"/>
            <a:ext cx="1219200" cy="4572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>
            <a:off x="3124200" y="4724400"/>
            <a:ext cx="1219200" cy="4572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3124200" y="3886200"/>
            <a:ext cx="1219200" cy="9144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Data </a:t>
            </a:r>
          </a:p>
          <a:p>
            <a:pPr algn="ctr"/>
            <a:r>
              <a:rPr lang="en-US" b="1">
                <a:latin typeface="Calibri" pitchFamily="34" charset="0"/>
              </a:rPr>
              <a:t>Files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760663" y="34988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Calibri" pitchFamily="34" charset="0"/>
              </a:rPr>
              <a:t>Database</a:t>
            </a:r>
          </a:p>
        </p:txBody>
      </p: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457200" y="4568825"/>
            <a:ext cx="1905000" cy="96361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Password 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Files</a:t>
            </a:r>
          </a:p>
        </p:txBody>
      </p:sp>
      <p:sp>
        <p:nvSpPr>
          <p:cNvPr id="39" name="AutoShape 38"/>
          <p:cNvSpPr>
            <a:spLocks noChangeArrowheads="1"/>
          </p:cNvSpPr>
          <p:nvPr/>
        </p:nvSpPr>
        <p:spPr bwMode="auto">
          <a:xfrm>
            <a:off x="457200" y="3657600"/>
            <a:ext cx="1905000" cy="99060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Parameter 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0370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Server Instance?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733800" cy="4800599"/>
          </a:xfrm>
        </p:spPr>
        <p:txBody>
          <a:bodyPr/>
          <a:lstStyle/>
          <a:p>
            <a:r>
              <a:rPr lang="en-US" dirty="0" smtClean="0"/>
              <a:t>It is basically a copy of the Oracle Software running on a particular server with associated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 err="1" smtClean="0">
                <a:solidFill>
                  <a:srgbClr val="0070C0"/>
                </a:solidFill>
              </a:rPr>
              <a:t>ablespaces</a:t>
            </a:r>
            <a:r>
              <a:rPr lang="en-US" b="1" smtClean="0">
                <a:solidFill>
                  <a:srgbClr val="0070C0"/>
                </a:solidFill>
              </a:rPr>
              <a:t> </a:t>
            </a:r>
            <a:endParaRPr lang="en-US" b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B050"/>
                </a:solidFill>
              </a:rPr>
              <a:t>Tablespaces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A </a:t>
            </a:r>
            <a:r>
              <a:rPr lang="en-US" dirty="0"/>
              <a:t>database is divided into logical storage units called </a:t>
            </a:r>
            <a:r>
              <a:rPr lang="en-US" b="1" dirty="0" err="1"/>
              <a:t>tablespaces</a:t>
            </a:r>
            <a:r>
              <a:rPr lang="en-US" dirty="0"/>
              <a:t>, which </a:t>
            </a:r>
            <a:r>
              <a:rPr lang="en-US" dirty="0" smtClean="0"/>
              <a:t>group related </a:t>
            </a:r>
            <a:r>
              <a:rPr lang="en-US" dirty="0"/>
              <a:t>logical structures together.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images.slideplayer.com/27/9087314/slides/slide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r="6414" b="8746"/>
          <a:stretch/>
        </p:blipFill>
        <p:spPr bwMode="auto">
          <a:xfrm>
            <a:off x="4563548" y="1752601"/>
            <a:ext cx="411236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Establishing Connections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mtClean="0"/>
              <a:t>The user starts a tool or an application(such as SQL *Plus). The application or tool is executed as a </a:t>
            </a:r>
            <a:r>
              <a:rPr lang="en-US" smtClean="0">
                <a:solidFill>
                  <a:srgbClr val="002060"/>
                </a:solidFill>
              </a:rPr>
              <a:t>user process</a:t>
            </a:r>
            <a:r>
              <a:rPr lang="en-US" smtClean="0"/>
              <a:t>.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mtClean="0"/>
              <a:t>When a user logs on to the Oracle server, a process is created on the computer running the Oracle server. This process is called a </a:t>
            </a:r>
            <a:r>
              <a:rPr lang="en-US" smtClean="0">
                <a:solidFill>
                  <a:srgbClr val="002060"/>
                </a:solidFill>
              </a:rPr>
              <a:t>server process</a:t>
            </a:r>
            <a:r>
              <a:rPr lang="en-US" smtClean="0"/>
              <a:t>.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mtClean="0"/>
              <a:t>Now we can submit SQL statements to an Oracle database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mtClean="0"/>
              <a:t>Whenever the user submits SQL statements, the </a:t>
            </a:r>
            <a:r>
              <a:rPr lang="en-US" smtClean="0">
                <a:solidFill>
                  <a:srgbClr val="00B050"/>
                </a:solidFill>
              </a:rPr>
              <a:t>server process will receive &amp; execute SQL statements</a:t>
            </a:r>
            <a:r>
              <a:rPr lang="en-US" smtClean="0"/>
              <a:t> on behalf of the user.</a:t>
            </a:r>
            <a:r>
              <a:rPr lang="en-US" b="1" smtClean="0"/>
              <a:t>  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mtClean="0"/>
          </a:p>
          <a:p>
            <a:pPr marL="457200" indent="-45720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348CE-D2E5-43F3-BC9E-CB1ABB88CA24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Databases logically appear as services, you identify each database in your system by its service name.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database instance name refers to the SGA and processes that make up the instance, this is commonly referred as the Oracle System Identifier (SID), normally a database is only associated with one </a:t>
            </a:r>
            <a:r>
              <a:rPr lang="en-US" dirty="0" smtClean="0"/>
              <a:t>instance.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can uniquely identify each database by using a global database name which is in the format of </a:t>
            </a:r>
            <a:r>
              <a:rPr lang="en-US" b="1" i="1" dirty="0" err="1" smtClean="0"/>
              <a:t>database_name</a:t>
            </a:r>
            <a:r>
              <a:rPr lang="en-US" i="1" dirty="0" err="1" smtClean="0"/>
              <a:t>.database_domain</a:t>
            </a:r>
            <a:r>
              <a:rPr lang="en-US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Example: </a:t>
            </a:r>
            <a:r>
              <a:rPr lang="en-US" b="1" i="1" dirty="0" smtClean="0"/>
              <a:t>sales</a:t>
            </a:r>
            <a:r>
              <a:rPr lang="en-US" dirty="0" smtClean="0"/>
              <a:t>.us.acme.com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8D716-6D49-4BAA-896F-8C718456EC71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1574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What is Oracle?</vt:lpstr>
      <vt:lpstr>What is the Oracle Server?</vt:lpstr>
      <vt:lpstr>PowerPoint Presentation</vt:lpstr>
      <vt:lpstr>Overview of Primary Components of Oracle</vt:lpstr>
      <vt:lpstr>What is a Server Instance?</vt:lpstr>
      <vt:lpstr>Establishing Connections</vt:lpstr>
      <vt:lpstr>Database</vt:lpstr>
      <vt:lpstr>Connection</vt:lpstr>
      <vt:lpstr>Listener</vt:lpstr>
      <vt:lpstr>Dedicated Connection</vt:lpstr>
      <vt:lpstr>Establishing a Connection &amp; Creating a Session</vt:lpstr>
      <vt:lpstr>Process Architecture</vt:lpstr>
      <vt:lpstr>Oracle Processes</vt:lpstr>
      <vt:lpstr>Non-database Files</vt:lpstr>
      <vt:lpstr>Database Files</vt:lpstr>
      <vt:lpstr>Background Processes</vt:lpstr>
      <vt:lpstr>PGA</vt:lpstr>
      <vt:lpstr>SGA</vt:lpstr>
      <vt:lpstr>Shared Pool</vt:lpstr>
      <vt:lpstr>Database Buffer Cache</vt:lpstr>
      <vt:lpstr>Redo Log Buffer</vt:lpstr>
      <vt:lpstr>Additional Memory Structures</vt:lpstr>
      <vt:lpstr>Background Processes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77</cp:revision>
  <dcterms:created xsi:type="dcterms:W3CDTF">2015-03-03T05:42:27Z</dcterms:created>
  <dcterms:modified xsi:type="dcterms:W3CDTF">2017-02-28T05:52:23Z</dcterms:modified>
</cp:coreProperties>
</file>