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80" r:id="rId4"/>
    <p:sldId id="288" r:id="rId5"/>
    <p:sldId id="284" r:id="rId6"/>
    <p:sldId id="285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A79-1D4A-46AE-A8DA-52F4805DA755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7FF9C-7D2C-4D0A-98D2-C4960C22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E99B-6A4F-454F-95F7-5C319B530ABB}" type="datetime1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85C6-BBB4-47B2-A3EE-B7F5C39E7030}" type="datetime1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7B8E-D067-434E-BE5F-8E83117439CE}" type="datetime1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673-B78C-4DE0-BEB9-CE2BF22086FB}" type="datetime1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841E-B01E-4463-813E-553F76F9BF58}" type="datetime1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09D8-77B8-4AED-B22A-914CEA00FDAB}" type="datetime1">
              <a:rPr lang="en-US" smtClean="0"/>
              <a:t>28/02/2017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DAD9-6F73-4CAF-BD6F-2478F8924C1A}" type="datetime1">
              <a:rPr lang="en-US" smtClean="0"/>
              <a:t>28/02/2017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90EF-1DE2-4AF4-A68A-E8BE285ACAC6}" type="datetime1">
              <a:rPr lang="en-US" smtClean="0"/>
              <a:t>28/02/2017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2D2B-E2D7-4609-9EB4-9F51DDFE704E}" type="datetime1">
              <a:rPr lang="en-US" smtClean="0"/>
              <a:t>28/02/2017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C9E7F-5077-4090-980C-FADA0735AFA1}" type="datetime1">
              <a:rPr lang="en-US" smtClean="0"/>
              <a:t>28/02/2017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427C-956C-4C6E-B73F-B102AB7FF010}" type="datetime1">
              <a:rPr lang="en-US" smtClean="0"/>
              <a:t>28/02/2017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1AEF2-57C8-4C5C-8192-B15CF0117A9D}" type="datetime1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" y="0"/>
            <a:ext cx="9144000" cy="3473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410200"/>
            <a:ext cx="6400800" cy="1143000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By, Ms. </a:t>
            </a:r>
            <a:r>
              <a:rPr lang="en-US" sz="2000" dirty="0" err="1"/>
              <a:t>P.olynia</a:t>
            </a:r>
            <a:r>
              <a:rPr lang="en-US" sz="2000" dirty="0"/>
              <a:t> V. </a:t>
            </a:r>
            <a:r>
              <a:rPr lang="en-US" sz="2000" dirty="0" err="1"/>
              <a:t>Kharbuli</a:t>
            </a:r>
            <a:endParaRPr lang="en-US" sz="2000" dirty="0"/>
          </a:p>
          <a:p>
            <a:pPr algn="r"/>
            <a:r>
              <a:rPr lang="en-US" sz="2000" dirty="0"/>
              <a:t>Dept. of Computer Sc.</a:t>
            </a:r>
          </a:p>
          <a:p>
            <a:pPr algn="r"/>
            <a:r>
              <a:rPr lang="en-US" sz="2000" dirty="0"/>
              <a:t>St. Anthony’s College, </a:t>
            </a:r>
            <a:r>
              <a:rPr lang="en-US" sz="2000" dirty="0" err="1"/>
              <a:t>Shillong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114800" y="4134263"/>
            <a:ext cx="439479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STRUCTURE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48768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3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/>
          <a:lstStyle/>
          <a:p>
            <a:pPr eaLnBrk="1" hangingPunct="1"/>
            <a:r>
              <a:rPr lang="en-US" dirty="0" smtClean="0"/>
              <a:t>An Oracle database is a collection of data treated as a unit.</a:t>
            </a:r>
          </a:p>
          <a:p>
            <a:pPr eaLnBrk="1" hangingPunct="1"/>
            <a:r>
              <a:rPr lang="en-US" dirty="0" smtClean="0"/>
              <a:t>The database has </a:t>
            </a:r>
            <a:r>
              <a:rPr lang="en-US" b="1" dirty="0" smtClean="0">
                <a:solidFill>
                  <a:srgbClr val="0070C0"/>
                </a:solidFill>
              </a:rPr>
              <a:t>Logical and Physical Structure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9i, Database Concepts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7" t="13879" r="15915" b="36623"/>
          <a:stretch>
            <a:fillRect/>
          </a:stretch>
        </p:blipFill>
        <p:spPr bwMode="auto">
          <a:xfrm>
            <a:off x="838200" y="1641475"/>
            <a:ext cx="7239000" cy="331152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2600" y="304800"/>
            <a:ext cx="5815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Database Structure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Levels of Logical Database </a:t>
            </a:r>
            <a:r>
              <a:rPr lang="en-US" b="1" dirty="0"/>
              <a:t>Structure</a:t>
            </a:r>
            <a:endParaRPr lang="en-US" b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u="sng" dirty="0" smtClean="0">
                <a:latin typeface="Bell MT" pitchFamily="18" charset="0"/>
              </a:rPr>
              <a:t>Data Block</a:t>
            </a:r>
            <a:r>
              <a:rPr lang="en-US" b="1" u="sng" dirty="0" smtClean="0">
                <a:latin typeface="Bell MT" pitchFamily="18" charset="0"/>
              </a:rPr>
              <a:t>:</a:t>
            </a:r>
            <a:r>
              <a:rPr lang="en-US" b="1" dirty="0" smtClean="0">
                <a:latin typeface="Bell MT" pitchFamily="18" charset="0"/>
              </a:rPr>
              <a:t> </a:t>
            </a:r>
            <a:r>
              <a:rPr lang="en-US" dirty="0" smtClean="0"/>
              <a:t>At </a:t>
            </a:r>
            <a:r>
              <a:rPr lang="en-US" dirty="0"/>
              <a:t>the finest level of granularity, Oracle stores data in </a:t>
            </a:r>
            <a:r>
              <a:rPr lang="en-US" b="1" dirty="0">
                <a:solidFill>
                  <a:srgbClr val="00B050"/>
                </a:solidFill>
              </a:rPr>
              <a:t>data blocks </a:t>
            </a:r>
            <a:r>
              <a:rPr lang="en-US" dirty="0"/>
              <a:t>(also called </a:t>
            </a:r>
            <a:r>
              <a:rPr lang="en-US" b="1" dirty="0"/>
              <a:t>logical blocks</a:t>
            </a:r>
            <a:r>
              <a:rPr lang="en-US" dirty="0"/>
              <a:t> or </a:t>
            </a:r>
            <a:r>
              <a:rPr lang="en-US" b="1" dirty="0"/>
              <a:t>pages</a:t>
            </a:r>
            <a:r>
              <a:rPr lang="en-US" dirty="0"/>
              <a:t>). One data block </a:t>
            </a:r>
            <a:r>
              <a:rPr lang="en-US" b="1" dirty="0">
                <a:solidFill>
                  <a:srgbClr val="0070C0"/>
                </a:solidFill>
              </a:rPr>
              <a:t>corresponds to 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specific number of bytes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physical database space on disk.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>
                <a:latin typeface="Bell MT" pitchFamily="18" charset="0"/>
              </a:rPr>
              <a:t>Extent: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next level of logical database space is an </a:t>
            </a:r>
            <a:r>
              <a:rPr lang="en-US" b="1" dirty="0">
                <a:solidFill>
                  <a:srgbClr val="00B050"/>
                </a:solidFill>
              </a:rPr>
              <a:t>extent</a:t>
            </a:r>
            <a:r>
              <a:rPr lang="en-US" dirty="0"/>
              <a:t>. An extent is a </a:t>
            </a:r>
            <a:r>
              <a:rPr lang="en-US" b="1" dirty="0">
                <a:solidFill>
                  <a:srgbClr val="0070C0"/>
                </a:solidFill>
              </a:rPr>
              <a:t>specific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number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of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contiguous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blocks</a:t>
            </a:r>
            <a:r>
              <a:rPr lang="en-US" dirty="0"/>
              <a:t> allocated for </a:t>
            </a:r>
            <a:r>
              <a:rPr lang="en-US" i="1" dirty="0">
                <a:solidFill>
                  <a:srgbClr val="7030A0"/>
                </a:solidFill>
              </a:rPr>
              <a:t>storing a specific type of information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>
                <a:latin typeface="Bell MT" pitchFamily="18" charset="0"/>
              </a:rPr>
              <a:t>Segment:</a:t>
            </a:r>
            <a:r>
              <a:rPr lang="en-US" dirty="0">
                <a:latin typeface="Bell MT" pitchFamily="18" charset="0"/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level of logical database storage in between </a:t>
            </a:r>
            <a:r>
              <a:rPr lang="en-US" dirty="0" err="1"/>
              <a:t>tablespace</a:t>
            </a:r>
            <a:r>
              <a:rPr lang="en-US" dirty="0"/>
              <a:t> and extent is called a </a:t>
            </a:r>
            <a:r>
              <a:rPr lang="en-US" b="1" dirty="0">
                <a:solidFill>
                  <a:srgbClr val="00B050"/>
                </a:solidFill>
              </a:rPr>
              <a:t>segment</a:t>
            </a:r>
            <a:r>
              <a:rPr lang="en-US" dirty="0"/>
              <a:t>. A segment is a </a:t>
            </a:r>
            <a:r>
              <a:rPr lang="en-US" b="1" dirty="0">
                <a:solidFill>
                  <a:srgbClr val="0070C0"/>
                </a:solidFill>
              </a:rPr>
              <a:t>set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of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extents</a:t>
            </a:r>
            <a:r>
              <a:rPr lang="en-US" dirty="0"/>
              <a:t>, each of which has been allocated for </a:t>
            </a:r>
            <a:r>
              <a:rPr lang="en-US" b="1" dirty="0"/>
              <a:t>a specific data </a:t>
            </a:r>
            <a:r>
              <a:rPr lang="en-US" b="1" dirty="0" smtClean="0"/>
              <a:t>structure </a:t>
            </a:r>
            <a:r>
              <a:rPr lang="en-US" dirty="0" smtClean="0"/>
              <a:t>and </a:t>
            </a:r>
            <a:r>
              <a:rPr lang="en-US" dirty="0"/>
              <a:t>all of which are </a:t>
            </a:r>
            <a:r>
              <a:rPr lang="en-US" i="1" dirty="0">
                <a:solidFill>
                  <a:srgbClr val="7030A0"/>
                </a:solidFill>
              </a:rPr>
              <a:t>stored in the same </a:t>
            </a:r>
            <a:r>
              <a:rPr lang="en-US" i="1" dirty="0" err="1" smtClean="0">
                <a:solidFill>
                  <a:srgbClr val="7030A0"/>
                </a:solidFill>
              </a:rPr>
              <a:t>tablespace</a:t>
            </a:r>
            <a:r>
              <a:rPr lang="en-US" i="1" dirty="0" smtClean="0">
                <a:solidFill>
                  <a:srgbClr val="7030A0"/>
                </a:solidFill>
              </a:rPr>
              <a:t>. </a:t>
            </a:r>
            <a:r>
              <a:rPr lang="en-US" dirty="0"/>
              <a:t>For example, each table's data is stored in its own </a:t>
            </a:r>
            <a:r>
              <a:rPr lang="en-US" b="1" dirty="0"/>
              <a:t>data segment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endParaRPr lang="en-US" i="1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>
                <a:latin typeface="Bell MT" pitchFamily="18" charset="0"/>
              </a:rPr>
              <a:t>Tablespace</a:t>
            </a:r>
            <a:r>
              <a:rPr lang="en-US" u="sng" dirty="0" smtClean="0">
                <a:latin typeface="Bell MT" pitchFamily="18" charset="0"/>
              </a:rPr>
              <a:t>: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dirty="0" smtClean="0"/>
              <a:t>Each </a:t>
            </a:r>
            <a:r>
              <a:rPr lang="en-US" b="1" dirty="0">
                <a:solidFill>
                  <a:srgbClr val="00B050"/>
                </a:solidFill>
              </a:rPr>
              <a:t>tablespace</a:t>
            </a:r>
            <a:r>
              <a:rPr lang="en-US" dirty="0"/>
              <a:t> in an Oracle database consists of one or more files called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files</a:t>
            </a:r>
            <a:r>
              <a:rPr lang="en-US" dirty="0"/>
              <a:t>, which are physical components of a database. The size of a tablespace is the </a:t>
            </a:r>
            <a:r>
              <a:rPr lang="en-US" b="1" dirty="0"/>
              <a:t>size of the data files</a:t>
            </a:r>
            <a:r>
              <a:rPr lang="en-US" dirty="0"/>
              <a:t> that constitute the tablespace. A tablespace can have multiple schemas, each of which is associated with a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Oracle database is a </a:t>
            </a:r>
            <a:r>
              <a:rPr lang="en-US" u="sng" dirty="0"/>
              <a:t>collection of objects </a:t>
            </a:r>
            <a:r>
              <a:rPr lang="en-US" dirty="0"/>
              <a:t>called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Schema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Schema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sz="2200" b="1" dirty="0" smtClean="0">
                <a:solidFill>
                  <a:srgbClr val="0070C0"/>
                </a:solidFill>
                <a:latin typeface="Bell MT" pitchFamily="18" charset="0"/>
              </a:rPr>
              <a:t>logical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Bell MT" pitchFamily="18" charset="0"/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for database objects created by </a:t>
            </a:r>
            <a:r>
              <a:rPr lang="en-US" dirty="0" smtClean="0"/>
              <a:t>a </a:t>
            </a:r>
            <a:r>
              <a:rPr lang="en-US" dirty="0"/>
              <a:t>particular </a:t>
            </a:r>
            <a:r>
              <a:rPr lang="en-US" dirty="0" smtClean="0"/>
              <a:t>user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Schema</a:t>
            </a:r>
            <a:r>
              <a:rPr lang="en-US" dirty="0" smtClean="0"/>
              <a:t> </a:t>
            </a:r>
            <a:r>
              <a:rPr lang="en-US" dirty="0"/>
              <a:t>objects include</a:t>
            </a:r>
          </a:p>
          <a:p>
            <a:pPr lvl="1">
              <a:spcBef>
                <a:spcPts val="550"/>
              </a:spcBef>
              <a:buClr>
                <a:srgbClr val="008000"/>
              </a:buClr>
              <a:buFont typeface="Arial" pitchFamily="34" charset="0"/>
              <a:buChar char="–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/>
            </a:pPr>
            <a:r>
              <a:rPr lang="en-GB" dirty="0">
                <a:solidFill>
                  <a:srgbClr val="008000"/>
                </a:solidFill>
              </a:rPr>
              <a:t>Tables</a:t>
            </a:r>
          </a:p>
          <a:p>
            <a:pPr lvl="1">
              <a:spcBef>
                <a:spcPts val="550"/>
              </a:spcBef>
              <a:buClr>
                <a:srgbClr val="008000"/>
              </a:buClr>
              <a:buFont typeface="Arial" pitchFamily="34" charset="0"/>
              <a:buChar char="–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/>
            </a:pPr>
            <a:r>
              <a:rPr lang="en-GB" dirty="0">
                <a:solidFill>
                  <a:srgbClr val="008000"/>
                </a:solidFill>
              </a:rPr>
              <a:t>Views</a:t>
            </a:r>
          </a:p>
          <a:p>
            <a:pPr lvl="1">
              <a:spcBef>
                <a:spcPts val="550"/>
              </a:spcBef>
              <a:buClr>
                <a:srgbClr val="008000"/>
              </a:buClr>
              <a:buFont typeface="Arial" pitchFamily="34" charset="0"/>
              <a:buChar char="–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/>
            </a:pPr>
            <a:r>
              <a:rPr lang="en-GB" dirty="0">
                <a:solidFill>
                  <a:srgbClr val="008000"/>
                </a:solidFill>
              </a:rPr>
              <a:t>Sequences</a:t>
            </a:r>
          </a:p>
          <a:p>
            <a:pPr lvl="1">
              <a:spcBef>
                <a:spcPts val="550"/>
              </a:spcBef>
              <a:buClr>
                <a:srgbClr val="008000"/>
              </a:buClr>
              <a:buFont typeface="Arial" pitchFamily="34" charset="0"/>
              <a:buChar char="–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/>
            </a:pPr>
            <a:r>
              <a:rPr lang="en-GB" dirty="0">
                <a:solidFill>
                  <a:srgbClr val="008000"/>
                </a:solidFill>
              </a:rPr>
              <a:t>Stored Procedures </a:t>
            </a:r>
          </a:p>
          <a:p>
            <a:pPr lvl="1">
              <a:spcBef>
                <a:spcPts val="550"/>
              </a:spcBef>
              <a:buClr>
                <a:srgbClr val="008000"/>
              </a:buClr>
              <a:buFont typeface="Arial" pitchFamily="34" charset="0"/>
              <a:buChar char="–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/>
            </a:pPr>
            <a:r>
              <a:rPr lang="en-GB" dirty="0">
                <a:solidFill>
                  <a:srgbClr val="008000"/>
                </a:solidFill>
              </a:rPr>
              <a:t>Triggers</a:t>
            </a:r>
          </a:p>
          <a:p>
            <a:pPr lvl="1">
              <a:spcBef>
                <a:spcPts val="550"/>
              </a:spcBef>
              <a:buClr>
                <a:srgbClr val="008000"/>
              </a:buClr>
              <a:buFont typeface="Arial" pitchFamily="34" charset="0"/>
              <a:buChar char="–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/>
            </a:pPr>
            <a:r>
              <a:rPr lang="en-GB" dirty="0">
                <a:solidFill>
                  <a:srgbClr val="008000"/>
                </a:solidFill>
              </a:rPr>
              <a:t>Synonyms &amp; 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GB" dirty="0">
                <a:solidFill>
                  <a:srgbClr val="008000"/>
                </a:solidFill>
              </a:rPr>
              <a:t>Indexes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1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About the Database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 </a:t>
            </a:r>
            <a:r>
              <a:rPr lang="en-US" b="1" dirty="0">
                <a:solidFill>
                  <a:srgbClr val="0070C0"/>
                </a:solidFill>
              </a:rPr>
              <a:t>table</a:t>
            </a:r>
            <a:r>
              <a:rPr lang="en-US" sz="2400" dirty="0" smtClean="0"/>
              <a:t> is a basic unit of data storage in an Oracle database. Every table has a unique name and each column must have a name, a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, and a width(or scale and precision in the case of numeric data).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 </a:t>
            </a:r>
            <a:r>
              <a:rPr lang="en-US" b="1" dirty="0">
                <a:solidFill>
                  <a:srgbClr val="0070C0"/>
                </a:solidFill>
              </a:rPr>
              <a:t>view</a:t>
            </a:r>
            <a:r>
              <a:rPr lang="en-US" sz="2400" dirty="0" smtClean="0"/>
              <a:t> is a derived table that is a representation of the data in one or more tables. A view is sometimes referred to as a  “stored query”. Views do not actually contain or store data. Instead, they derive their data from the tables on which they are based.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 </a:t>
            </a:r>
            <a:r>
              <a:rPr lang="en-US" b="1" dirty="0">
                <a:solidFill>
                  <a:srgbClr val="0070C0"/>
                </a:solidFill>
              </a:rPr>
              <a:t>sequence</a:t>
            </a:r>
            <a:r>
              <a:rPr lang="en-US" sz="2400" dirty="0" smtClean="0"/>
              <a:t> can be used to automatically generate a serial list of unique numbers for a numeric column in a table. It is typically used to automatically generate unique primary key values for values the primary key column even when multiple users are inserting rows into the table at the same time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8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800600"/>
            <a:ext cx="1828800" cy="1567282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Database Objects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stored procedure or function </a:t>
            </a:r>
            <a:r>
              <a:rPr lang="en-US" dirty="0" smtClean="0"/>
              <a:t>is a set of SQL and PL/SQL statements that form executable unit to perform a specific task.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</a:rPr>
              <a:t>Triggers</a:t>
            </a:r>
            <a:r>
              <a:rPr lang="en-US" dirty="0" smtClean="0"/>
              <a:t> are specialized procedures that are automatically executed as a result of an insert in, update to, or delete from a table.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b="1" dirty="0">
                <a:solidFill>
                  <a:srgbClr val="0070C0"/>
                </a:solidFill>
              </a:rPr>
              <a:t>synonym</a:t>
            </a:r>
            <a:r>
              <a:rPr lang="en-US" dirty="0" smtClean="0"/>
              <a:t> is an alias for a table, view, sequence or procedure.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</a:rPr>
              <a:t>Indexes</a:t>
            </a:r>
            <a:r>
              <a:rPr lang="en-US" dirty="0" smtClean="0"/>
              <a:t> are created for columns in a table to improve data retrieval speeds.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37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9600"/>
            <a:ext cx="5278169" cy="547435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491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Levels of Logical Database Structure</vt:lpstr>
      <vt:lpstr>Database Objects</vt:lpstr>
      <vt:lpstr>About the Database Objects</vt:lpstr>
      <vt:lpstr>About the Database Objects</vt:lpstr>
      <vt:lpstr>PowerPoint Presentation</vt:lpstr>
    </vt:vector>
  </TitlesOfParts>
  <Company>SAC, Shillong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polynia</dc:creator>
  <cp:lastModifiedBy>polynia</cp:lastModifiedBy>
  <cp:revision>53</cp:revision>
  <dcterms:created xsi:type="dcterms:W3CDTF">2015-03-03T05:42:27Z</dcterms:created>
  <dcterms:modified xsi:type="dcterms:W3CDTF">2017-02-28T08:47:48Z</dcterms:modified>
</cp:coreProperties>
</file>