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33" r:id="rId3"/>
    <p:sldId id="320" r:id="rId4"/>
    <p:sldId id="322" r:id="rId5"/>
    <p:sldId id="321" r:id="rId6"/>
    <p:sldId id="323" r:id="rId7"/>
    <p:sldId id="324" r:id="rId8"/>
    <p:sldId id="325" r:id="rId9"/>
    <p:sldId id="328" r:id="rId10"/>
    <p:sldId id="327" r:id="rId11"/>
    <p:sldId id="329" r:id="rId12"/>
    <p:sldId id="330" r:id="rId13"/>
    <p:sldId id="331" r:id="rId14"/>
    <p:sldId id="332" r:id="rId15"/>
    <p:sldId id="334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97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6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A79-1D4A-46AE-A8DA-52F4805DA755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7FF9C-7D2C-4D0A-98D2-C4960C22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FF9C-7D2C-4D0A-98D2-C4960C224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1494-3C19-423F-B637-345C5DEBC216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CB2-3725-484A-849A-0FD151ED3D82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FF55-B9B9-4BAF-80E4-D6F482DB76EE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0B-1E34-42AC-805B-355B0C064752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DAB-F279-4DD9-A2E9-05485131CC61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7E60-7DC6-40C2-ADD6-E2F860FBABBF}" type="datetime1">
              <a:rPr lang="en-US" smtClean="0"/>
              <a:t>28/02/2017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425E-5BFA-4BCE-9094-DF7D7EC8A6A8}" type="datetime1">
              <a:rPr lang="en-US" smtClean="0"/>
              <a:t>28/02/2017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31F7-C1AA-4928-8F2C-950A59D74D42}" type="datetime1">
              <a:rPr lang="en-US" smtClean="0"/>
              <a:t>28/02/2017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CE57-B459-4E0C-9DC7-581D799B8FED}" type="datetime1">
              <a:rPr lang="en-US" smtClean="0"/>
              <a:t>28/02/2017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6E1C-24DF-4F1C-AFF7-91F3EF035191}" type="datetime1">
              <a:rPr lang="en-US" smtClean="0"/>
              <a:t>28/02/2017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039-5F9C-4AE8-A1D0-8FEFBA114824}" type="datetime1">
              <a:rPr lang="en-US" smtClean="0"/>
              <a:t>28/02/2017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5AFA-C444-4BA6-824C-E87487BFA596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031" y="5410200"/>
            <a:ext cx="6400800" cy="762000"/>
          </a:xfrm>
        </p:spPr>
        <p:txBody>
          <a:bodyPr>
            <a:noAutofit/>
          </a:bodyPr>
          <a:lstStyle/>
          <a:p>
            <a:pPr algn="r"/>
            <a:r>
              <a:rPr lang="en-US" sz="1600" dirty="0" smtClean="0"/>
              <a:t>By, Ms. </a:t>
            </a:r>
            <a:r>
              <a:rPr lang="en-US" sz="1600" dirty="0" err="1" smtClean="0"/>
              <a:t>P.olynia</a:t>
            </a:r>
            <a:r>
              <a:rPr lang="en-US" sz="1600" dirty="0" smtClean="0"/>
              <a:t> V. </a:t>
            </a:r>
            <a:r>
              <a:rPr lang="en-US" sz="1600" dirty="0" err="1" smtClean="0"/>
              <a:t>Kharbuli</a:t>
            </a:r>
            <a:endParaRPr lang="en-US" sz="1600" dirty="0"/>
          </a:p>
          <a:p>
            <a:pPr algn="r"/>
            <a:r>
              <a:rPr lang="en-US" sz="1600" dirty="0" smtClean="0"/>
              <a:t>Dept. of Computer Sc.</a:t>
            </a:r>
          </a:p>
          <a:p>
            <a:pPr algn="r"/>
            <a:r>
              <a:rPr lang="en-US" sz="1600" dirty="0" smtClean="0"/>
              <a:t>St. Anthony’s College, </a:t>
            </a:r>
            <a:r>
              <a:rPr lang="en-US" sz="1600" dirty="0" err="1" smtClean="0"/>
              <a:t>Shillong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" y="0"/>
            <a:ext cx="9144000" cy="34733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219572"/>
            <a:ext cx="790287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SQL </a:t>
            </a:r>
            <a:endParaRPr lang="en-US" sz="80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8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7113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SQLPlus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Worksheet - 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48219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9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SQLPlus</a:t>
            </a:r>
            <a:r>
              <a:rPr lang="en-US" dirty="0"/>
              <a:t> Worksheet -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400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2024" y="2335763"/>
            <a:ext cx="41131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INPUT:</a:t>
            </a:r>
          </a:p>
          <a:p>
            <a:r>
              <a:rPr lang="en-US" sz="2400" b="1" dirty="0" smtClean="0"/>
              <a:t>Commands and </a:t>
            </a:r>
          </a:p>
          <a:p>
            <a:r>
              <a:rPr lang="en-US" sz="2400" b="1" dirty="0" smtClean="0"/>
              <a:t>SQL statements are typed here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00317" y="4837093"/>
            <a:ext cx="397365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 of Commands and </a:t>
            </a:r>
          </a:p>
          <a:p>
            <a:r>
              <a:rPr lang="en-US" sz="2400" b="1" dirty="0" smtClean="0"/>
              <a:t>SQL statements are seen here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60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Menu of </a:t>
            </a:r>
            <a:r>
              <a:rPr lang="en-US" dirty="0" err="1" smtClean="0"/>
              <a:t>SQLPlus</a:t>
            </a:r>
            <a:r>
              <a:rPr lang="en-US" dirty="0" smtClean="0"/>
              <a:t> Worksheet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1055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57765" y="1371600"/>
            <a:ext cx="5510035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Using this option, we can open any file of </a:t>
            </a:r>
          </a:p>
          <a:p>
            <a:r>
              <a:rPr lang="en-US" sz="2400" b="1" dirty="0" smtClean="0"/>
              <a:t>.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 extension for execution</a:t>
            </a:r>
            <a:endParaRPr lang="en-US" sz="2400" b="1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2286000" y="1600200"/>
            <a:ext cx="1219200" cy="9144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00265" y="4014004"/>
            <a:ext cx="6441379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Using this option, we save commands typed here</a:t>
            </a:r>
          </a:p>
          <a:p>
            <a:r>
              <a:rPr lang="en-US" sz="2400" b="1" dirty="0" smtClean="0"/>
              <a:t>in a file of .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 extension</a:t>
            </a:r>
            <a:endParaRPr lang="en-US" sz="2400" b="1" dirty="0"/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2421151" y="3065249"/>
            <a:ext cx="1177498" cy="685800"/>
          </a:xfrm>
          <a:prstGeom prst="bentConnector3">
            <a:avLst>
              <a:gd name="adj1" fmla="val -22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3124200"/>
            <a:ext cx="0" cy="2362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52600" y="5493603"/>
            <a:ext cx="6854441" cy="830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Using this option, we save output of any commands </a:t>
            </a:r>
          </a:p>
          <a:p>
            <a:r>
              <a:rPr lang="en-US" sz="2400" b="1" dirty="0" smtClean="0"/>
              <a:t>that was executed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84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dirty="0" smtClean="0"/>
              <a:t>Shortcut – Press F5 Key to execute 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905000"/>
            <a:ext cx="61436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4346" y="2683637"/>
            <a:ext cx="1886892" cy="46166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Execute Icon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1905000" y="2914470"/>
            <a:ext cx="41593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look at the other menus for other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go about writing 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folder to store SQL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Within it, create separate folder for each worksheet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notepad, write the query.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the query in the created folder with .</a:t>
            </a:r>
            <a:r>
              <a:rPr lang="en-US" dirty="0" err="1" smtClean="0"/>
              <a:t>sql</a:t>
            </a:r>
            <a:r>
              <a:rPr lang="en-US" dirty="0" smtClean="0"/>
              <a:t> extension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Login into </a:t>
            </a:r>
            <a:r>
              <a:rPr lang="en-US" dirty="0" err="1" smtClean="0"/>
              <a:t>SQLPlus</a:t>
            </a:r>
            <a:r>
              <a:rPr lang="en-US" dirty="0" smtClean="0"/>
              <a:t> Worksheet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the query file and execute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query has errors, debug and remember to re-save in the same file the correct query.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16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686800" cy="5715000"/>
          </a:xfrm>
        </p:spPr>
      </p:pic>
    </p:spTree>
    <p:extLst>
      <p:ext uri="{BB962C8B-B14F-4D97-AF65-F5344CB8AC3E}">
        <p14:creationId xmlns:p14="http://schemas.microsoft.com/office/powerpoint/2010/main" val="7559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Usage of SQL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Tools of writing SQL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Terms related with SQL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Guideline to write SQL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Tools used to execute SQL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access the tools?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Working with </a:t>
            </a:r>
            <a:r>
              <a:rPr lang="en-US" dirty="0" err="1" smtClean="0"/>
              <a:t>SQLPlus</a:t>
            </a:r>
            <a:r>
              <a:rPr lang="en-US" dirty="0" smtClean="0"/>
              <a:t> Worksheet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go about writing queries?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SQL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defRPr/>
            </a:pPr>
            <a:r>
              <a:rPr lang="en-US" dirty="0"/>
              <a:t>SQL stands for </a:t>
            </a:r>
            <a:r>
              <a:rPr lang="en-US" dirty="0" smtClean="0">
                <a:solidFill>
                  <a:srgbClr val="002060"/>
                </a:solidFill>
              </a:rPr>
              <a:t>Structured </a:t>
            </a:r>
            <a:r>
              <a:rPr lang="en-US" dirty="0">
                <a:solidFill>
                  <a:srgbClr val="002060"/>
                </a:solidFill>
              </a:rPr>
              <a:t>Query Language</a:t>
            </a:r>
          </a:p>
          <a:p>
            <a:pPr marL="338138" indent="-338138">
              <a:defRPr/>
            </a:pPr>
            <a:endParaRPr lang="en-US" dirty="0">
              <a:solidFill>
                <a:srgbClr val="002060"/>
              </a:solidFill>
            </a:endParaRPr>
          </a:p>
          <a:p>
            <a:pPr marL="338138" indent="-338138">
              <a:defRPr/>
            </a:pPr>
            <a:r>
              <a:rPr lang="en-US" dirty="0"/>
              <a:t>We use SQL statements to </a:t>
            </a:r>
            <a:r>
              <a:rPr lang="en-US" dirty="0" smtClean="0">
                <a:solidFill>
                  <a:srgbClr val="002060"/>
                </a:solidFill>
              </a:rPr>
              <a:t>store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002060"/>
                </a:solidFill>
              </a:rPr>
              <a:t>manage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dirty="0" smtClean="0">
                <a:solidFill>
                  <a:srgbClr val="002060"/>
                </a:solidFill>
              </a:rPr>
              <a:t>retrieve </a:t>
            </a:r>
            <a:r>
              <a:rPr lang="en-US" dirty="0">
                <a:solidFill>
                  <a:srgbClr val="002060"/>
                </a:solidFill>
              </a:rPr>
              <a:t>data in the database.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813" indent="-277813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2060"/>
                </a:solidFill>
              </a:rPr>
              <a:t>Selection capability </a:t>
            </a:r>
            <a:r>
              <a:rPr lang="en-US" dirty="0" smtClean="0"/>
              <a:t>of SQL is to choose the rows that you want to retrieve from a table. You can specify various criteria while selecting the rows that you want to see.</a:t>
            </a:r>
          </a:p>
          <a:p>
            <a:pPr marL="277813" indent="-277813">
              <a:spcBef>
                <a:spcPct val="50000"/>
              </a:spcBef>
              <a:defRPr/>
            </a:pPr>
            <a:r>
              <a:rPr lang="en-US" dirty="0">
                <a:solidFill>
                  <a:srgbClr val="002060"/>
                </a:solidFill>
              </a:rPr>
              <a:t>Projection capability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of SQL is to choose the columns in a table that you want to retrieve. You can retrieve selected columns or all columns in a table.</a:t>
            </a:r>
          </a:p>
          <a:p>
            <a:pPr marL="277813" indent="-277813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002060"/>
                </a:solidFill>
              </a:rPr>
              <a:t>Join capability </a:t>
            </a:r>
            <a:r>
              <a:rPr lang="en-US" dirty="0" smtClean="0"/>
              <a:t>where the </a:t>
            </a:r>
            <a:r>
              <a:rPr lang="en-US" dirty="0"/>
              <a:t>data </a:t>
            </a:r>
            <a:r>
              <a:rPr lang="en-US" dirty="0" smtClean="0"/>
              <a:t>that is stored in different tables by creating a link between the data in the tables. In addition, you can retrieve data from multiple tables.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BDDE1-9413-4773-9CAB-E78B6BCFBCEF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Tools in Writing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411007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Terms related with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spcBef>
                <a:spcPct val="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002060"/>
                </a:solidFill>
              </a:rPr>
              <a:t>keyword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starts an individual SQL clause or an element and </a:t>
            </a:r>
            <a:r>
              <a:rPr lang="en-US" i="1" dirty="0"/>
              <a:t>cannot be abbreviated</a:t>
            </a:r>
          </a:p>
          <a:p>
            <a:pPr marL="338138" indent="-338138">
              <a:spcBef>
                <a:spcPct val="0"/>
              </a:spcBef>
            </a:pPr>
            <a:endParaRPr lang="en-US" i="1" dirty="0"/>
          </a:p>
          <a:p>
            <a:pPr marL="338138" indent="-338138">
              <a:spcBef>
                <a:spcPct val="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002060"/>
                </a:solidFill>
              </a:rPr>
              <a:t>clause</a:t>
            </a:r>
            <a:r>
              <a:rPr lang="en-US" i="1" dirty="0"/>
              <a:t> </a:t>
            </a:r>
            <a:r>
              <a:rPr lang="en-US" dirty="0"/>
              <a:t>refers to part of a SQL statement. </a:t>
            </a:r>
          </a:p>
          <a:p>
            <a:pPr marL="338138" indent="-338138">
              <a:spcBef>
                <a:spcPct val="0"/>
              </a:spcBef>
            </a:pPr>
            <a:endParaRPr lang="en-US" dirty="0"/>
          </a:p>
          <a:p>
            <a:pPr marL="338138" indent="-338138">
              <a:spcBef>
                <a:spcPct val="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002060"/>
                </a:solidFill>
              </a:rPr>
              <a:t>statement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is a combination of clauses placed in a specific order.</a:t>
            </a:r>
          </a:p>
          <a:p>
            <a:pPr marL="338138" indent="-338138">
              <a:spcBef>
                <a:spcPct val="0"/>
              </a:spcBef>
            </a:pPr>
            <a:endParaRPr lang="en-US" dirty="0"/>
          </a:p>
          <a:p>
            <a:pPr marL="338138" indent="-338138">
              <a:spcBef>
                <a:spcPct val="0"/>
              </a:spcBef>
            </a:pPr>
            <a:r>
              <a:rPr lang="en-US" dirty="0"/>
              <a:t>Way of </a:t>
            </a:r>
            <a:r>
              <a:rPr lang="en-US" dirty="0">
                <a:solidFill>
                  <a:srgbClr val="002060"/>
                </a:solidFill>
              </a:rPr>
              <a:t>executing a SQL statement </a:t>
            </a:r>
            <a:r>
              <a:rPr lang="en-US" dirty="0"/>
              <a:t>is by placing a semi-colon at the end of the statement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to write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Each line of an SQL statement should begin with a keyword</a:t>
            </a:r>
          </a:p>
          <a:p>
            <a:pPr>
              <a:defRPr/>
            </a:pPr>
            <a:r>
              <a:rPr lang="en-US" dirty="0"/>
              <a:t>Enter key is used to go to the next line</a:t>
            </a:r>
          </a:p>
          <a:p>
            <a:pPr>
              <a:defRPr/>
            </a:pPr>
            <a:r>
              <a:rPr lang="en-US" dirty="0"/>
              <a:t>To enhance readability</a:t>
            </a:r>
          </a:p>
          <a:p>
            <a:pPr marL="914400" lvl="1" indent="-514350">
              <a:defRPr/>
            </a:pPr>
            <a:r>
              <a:rPr lang="en-US" dirty="0"/>
              <a:t>Each clause on a separate line.</a:t>
            </a:r>
          </a:p>
          <a:p>
            <a:pPr marL="914400" lvl="1" indent="-514350">
              <a:defRPr/>
            </a:pPr>
            <a:r>
              <a:rPr lang="en-US" dirty="0"/>
              <a:t>Enter keywords in uppercase.</a:t>
            </a:r>
          </a:p>
          <a:p>
            <a:pPr marL="914400" lvl="1" indent="-514350">
              <a:defRPr/>
            </a:pPr>
            <a:r>
              <a:rPr lang="en-US" dirty="0"/>
              <a:t>All other words, such as table names and column names are entered in lowercase.</a:t>
            </a:r>
          </a:p>
          <a:p>
            <a:pPr>
              <a:defRPr/>
            </a:pPr>
            <a:r>
              <a:rPr lang="en-US" dirty="0"/>
              <a:t>To execute the statement, you place a semi-colon at the end of the statement and click the Execute button/Press F5</a:t>
            </a:r>
          </a:p>
          <a:p>
            <a:pPr marL="514350" indent="-514350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Note**</a:t>
            </a:r>
            <a:r>
              <a:rPr lang="en-US" i="1" dirty="0"/>
              <a:t> - SQL statements are </a:t>
            </a:r>
            <a:r>
              <a:rPr lang="en-US" b="1" i="1" dirty="0">
                <a:solidFill>
                  <a:srgbClr val="00B050"/>
                </a:solidFill>
              </a:rPr>
              <a:t>not case sensitive</a:t>
            </a: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used to execute SQL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spcBef>
                <a:spcPct val="50000"/>
              </a:spcBef>
              <a:defRPr/>
            </a:pPr>
            <a:r>
              <a:rPr lang="en-US" dirty="0"/>
              <a:t>Tools that can be used to write and submit the SQL statements to the Oracle server for execution are 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>
                <a:solidFill>
                  <a:srgbClr val="002060"/>
                </a:solidFill>
              </a:rPr>
              <a:t>SQL *Plus: </a:t>
            </a:r>
            <a:r>
              <a:rPr lang="en-US" dirty="0"/>
              <a:t>You need to first log on to SQL *Plus to access the SQL *Plus window </a:t>
            </a:r>
            <a:endParaRPr lang="en-US" dirty="0" smtClean="0"/>
          </a:p>
          <a:p>
            <a:pPr lvl="1">
              <a:spcBef>
                <a:spcPct val="50000"/>
              </a:spcBef>
              <a:defRPr/>
            </a:pPr>
            <a:r>
              <a:rPr lang="en-US" dirty="0" err="1">
                <a:solidFill>
                  <a:srgbClr val="002060"/>
                </a:solidFill>
              </a:rPr>
              <a:t>SQLPlus</a:t>
            </a:r>
            <a:r>
              <a:rPr lang="en-US" dirty="0">
                <a:solidFill>
                  <a:srgbClr val="002060"/>
                </a:solidFill>
              </a:rPr>
              <a:t> Worksheet: </a:t>
            </a:r>
            <a:r>
              <a:rPr lang="en-US" dirty="0"/>
              <a:t>You need to first log on to </a:t>
            </a:r>
            <a:r>
              <a:rPr lang="en-US" dirty="0" err="1"/>
              <a:t>SQLPlus</a:t>
            </a:r>
            <a:r>
              <a:rPr lang="en-US" dirty="0"/>
              <a:t> Worksheet to access the </a:t>
            </a:r>
            <a:r>
              <a:rPr lang="en-US" dirty="0" err="1"/>
              <a:t>SQLPlus</a:t>
            </a:r>
            <a:r>
              <a:rPr lang="en-US" dirty="0"/>
              <a:t> Worksheet window 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iSQL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*Plus:</a:t>
            </a:r>
            <a:r>
              <a:rPr lang="en-US" dirty="0"/>
              <a:t> is a browser-based interface. We can access the </a:t>
            </a:r>
            <a:r>
              <a:rPr lang="en-US" dirty="0" err="1"/>
              <a:t>iSQL</a:t>
            </a:r>
            <a:r>
              <a:rPr lang="en-US" dirty="0"/>
              <a:t> *Plus environment window through any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r>
              <a:rPr lang="en-US" dirty="0" smtClean="0"/>
              <a:t> </a:t>
            </a: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b="74080"/>
          <a:stretch>
            <a:fillRect/>
          </a:stretch>
        </p:blipFill>
        <p:spPr bwMode="auto">
          <a:xfrm>
            <a:off x="900113" y="1350963"/>
            <a:ext cx="7200900" cy="13160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4852" r="1872" b="16127"/>
          <a:stretch>
            <a:fillRect/>
          </a:stretch>
        </p:blipFill>
        <p:spPr>
          <a:xfrm>
            <a:off x="971550" y="2819400"/>
            <a:ext cx="7129463" cy="37830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687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tools?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6346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0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614</Words>
  <Application>Microsoft Office PowerPoint</Application>
  <PresentationFormat>On-screen Show (4:3)</PresentationFormat>
  <Paragraphs>93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Contents</vt:lpstr>
      <vt:lpstr>Usage of SQL Statement</vt:lpstr>
      <vt:lpstr>The Tools in Writing SQL Statements</vt:lpstr>
      <vt:lpstr>Terms related with SQL statements</vt:lpstr>
      <vt:lpstr>Guidelines to write statements</vt:lpstr>
      <vt:lpstr>Tools used to execute SQL Statements</vt:lpstr>
      <vt:lpstr>Tools Interface</vt:lpstr>
      <vt:lpstr>How to access tools?</vt:lpstr>
      <vt:lpstr>SQLPlus Worksheet - Login</vt:lpstr>
      <vt:lpstr>SQLPlus Worksheet - Interface</vt:lpstr>
      <vt:lpstr>File Menu of SQLPlus Worksheet</vt:lpstr>
      <vt:lpstr>Executing Commands</vt:lpstr>
      <vt:lpstr>Other Menu</vt:lpstr>
      <vt:lpstr>How to go about writing queries?</vt:lpstr>
      <vt:lpstr>PowerPoint Presentation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polynia</dc:creator>
  <cp:lastModifiedBy>polynia</cp:lastModifiedBy>
  <cp:revision>114</cp:revision>
  <dcterms:created xsi:type="dcterms:W3CDTF">2015-03-03T05:42:27Z</dcterms:created>
  <dcterms:modified xsi:type="dcterms:W3CDTF">2017-02-28T08:42:20Z</dcterms:modified>
</cp:coreProperties>
</file>