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90" r:id="rId3"/>
    <p:sldId id="291" r:id="rId4"/>
    <p:sldId id="292" r:id="rId5"/>
    <p:sldId id="294" r:id="rId6"/>
    <p:sldId id="293" r:id="rId7"/>
    <p:sldId id="300" r:id="rId8"/>
    <p:sldId id="296" r:id="rId9"/>
    <p:sldId id="298" r:id="rId10"/>
    <p:sldId id="301" r:id="rId11"/>
    <p:sldId id="302" r:id="rId12"/>
    <p:sldId id="303" r:id="rId13"/>
    <p:sldId id="305" r:id="rId14"/>
    <p:sldId id="306" r:id="rId15"/>
    <p:sldId id="307" r:id="rId16"/>
    <p:sldId id="308" r:id="rId17"/>
    <p:sldId id="309" r:id="rId18"/>
    <p:sldId id="310" r:id="rId19"/>
    <p:sldId id="316" r:id="rId20"/>
    <p:sldId id="317" r:id="rId21"/>
    <p:sldId id="318" r:id="rId22"/>
    <p:sldId id="313" r:id="rId23"/>
    <p:sldId id="314" r:id="rId24"/>
    <p:sldId id="315" r:id="rId25"/>
    <p:sldId id="31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46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34A79-1D4A-46AE-A8DA-52F4805DA755}" type="datetimeFigureOut">
              <a:rPr lang="en-US" smtClean="0"/>
              <a:t>28/02/2017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7FF9C-7D2C-4D0A-98D2-C4960C224A9E}" type="slidenum">
              <a:rPr lang="en-US" smtClean="0"/>
              <a:t>‹#›</a:t>
            </a:fld>
            <a:endParaRPr lang="en-US"/>
          </a:p>
        </p:txBody>
      </p:sp>
    </p:spTree>
    <p:extLst>
      <p:ext uri="{BB962C8B-B14F-4D97-AF65-F5344CB8AC3E}">
        <p14:creationId xmlns:p14="http://schemas.microsoft.com/office/powerpoint/2010/main" val="105359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841494-3C19-423F-B637-345C5DEBC216}" type="datetime1">
              <a:rPr lang="en-US" smtClean="0"/>
              <a:t>28/02/2017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183352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10BCB2-3725-484A-849A-0FD151ED3D82}" type="datetime1">
              <a:rPr lang="en-US" smtClean="0"/>
              <a:t>28/02/2017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307758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5BFF55-B9B9-4BAF-80E4-D6F482DB76EE}" type="datetime1">
              <a:rPr lang="en-US" smtClean="0"/>
              <a:t>28/02/2017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301119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2060"/>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just">
              <a:defRPr sz="2400"/>
            </a:lvl1pPr>
            <a:lvl2pPr algn="just">
              <a:defRPr sz="2400"/>
            </a:lvl2pPr>
            <a:lvl3pPr algn="just">
              <a:defRPr sz="2400"/>
            </a:lvl3pPr>
            <a:lvl4pPr algn="just">
              <a:defRPr sz="2400"/>
            </a:lvl4pPr>
            <a:lvl5pPr algn="just">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B98F70B-1E34-42AC-805B-355B0C064752}" type="datetime1">
              <a:rPr lang="en-US" smtClean="0"/>
              <a:t>28/02/2017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28972622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521DAB-F279-4DD9-A2E9-05485131CC61}" type="datetime1">
              <a:rPr lang="en-US" smtClean="0"/>
              <a:t>28/02/2017</a:t>
            </a:fld>
            <a:endParaRPr lang="en-US"/>
          </a:p>
        </p:txBody>
      </p:sp>
      <p:sp>
        <p:nvSpPr>
          <p:cNvPr id="5" name="Footer Placeholder 4"/>
          <p:cNvSpPr>
            <a:spLocks noGrp="1"/>
          </p:cNvSpPr>
          <p:nvPr>
            <p:ph type="ftr" sz="quarter" idx="11"/>
          </p:nvPr>
        </p:nvSpPr>
        <p:spPr/>
        <p:txBody>
          <a:bodyPr/>
          <a:lstStyle/>
          <a:p>
            <a:r>
              <a:rPr lang="en-US" smtClean="0"/>
              <a:t>Oracle 9i, Database Concepts</a:t>
            </a:r>
            <a:endParaRPr lang="en-US"/>
          </a:p>
        </p:txBody>
      </p:sp>
      <p:sp>
        <p:nvSpPr>
          <p:cNvPr id="6" name="Slide Number Placeholder 5"/>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419489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342900" indent="-342900">
              <a:buFontTx/>
              <a:buBlip>
                <a:blip r:embed="rId2"/>
              </a:buBlip>
              <a:defRPr sz="2800"/>
            </a:lvl1pPr>
            <a:lvl2pPr marL="742950" indent="-285750">
              <a:buFontTx/>
              <a:buBlip>
                <a:blip r:embed="rId3"/>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3F87E60-7DC6-40C2-ADD6-E2F860FBABBF}" type="datetime1">
              <a:rPr lang="en-US" smtClean="0"/>
              <a:t>28/02/2017</a:t>
            </a:fld>
            <a:endParaRPr lang="en-US"/>
          </a:p>
        </p:txBody>
      </p:sp>
      <p:sp>
        <p:nvSpPr>
          <p:cNvPr id="6" name="Footer Placeholder 5"/>
          <p:cNvSpPr>
            <a:spLocks noGrp="1"/>
          </p:cNvSpPr>
          <p:nvPr>
            <p:ph type="ftr" sz="quarter" idx="11"/>
          </p:nvPr>
        </p:nvSpPr>
        <p:spPr/>
        <p:txBody>
          <a:bodyPr/>
          <a:lstStyle/>
          <a:p>
            <a:r>
              <a:rPr lang="en-US" smtClean="0"/>
              <a:t>Oracle 9i, Database Concepts</a:t>
            </a:r>
            <a:endParaRPr lang="en-US"/>
          </a:p>
        </p:txBody>
      </p:sp>
      <p:sp>
        <p:nvSpPr>
          <p:cNvPr id="7" name="Slide Number Placeholder 6"/>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23407434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C6425E-5BFA-4BCE-9094-DF7D7EC8A6A8}" type="datetime1">
              <a:rPr lang="en-US" smtClean="0"/>
              <a:t>28/02/2017</a:t>
            </a:fld>
            <a:endParaRPr lang="en-US"/>
          </a:p>
        </p:txBody>
      </p:sp>
      <p:sp>
        <p:nvSpPr>
          <p:cNvPr id="8" name="Footer Placeholder 7"/>
          <p:cNvSpPr>
            <a:spLocks noGrp="1"/>
          </p:cNvSpPr>
          <p:nvPr>
            <p:ph type="ftr" sz="quarter" idx="11"/>
          </p:nvPr>
        </p:nvSpPr>
        <p:spPr/>
        <p:txBody>
          <a:bodyPr/>
          <a:lstStyle/>
          <a:p>
            <a:r>
              <a:rPr lang="en-US" smtClean="0"/>
              <a:t>Oracle 9i, Database Concepts</a:t>
            </a:r>
            <a:endParaRPr lang="en-US"/>
          </a:p>
        </p:txBody>
      </p:sp>
      <p:sp>
        <p:nvSpPr>
          <p:cNvPr id="9" name="Slide Number Placeholder 8"/>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264744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F731F7-C1AA-4928-8F2C-950A59D74D42}" type="datetime1">
              <a:rPr lang="en-US" smtClean="0"/>
              <a:t>28/02/2017</a:t>
            </a:fld>
            <a:endParaRPr lang="en-US"/>
          </a:p>
        </p:txBody>
      </p:sp>
      <p:sp>
        <p:nvSpPr>
          <p:cNvPr id="4" name="Footer Placeholder 3"/>
          <p:cNvSpPr>
            <a:spLocks noGrp="1"/>
          </p:cNvSpPr>
          <p:nvPr>
            <p:ph type="ftr" sz="quarter" idx="11"/>
          </p:nvPr>
        </p:nvSpPr>
        <p:spPr/>
        <p:txBody>
          <a:bodyPr/>
          <a:lstStyle/>
          <a:p>
            <a:r>
              <a:rPr lang="en-US" smtClean="0"/>
              <a:t>Oracle 9i, Database Concepts</a:t>
            </a:r>
            <a:endParaRPr lang="en-US"/>
          </a:p>
        </p:txBody>
      </p:sp>
      <p:sp>
        <p:nvSpPr>
          <p:cNvPr id="5" name="Slide Number Placeholder 4"/>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410394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CE57-B459-4E0C-9DC7-581D799B8FED}" type="datetime1">
              <a:rPr lang="en-US" smtClean="0"/>
              <a:t>28/02/2017</a:t>
            </a:fld>
            <a:endParaRPr lang="en-US"/>
          </a:p>
        </p:txBody>
      </p:sp>
      <p:sp>
        <p:nvSpPr>
          <p:cNvPr id="3" name="Footer Placeholder 2"/>
          <p:cNvSpPr>
            <a:spLocks noGrp="1"/>
          </p:cNvSpPr>
          <p:nvPr>
            <p:ph type="ftr" sz="quarter" idx="11"/>
          </p:nvPr>
        </p:nvSpPr>
        <p:spPr/>
        <p:txBody>
          <a:bodyPr/>
          <a:lstStyle/>
          <a:p>
            <a:r>
              <a:rPr lang="en-US" smtClean="0"/>
              <a:t>Oracle 9i, Database Concepts</a:t>
            </a:r>
            <a:endParaRPr lang="en-US"/>
          </a:p>
        </p:txBody>
      </p:sp>
      <p:sp>
        <p:nvSpPr>
          <p:cNvPr id="4" name="Slide Number Placeholder 3"/>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359128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16E1C-24DF-4F1C-AFF7-91F3EF035191}" type="datetime1">
              <a:rPr lang="en-US" smtClean="0"/>
              <a:t>28/02/2017</a:t>
            </a:fld>
            <a:endParaRPr lang="en-US"/>
          </a:p>
        </p:txBody>
      </p:sp>
      <p:sp>
        <p:nvSpPr>
          <p:cNvPr id="6" name="Footer Placeholder 5"/>
          <p:cNvSpPr>
            <a:spLocks noGrp="1"/>
          </p:cNvSpPr>
          <p:nvPr>
            <p:ph type="ftr" sz="quarter" idx="11"/>
          </p:nvPr>
        </p:nvSpPr>
        <p:spPr/>
        <p:txBody>
          <a:bodyPr/>
          <a:lstStyle/>
          <a:p>
            <a:r>
              <a:rPr lang="en-US" smtClean="0"/>
              <a:t>Oracle 9i, Database Concepts</a:t>
            </a:r>
            <a:endParaRPr lang="en-US"/>
          </a:p>
        </p:txBody>
      </p:sp>
      <p:sp>
        <p:nvSpPr>
          <p:cNvPr id="7" name="Slide Number Placeholder 6"/>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40587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B7039-5F9C-4AE8-A1D0-8FEFBA114824}" type="datetime1">
              <a:rPr lang="en-US" smtClean="0"/>
              <a:t>28/02/2017</a:t>
            </a:fld>
            <a:endParaRPr lang="en-US"/>
          </a:p>
        </p:txBody>
      </p:sp>
      <p:sp>
        <p:nvSpPr>
          <p:cNvPr id="6" name="Footer Placeholder 5"/>
          <p:cNvSpPr>
            <a:spLocks noGrp="1"/>
          </p:cNvSpPr>
          <p:nvPr>
            <p:ph type="ftr" sz="quarter" idx="11"/>
          </p:nvPr>
        </p:nvSpPr>
        <p:spPr/>
        <p:txBody>
          <a:bodyPr/>
          <a:lstStyle/>
          <a:p>
            <a:r>
              <a:rPr lang="en-US" smtClean="0"/>
              <a:t>Oracle 9i, Database Concepts</a:t>
            </a:r>
            <a:endParaRPr lang="en-US"/>
          </a:p>
        </p:txBody>
      </p:sp>
      <p:sp>
        <p:nvSpPr>
          <p:cNvPr id="7" name="Slide Number Placeholder 6"/>
          <p:cNvSpPr>
            <a:spLocks noGrp="1"/>
          </p:cNvSpPr>
          <p:nvPr>
            <p:ph type="sldNum" sz="quarter" idx="12"/>
          </p:nvPr>
        </p:nvSpPr>
        <p:spPr/>
        <p:txBody>
          <a:bodyPr/>
          <a:lstStyle/>
          <a:p>
            <a:fld id="{846DBC5D-4018-4DB7-978F-958382B4F117}" type="slidenum">
              <a:rPr lang="en-US" smtClean="0"/>
              <a:t>‹#›</a:t>
            </a:fld>
            <a:endParaRPr lang="en-US"/>
          </a:p>
        </p:txBody>
      </p:sp>
    </p:spTree>
    <p:extLst>
      <p:ext uri="{BB962C8B-B14F-4D97-AF65-F5344CB8AC3E}">
        <p14:creationId xmlns:p14="http://schemas.microsoft.com/office/powerpoint/2010/main" val="13027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35AFA-C444-4BA6-824C-E87487BFA596}" type="datetime1">
              <a:rPr lang="en-US" smtClean="0"/>
              <a:t>28/02/2017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Oracle 9i, Database Concepts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BC5D-4018-4DB7-978F-958382B4F117}" type="slidenum">
              <a:rPr lang="en-US" smtClean="0"/>
              <a:t>‹#›</a:t>
            </a:fld>
            <a:endParaRPr lang="en-US"/>
          </a:p>
        </p:txBody>
      </p:sp>
    </p:spTree>
    <p:extLst>
      <p:ext uri="{BB962C8B-B14F-4D97-AF65-F5344CB8AC3E}">
        <p14:creationId xmlns:p14="http://schemas.microsoft.com/office/powerpoint/2010/main" val="131765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3"/>
        </a:buBlip>
        <a:defRPr sz="24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4"/>
        </a:buBlip>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6.xml"/><Relationship Id="rId5" Type="http://schemas.openxmlformats.org/officeDocument/2006/relationships/slide" Target="slide7.xml"/><Relationship Id="rId10" Type="http://schemas.openxmlformats.org/officeDocument/2006/relationships/slide" Target="slide15.xml"/><Relationship Id="rId4" Type="http://schemas.openxmlformats.org/officeDocument/2006/relationships/slide" Target="slide6.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2133600" y="4800600"/>
            <a:ext cx="6400800" cy="1752600"/>
          </a:xfrm>
        </p:spPr>
        <p:txBody>
          <a:bodyPr/>
          <a:lstStyle/>
          <a:p>
            <a:pPr algn="r"/>
            <a:r>
              <a:rPr lang="en-US" dirty="0"/>
              <a:t>By, Ms. </a:t>
            </a:r>
            <a:r>
              <a:rPr lang="en-US" dirty="0" err="1"/>
              <a:t>P.olynia</a:t>
            </a:r>
            <a:r>
              <a:rPr lang="en-US" dirty="0"/>
              <a:t> V. </a:t>
            </a:r>
            <a:r>
              <a:rPr lang="en-US" dirty="0" err="1"/>
              <a:t>Kharbuli</a:t>
            </a:r>
            <a:endParaRPr lang="en-US" dirty="0"/>
          </a:p>
          <a:p>
            <a:pPr algn="r"/>
            <a:r>
              <a:rPr lang="en-US" dirty="0"/>
              <a:t>Dept. of Computer Sc.</a:t>
            </a:r>
          </a:p>
          <a:p>
            <a:pPr algn="r"/>
            <a:r>
              <a:rPr lang="en-US" dirty="0"/>
              <a:t>St. Anthony’s College, </a:t>
            </a:r>
            <a:r>
              <a:rPr lang="en-US" dirty="0" err="1"/>
              <a:t>Shillong</a:t>
            </a:r>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4" y="0"/>
            <a:ext cx="9144000" cy="3473302"/>
          </a:xfrm>
          <a:prstGeom prst="rect">
            <a:avLst/>
          </a:prstGeom>
        </p:spPr>
      </p:pic>
      <p:sp>
        <p:nvSpPr>
          <p:cNvPr id="4" name="Rectangle 3"/>
          <p:cNvSpPr/>
          <p:nvPr/>
        </p:nvSpPr>
        <p:spPr>
          <a:xfrm>
            <a:off x="326724" y="2322255"/>
            <a:ext cx="7902876" cy="255454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smtClean="0">
                <a:ln w="11430"/>
                <a:solidFill>
                  <a:srgbClr val="002060"/>
                </a:solidFill>
                <a:effectLst>
                  <a:outerShdw blurRad="76200" dist="50800" dir="5400000" algn="tl" rotWithShape="0">
                    <a:srgbClr val="000000">
                      <a:alpha val="65000"/>
                    </a:srgbClr>
                  </a:outerShdw>
                </a:effectLst>
              </a:rPr>
              <a:t>CREATING </a:t>
            </a:r>
          </a:p>
          <a:p>
            <a:pPr algn="ctr"/>
            <a:r>
              <a:rPr lang="en-US" sz="8000" b="1" spc="50" dirty="0" smtClean="0">
                <a:ln w="11430"/>
                <a:solidFill>
                  <a:srgbClr val="002060"/>
                </a:solidFill>
                <a:effectLst>
                  <a:outerShdw blurRad="76200" dist="50800" dir="5400000" algn="tl" rotWithShape="0">
                    <a:srgbClr val="000000">
                      <a:alpha val="65000"/>
                    </a:srgbClr>
                  </a:outerShdw>
                </a:effectLst>
              </a:rPr>
              <a:t>TABLES</a:t>
            </a:r>
            <a:endParaRPr lang="en-US" sz="8000" b="1" cap="none" spc="50" dirty="0">
              <a:ln w="11430"/>
              <a:solidFill>
                <a:srgbClr val="00206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11369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Example</a:t>
            </a:r>
          </a:p>
        </p:txBody>
      </p:sp>
      <p:sp>
        <p:nvSpPr>
          <p:cNvPr id="15363" name="Content Placeholder 2"/>
          <p:cNvSpPr>
            <a:spLocks noGrp="1"/>
          </p:cNvSpPr>
          <p:nvPr>
            <p:ph idx="1"/>
          </p:nvPr>
        </p:nvSpPr>
        <p:spPr/>
        <p:txBody>
          <a:bodyPr/>
          <a:lstStyle/>
          <a:p>
            <a:pPr algn="l">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CREATE TABLE Employees</a:t>
            </a:r>
          </a:p>
          <a:p>
            <a:pPr algn="l">
              <a:spcBef>
                <a:spcPts val="200"/>
              </a:spcBef>
              <a:spcAft>
                <a:spcPts val="200"/>
              </a:spcAft>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employee_id NUMBER(6) PRIMARY KEY,</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first_name VARCHAR2(35),</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last_name VARCHAR2(30),</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job_id VARCHAR2(10) NOT NULL,</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salary NUMBER(2) CHECK(salary &gt; 0),</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email VARCHAR2(25) UNIQUE,</a:t>
            </a:r>
          </a:p>
          <a:p>
            <a:pPr algn="l">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     department_id NUMBER(5) REFERENCES Departments(department_id)</a:t>
            </a:r>
          </a:p>
          <a:p>
            <a:pPr algn="l">
              <a:spcBef>
                <a:spcPts val="200"/>
              </a:spcBef>
              <a:spcAft>
                <a:spcPts val="200"/>
              </a:spcAft>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mtClean="0"/>
              <a:t>);</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10</a:t>
            </a:fld>
            <a:endParaRPr lang="en-US"/>
          </a:p>
        </p:txBody>
      </p:sp>
    </p:spTree>
    <p:extLst>
      <p:ext uri="{BB962C8B-B14F-4D97-AF65-F5344CB8AC3E}">
        <p14:creationId xmlns:p14="http://schemas.microsoft.com/office/powerpoint/2010/main" val="165579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Foreign Key Constraint Keywords</a:t>
            </a:r>
          </a:p>
        </p:txBody>
      </p:sp>
      <p:sp>
        <p:nvSpPr>
          <p:cNvPr id="16387" name="Content Placeholder 2"/>
          <p:cNvSpPr>
            <a:spLocks noGrp="1"/>
          </p:cNvSpPr>
          <p:nvPr>
            <p:ph idx="1"/>
          </p:nvPr>
        </p:nvSpPr>
        <p:spPr/>
        <p:txBody>
          <a:bodyPr>
            <a:normAutofit lnSpcReduction="10000"/>
          </a:bodyPr>
          <a:lstStyle/>
          <a:p>
            <a:pPr>
              <a:spcBef>
                <a:spcPts val="550"/>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dirty="0" smtClean="0">
                <a:solidFill>
                  <a:schemeClr val="accent2">
                    <a:lumMod val="75000"/>
                  </a:schemeClr>
                </a:solidFill>
              </a:rPr>
              <a:t>FOREIGN KEY </a:t>
            </a:r>
            <a:r>
              <a:rPr lang="en-GB" sz="2200" dirty="0" smtClean="0">
                <a:solidFill>
                  <a:srgbClr val="000000"/>
                </a:solidFill>
              </a:rPr>
              <a:t>is used to define the column in the child table at the table constraint level</a:t>
            </a:r>
          </a:p>
          <a:p>
            <a:pPr>
              <a:spcBef>
                <a:spcPts val="550"/>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dirty="0" smtClean="0">
                <a:solidFill>
                  <a:schemeClr val="accent2">
                    <a:lumMod val="75000"/>
                  </a:schemeClr>
                </a:solidFill>
              </a:rPr>
              <a:t>REFERENCES </a:t>
            </a:r>
            <a:r>
              <a:rPr lang="en-GB" sz="2200" dirty="0" smtClean="0">
                <a:solidFill>
                  <a:srgbClr val="000000"/>
                </a:solidFill>
              </a:rPr>
              <a:t>identifies the table and column in the parent table</a:t>
            </a:r>
          </a:p>
          <a:p>
            <a:pPr>
              <a:spcBef>
                <a:spcPts val="550"/>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dirty="0" smtClean="0">
                <a:solidFill>
                  <a:schemeClr val="accent2">
                    <a:lumMod val="75000"/>
                  </a:schemeClr>
                </a:solidFill>
              </a:rPr>
              <a:t>ON </a:t>
            </a:r>
            <a:r>
              <a:rPr lang="en-GB" sz="2200" b="1" dirty="0">
                <a:solidFill>
                  <a:schemeClr val="accent2">
                    <a:lumMod val="75000"/>
                  </a:schemeClr>
                </a:solidFill>
              </a:rPr>
              <a:t>DELETE CASCADE </a:t>
            </a:r>
            <a:r>
              <a:rPr lang="en-GB" sz="2200" dirty="0" smtClean="0">
                <a:solidFill>
                  <a:srgbClr val="000000"/>
                </a:solidFill>
              </a:rPr>
              <a:t>indicates that when the row in the parent table is deleted, the dependent rows in the child table will also be deleted.</a:t>
            </a:r>
          </a:p>
          <a:p>
            <a:pPr>
              <a:spcBef>
                <a:spcPts val="550"/>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dirty="0" smtClean="0">
                <a:solidFill>
                  <a:schemeClr val="accent2">
                    <a:lumMod val="75000"/>
                  </a:schemeClr>
                </a:solidFill>
              </a:rPr>
              <a:t>ON </a:t>
            </a:r>
            <a:r>
              <a:rPr lang="en-GB" sz="2200" b="1" dirty="0">
                <a:solidFill>
                  <a:schemeClr val="accent2">
                    <a:lumMod val="75000"/>
                  </a:schemeClr>
                </a:solidFill>
              </a:rPr>
              <a:t>DELETE SET NULL </a:t>
            </a:r>
            <a:r>
              <a:rPr lang="en-GB" sz="2200" dirty="0" smtClean="0">
                <a:solidFill>
                  <a:srgbClr val="000000"/>
                </a:solidFill>
              </a:rPr>
              <a:t>converts foreign key values to null when the parent value is removed.</a:t>
            </a:r>
          </a:p>
          <a:p>
            <a:pPr>
              <a:spcBef>
                <a:spcPts val="550"/>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smtClean="0">
                <a:solidFill>
                  <a:srgbClr val="000000"/>
                </a:solidFill>
              </a:rPr>
              <a:t>The </a:t>
            </a:r>
            <a:r>
              <a:rPr lang="en-GB" sz="2200" dirty="0">
                <a:solidFill>
                  <a:srgbClr val="000000"/>
                </a:solidFill>
              </a:rPr>
              <a:t>default behaviour is called the </a:t>
            </a:r>
            <a:r>
              <a:rPr lang="en-GB" sz="2200" b="1" dirty="0" smtClean="0">
                <a:solidFill>
                  <a:srgbClr val="002060"/>
                </a:solidFill>
              </a:rPr>
              <a:t>RESTRICT RULE</a:t>
            </a:r>
            <a:r>
              <a:rPr lang="en-GB" sz="2200" dirty="0" smtClean="0">
                <a:solidFill>
                  <a:srgbClr val="000000"/>
                </a:solidFill>
              </a:rPr>
              <a:t>, </a:t>
            </a:r>
            <a:r>
              <a:rPr lang="en-GB" sz="2200" dirty="0">
                <a:solidFill>
                  <a:srgbClr val="000000"/>
                </a:solidFill>
              </a:rPr>
              <a:t>which disallows the update or deletion of referenced </a:t>
            </a:r>
            <a:r>
              <a:rPr lang="en-GB" sz="2200" dirty="0" smtClean="0">
                <a:solidFill>
                  <a:srgbClr val="000000"/>
                </a:solidFill>
              </a:rPr>
              <a:t>data.</a:t>
            </a:r>
          </a:p>
          <a:p>
            <a:pPr>
              <a:spcBef>
                <a:spcPts val="550"/>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smtClean="0">
                <a:solidFill>
                  <a:srgbClr val="000000"/>
                </a:solidFill>
              </a:rPr>
              <a:t>Without </a:t>
            </a:r>
            <a:r>
              <a:rPr lang="en-GB" sz="2200" dirty="0">
                <a:solidFill>
                  <a:srgbClr val="000000"/>
                </a:solidFill>
              </a:rPr>
              <a:t>the </a:t>
            </a:r>
            <a:r>
              <a:rPr lang="en-GB" sz="2200" b="1" dirty="0">
                <a:solidFill>
                  <a:schemeClr val="accent2">
                    <a:lumMod val="75000"/>
                  </a:schemeClr>
                </a:solidFill>
              </a:rPr>
              <a:t>ON DELETE CASCADE </a:t>
            </a:r>
            <a:r>
              <a:rPr lang="en-GB" sz="2200" dirty="0">
                <a:solidFill>
                  <a:srgbClr val="000000"/>
                </a:solidFill>
              </a:rPr>
              <a:t>or the </a:t>
            </a:r>
            <a:r>
              <a:rPr lang="en-GB" sz="2200" b="1" dirty="0">
                <a:solidFill>
                  <a:schemeClr val="accent2">
                    <a:lumMod val="75000"/>
                  </a:schemeClr>
                </a:solidFill>
              </a:rPr>
              <a:t>ON DELETE SET NULL </a:t>
            </a:r>
            <a:r>
              <a:rPr lang="en-GB" sz="2200" dirty="0">
                <a:solidFill>
                  <a:srgbClr val="000000"/>
                </a:solidFill>
              </a:rPr>
              <a:t>options, the row in the parent table cannot be deleted if it is referenced in the child table.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11</a:t>
            </a:fld>
            <a:endParaRPr lang="en-US"/>
          </a:p>
        </p:txBody>
      </p:sp>
    </p:spTree>
    <p:extLst>
      <p:ext uri="{BB962C8B-B14F-4D97-AF65-F5344CB8AC3E}">
        <p14:creationId xmlns:p14="http://schemas.microsoft.com/office/powerpoint/2010/main" val="504750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 of Relationship Table</a:t>
            </a:r>
          </a:p>
        </p:txBody>
      </p:sp>
      <p:sp>
        <p:nvSpPr>
          <p:cNvPr id="17411" name="Content Placeholder 2"/>
          <p:cNvSpPr>
            <a:spLocks noGrp="1"/>
          </p:cNvSpPr>
          <p:nvPr>
            <p:ph idx="1"/>
          </p:nvPr>
        </p:nvSpPr>
        <p:spPr/>
        <p:txBody>
          <a:bodyPr/>
          <a:lstStyle/>
          <a:p>
            <a:pPr marL="0" indent="0">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CREATE TABLE relation</a:t>
            </a:r>
          </a:p>
          <a:p>
            <a:pPr marL="0" indent="0">
              <a:spcBef>
                <a:spcPts val="200"/>
              </a:spcBef>
              <a:spcAft>
                <a:spcPts val="200"/>
              </a:spcAft>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    </a:t>
            </a:r>
          </a:p>
          <a:p>
            <a:pPr marL="0" indent="0">
              <a:spcBef>
                <a:spcPts val="200"/>
              </a:spcBef>
              <a:spcAft>
                <a:spcPts val="200"/>
              </a:spcAft>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	 </a:t>
            </a:r>
            <a:r>
              <a:rPr lang="en-GB" sz="2000" dirty="0" smtClean="0"/>
              <a:t>    </a:t>
            </a:r>
            <a:r>
              <a:rPr lang="en-GB" sz="2000" dirty="0" err="1" smtClean="0"/>
              <a:t>employee_id</a:t>
            </a:r>
            <a:r>
              <a:rPr lang="en-GB" sz="2000" dirty="0" smtClean="0"/>
              <a:t> NUMBER(6) REFERENCES employees(</a:t>
            </a:r>
            <a:r>
              <a:rPr lang="en-GB" sz="2000" dirty="0" err="1" smtClean="0"/>
              <a:t>employee_id</a:t>
            </a:r>
            <a:r>
              <a:rPr lang="en-GB" sz="2000" dirty="0" smtClean="0"/>
              <a:t>) </a:t>
            </a:r>
          </a:p>
          <a:p>
            <a:pPr marL="0" indent="0">
              <a:spcBef>
                <a:spcPts val="200"/>
              </a:spcBef>
              <a:spcAft>
                <a:spcPts val="200"/>
              </a:spcAft>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	     ON DELETE CASCADE,</a:t>
            </a:r>
          </a:p>
          <a:p>
            <a:pPr marL="0" indent="0">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     </a:t>
            </a:r>
            <a:r>
              <a:rPr lang="en-GB" sz="2000" dirty="0" err="1" smtClean="0"/>
              <a:t>department_id</a:t>
            </a:r>
            <a:r>
              <a:rPr lang="en-GB" sz="2000" dirty="0" smtClean="0"/>
              <a:t> NUMBER(5) REFERENCES departments(</a:t>
            </a:r>
            <a:r>
              <a:rPr lang="en-GB" sz="2000" dirty="0" err="1" smtClean="0"/>
              <a:t>department_id</a:t>
            </a:r>
            <a:r>
              <a:rPr lang="en-GB" sz="2000" dirty="0" smtClean="0"/>
              <a:t>) </a:t>
            </a:r>
          </a:p>
          <a:p>
            <a:pPr marL="0" indent="0">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     ON DELETE CASCADE,</a:t>
            </a:r>
          </a:p>
          <a:p>
            <a:pPr marL="0" indent="0">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     </a:t>
            </a:r>
            <a:r>
              <a:rPr lang="en-GB" sz="2000" dirty="0" err="1" smtClean="0"/>
              <a:t>project_name</a:t>
            </a:r>
            <a:r>
              <a:rPr lang="en-GB" sz="2000" dirty="0" smtClean="0"/>
              <a:t> VARCHAR2(30),</a:t>
            </a:r>
          </a:p>
          <a:p>
            <a:pPr marL="0" indent="0">
              <a:spcBef>
                <a:spcPts val="200"/>
              </a:spcBef>
              <a:spcAft>
                <a:spcPts val="200"/>
              </a:spcAft>
              <a:buClr>
                <a:srgbClr val="00000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	     PRIMARY KEY (</a:t>
            </a:r>
            <a:r>
              <a:rPr lang="en-GB" sz="2000" dirty="0" err="1" smtClean="0"/>
              <a:t>employee_id,department_id</a:t>
            </a:r>
            <a:r>
              <a:rPr lang="en-GB" sz="2000" dirty="0" smtClean="0"/>
              <a:t>)</a:t>
            </a:r>
          </a:p>
          <a:p>
            <a:pPr marL="0" indent="0">
              <a:spcBef>
                <a:spcPts val="200"/>
              </a:spcBef>
              <a:spcAft>
                <a:spcPts val="200"/>
              </a:spcAft>
              <a:buClr>
                <a:srgbClr val="800080"/>
              </a:buCl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t>);</a:t>
            </a:r>
          </a:p>
          <a:p>
            <a:pPr marL="0" indent="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12</a:t>
            </a:fld>
            <a:endParaRPr lang="en-US"/>
          </a:p>
        </p:txBody>
      </p:sp>
    </p:spTree>
    <p:extLst>
      <p:ext uri="{BB962C8B-B14F-4D97-AF65-F5344CB8AC3E}">
        <p14:creationId xmlns:p14="http://schemas.microsoft.com/office/powerpoint/2010/main" val="3476516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Viewing Table Information</a:t>
            </a:r>
          </a:p>
        </p:txBody>
      </p:sp>
      <p:sp>
        <p:nvSpPr>
          <p:cNvPr id="3" name="Content Placeholder 2"/>
          <p:cNvSpPr>
            <a:spLocks noGrp="1"/>
          </p:cNvSpPr>
          <p:nvPr>
            <p:ph idx="1"/>
          </p:nvPr>
        </p:nvSpPr>
        <p:spPr>
          <a:xfrm>
            <a:off x="533978" y="1219200"/>
            <a:ext cx="8125114" cy="4876800"/>
          </a:xfrm>
        </p:spPr>
        <p:txBody>
          <a:bodyPr/>
          <a:lstStyle/>
          <a:p>
            <a:pPr eaLnBrk="1" hangingPunct="1">
              <a:spcBef>
                <a:spcPts val="0"/>
              </a:spcBef>
              <a:buClr>
                <a:srgbClr val="000000"/>
              </a:buClr>
              <a:buSzPct val="100000"/>
              <a:buFont typeface="Arial" pitchFamily="34" charset="0"/>
              <a:buChar char="•"/>
              <a:defRPr/>
            </a:pPr>
            <a:r>
              <a:rPr lang="en-GB" dirty="0">
                <a:solidFill>
                  <a:srgbClr val="000000"/>
                </a:solidFill>
              </a:rPr>
              <a:t>Once the tables for your database exist, you may wish to view a variety of information about the tables. </a:t>
            </a:r>
          </a:p>
          <a:p>
            <a:pPr eaLnBrk="1" hangingPunct="1">
              <a:spcBef>
                <a:spcPts val="0"/>
              </a:spcBef>
              <a:buClr>
                <a:srgbClr val="000000"/>
              </a:buClr>
              <a:buSzPct val="100000"/>
              <a:buFont typeface="Arial" pitchFamily="34" charset="0"/>
              <a:buChar char="•"/>
              <a:defRPr/>
            </a:pPr>
            <a:r>
              <a:rPr lang="en-GB" dirty="0">
                <a:solidFill>
                  <a:srgbClr val="000000"/>
                </a:solidFill>
              </a:rPr>
              <a:t>For example, you may need to check the spelling of a column name, or view constraint information.</a:t>
            </a:r>
          </a:p>
          <a:p>
            <a:pPr eaLnBrk="1" hangingPunct="1">
              <a:spcBef>
                <a:spcPts val="0"/>
              </a:spcBef>
              <a:buClr>
                <a:srgbClr val="000000"/>
              </a:buClr>
              <a:buSzPct val="100000"/>
              <a:buFont typeface="Arial" pitchFamily="34" charset="0"/>
              <a:buChar char="•"/>
              <a:defRPr/>
            </a:pPr>
            <a:r>
              <a:rPr lang="en-GB" dirty="0">
                <a:solidFill>
                  <a:srgbClr val="000000"/>
                </a:solidFill>
              </a:rPr>
              <a:t>The </a:t>
            </a:r>
            <a:r>
              <a:rPr lang="en-GB" sz="2200" b="1" dirty="0">
                <a:solidFill>
                  <a:schemeClr val="accent2">
                    <a:lumMod val="75000"/>
                  </a:schemeClr>
                </a:solidFill>
              </a:rPr>
              <a:t>DESCRIBE SQL*Plus command </a:t>
            </a:r>
            <a:r>
              <a:rPr lang="en-GB" dirty="0">
                <a:solidFill>
                  <a:srgbClr val="000000"/>
                </a:solidFill>
              </a:rPr>
              <a:t>allows you to view information about the columns in any database table.</a:t>
            </a:r>
          </a:p>
          <a:p>
            <a:pPr eaLnBrk="1" hangingPunct="1">
              <a:spcBef>
                <a:spcPts val="0"/>
              </a:spcBef>
              <a:buClr>
                <a:srgbClr val="000000"/>
              </a:buClr>
              <a:buSzPct val="100000"/>
              <a:buFont typeface="Arial" pitchFamily="34" charset="0"/>
              <a:buChar char="•"/>
              <a:defRPr/>
            </a:pPr>
            <a:r>
              <a:rPr lang="en-GB" dirty="0">
                <a:solidFill>
                  <a:srgbClr val="000000"/>
                </a:solidFill>
              </a:rPr>
              <a:t>The syntax of the DESCRIBE command is straightforward and is shown below:</a:t>
            </a:r>
          </a:p>
          <a:p>
            <a:pPr marL="0" indent="0" algn="ctr" eaLnBrk="1" hangingPunct="1">
              <a:spcBef>
                <a:spcPts val="0"/>
              </a:spcBef>
              <a:buClr>
                <a:srgbClr val="000000"/>
              </a:buClr>
              <a:buSzPct val="100000"/>
              <a:buFontTx/>
              <a:buNone/>
              <a:defRPr/>
            </a:pPr>
            <a:r>
              <a:rPr lang="en-GB" sz="2200" b="1" dirty="0">
                <a:solidFill>
                  <a:schemeClr val="accent2">
                    <a:lumMod val="75000"/>
                  </a:schemeClr>
                </a:solidFill>
              </a:rPr>
              <a:t>DESCRIBE </a:t>
            </a:r>
            <a:r>
              <a:rPr lang="en-GB" sz="2200" b="1" dirty="0" err="1">
                <a:solidFill>
                  <a:schemeClr val="accent2">
                    <a:lumMod val="75000"/>
                  </a:schemeClr>
                </a:solidFill>
              </a:rPr>
              <a:t>database_object</a:t>
            </a:r>
            <a:endParaRPr lang="en-GB" sz="2200" b="1" dirty="0">
              <a:solidFill>
                <a:schemeClr val="accent2">
                  <a:lumMod val="75000"/>
                </a:schemeClr>
              </a:solidFill>
            </a:endParaRPr>
          </a:p>
          <a:p>
            <a:pPr eaLnBrk="1" hangingPunct="1">
              <a:spcBef>
                <a:spcPts val="0"/>
              </a:spcBef>
              <a:buClr>
                <a:srgbClr val="000000"/>
              </a:buClr>
              <a:buSzPct val="100000"/>
              <a:buFont typeface="Arial" pitchFamily="34" charset="0"/>
              <a:buChar char="•"/>
              <a:defRPr/>
            </a:pPr>
            <a:r>
              <a:rPr lang="en-GB" dirty="0">
                <a:solidFill>
                  <a:srgbClr val="000000"/>
                </a:solidFill>
              </a:rPr>
              <a:t>Since DESCRIBE is an SQL*Plus command, as opposed to an SQL statement, it does not go into the buffer and is executed immediately </a:t>
            </a:r>
            <a:r>
              <a:rPr lang="en-GB" dirty="0" smtClean="0"/>
              <a:t>without needing a semi-colon at the end</a:t>
            </a:r>
            <a:r>
              <a:rPr lang="en-GB" dirty="0"/>
              <a:t>.</a:t>
            </a:r>
          </a:p>
          <a:p>
            <a:pPr eaLnBrk="1" hangingPunct="1">
              <a:spcBef>
                <a:spcPts val="0"/>
              </a:spcBef>
              <a:buClr>
                <a:srgbClr val="000000"/>
              </a:buClr>
              <a:buSzPct val="100000"/>
              <a:buFont typeface="Arial" pitchFamily="34" charset="0"/>
              <a:buChar char="•"/>
              <a:defRPr/>
            </a:pPr>
            <a:r>
              <a:rPr lang="en-GB" dirty="0">
                <a:solidFill>
                  <a:srgbClr val="000000"/>
                </a:solidFill>
              </a:rPr>
              <a:t>Example:		DESCRIBE employees </a:t>
            </a:r>
          </a:p>
          <a:p>
            <a:pPr>
              <a:spcBef>
                <a:spcPts val="0"/>
              </a:spcBef>
              <a:defRPr/>
            </a:pPr>
            <a:endParaRPr lang="en-US" dirty="0"/>
          </a:p>
        </p:txBody>
      </p:sp>
      <p:sp>
        <p:nvSpPr>
          <p:cNvPr id="2" name="Slide Number Placeholder 1"/>
          <p:cNvSpPr>
            <a:spLocks noGrp="1"/>
          </p:cNvSpPr>
          <p:nvPr>
            <p:ph type="sldNum" sz="quarter" idx="12"/>
          </p:nvPr>
        </p:nvSpPr>
        <p:spPr/>
        <p:txBody>
          <a:bodyPr/>
          <a:lstStyle/>
          <a:p>
            <a:fld id="{846DBC5D-4018-4DB7-978F-958382B4F117}" type="slidenum">
              <a:rPr lang="en-US" smtClean="0"/>
              <a:t>13</a:t>
            </a:fld>
            <a:endParaRPr lang="en-US"/>
          </a:p>
        </p:txBody>
      </p:sp>
    </p:spTree>
    <p:extLst>
      <p:ext uri="{BB962C8B-B14F-4D97-AF65-F5344CB8AC3E}">
        <p14:creationId xmlns:p14="http://schemas.microsoft.com/office/powerpoint/2010/main" val="268877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Removing a Table</a:t>
            </a:r>
          </a:p>
        </p:txBody>
      </p:sp>
      <p:sp>
        <p:nvSpPr>
          <p:cNvPr id="3" name="Content Placeholder 2"/>
          <p:cNvSpPr>
            <a:spLocks noGrp="1"/>
          </p:cNvSpPr>
          <p:nvPr>
            <p:ph idx="1"/>
          </p:nvPr>
        </p:nvSpPr>
        <p:spPr/>
        <p:txBody>
          <a:bodyPr/>
          <a:lstStyle/>
          <a:p>
            <a:pPr eaLnBrk="1" hangingPunct="1">
              <a:spcBef>
                <a:spcPts val="825"/>
              </a:spcBef>
              <a:buClr>
                <a:srgbClr val="000000"/>
              </a:buClr>
              <a:buSzPct val="100000"/>
              <a:buFont typeface="Arial" pitchFamily="34" charset="0"/>
              <a:buChar char="•"/>
              <a:defRPr/>
            </a:pPr>
            <a:r>
              <a:rPr lang="en-GB" dirty="0"/>
              <a:t>Sometimes it is necessary to completely </a:t>
            </a:r>
            <a:r>
              <a:rPr lang="en-GB" dirty="0" smtClean="0"/>
              <a:t>remove a table from the database</a:t>
            </a:r>
            <a:r>
              <a:rPr lang="en-GB" dirty="0"/>
              <a:t>. There are a number of reasons why this may be necessary. </a:t>
            </a:r>
          </a:p>
          <a:p>
            <a:pPr eaLnBrk="1" hangingPunct="1">
              <a:spcBef>
                <a:spcPts val="825"/>
              </a:spcBef>
              <a:buClr>
                <a:srgbClr val="000000"/>
              </a:buClr>
              <a:buSzPct val="100000"/>
              <a:buFont typeface="Arial" pitchFamily="34" charset="0"/>
              <a:buChar char="•"/>
              <a:defRPr/>
            </a:pPr>
            <a:r>
              <a:rPr lang="en-GB" dirty="0"/>
              <a:t>You simply may not need the table any longer. </a:t>
            </a:r>
          </a:p>
          <a:p>
            <a:pPr eaLnBrk="1" hangingPunct="1">
              <a:spcBef>
                <a:spcPts val="825"/>
              </a:spcBef>
              <a:buClr>
                <a:srgbClr val="000000"/>
              </a:buClr>
              <a:buSzPct val="100000"/>
              <a:buFont typeface="Arial" pitchFamily="34" charset="0"/>
              <a:buChar char="•"/>
              <a:defRPr/>
            </a:pPr>
            <a:r>
              <a:rPr lang="en-GB" dirty="0"/>
              <a:t>One of the more common reasons is that modifications need to be made to the table that </a:t>
            </a:r>
            <a:r>
              <a:rPr lang="en-GB" dirty="0" smtClean="0"/>
              <a:t>cannot be accomplished</a:t>
            </a:r>
            <a:r>
              <a:rPr lang="en-GB" dirty="0"/>
              <a:t> with the </a:t>
            </a:r>
            <a:r>
              <a:rPr lang="en-GB" dirty="0" smtClean="0"/>
              <a:t>ALTER TABLE statement</a:t>
            </a:r>
            <a:r>
              <a:rPr lang="en-GB" dirty="0"/>
              <a:t>.</a:t>
            </a:r>
          </a:p>
          <a:p>
            <a:pPr eaLnBrk="1" hangingPunct="1">
              <a:spcBef>
                <a:spcPts val="825"/>
              </a:spcBef>
              <a:buClr>
                <a:srgbClr val="000000"/>
              </a:buClr>
              <a:buSzPct val="100000"/>
              <a:buFont typeface="Arial" pitchFamily="34" charset="0"/>
              <a:buChar char="•"/>
              <a:defRPr/>
            </a:pPr>
            <a:r>
              <a:rPr lang="en-GB" dirty="0"/>
              <a:t>Removing a table is accomplished with the </a:t>
            </a:r>
            <a:r>
              <a:rPr lang="en-GB" b="1" dirty="0" smtClean="0">
                <a:solidFill>
                  <a:schemeClr val="accent2">
                    <a:lumMod val="75000"/>
                  </a:schemeClr>
                </a:solidFill>
              </a:rPr>
              <a:t>DROP statement</a:t>
            </a:r>
            <a:r>
              <a:rPr lang="en-GB" dirty="0"/>
              <a:t>.</a:t>
            </a:r>
          </a:p>
          <a:p>
            <a:pPr eaLnBrk="1" hangingPunct="1">
              <a:spcBef>
                <a:spcPts val="825"/>
              </a:spcBef>
              <a:buClr>
                <a:srgbClr val="000000"/>
              </a:buClr>
              <a:buSzPct val="100000"/>
              <a:buFont typeface="Arial" pitchFamily="34" charset="0"/>
              <a:buChar char="•"/>
              <a:defRPr/>
            </a:pPr>
            <a:r>
              <a:rPr lang="en-GB" dirty="0">
                <a:solidFill>
                  <a:srgbClr val="000000"/>
                </a:solidFill>
              </a:rPr>
              <a:t>The syntax of the DROP statement is given below</a:t>
            </a:r>
            <a:r>
              <a:rPr lang="en-GB" dirty="0" smtClean="0">
                <a:solidFill>
                  <a:srgbClr val="000000"/>
                </a:solidFill>
              </a:rPr>
              <a:t>:</a:t>
            </a:r>
          </a:p>
          <a:p>
            <a:pPr marL="0" indent="0" algn="ctr" eaLnBrk="1" hangingPunct="1">
              <a:spcBef>
                <a:spcPts val="825"/>
              </a:spcBef>
              <a:buClr>
                <a:srgbClr val="000000"/>
              </a:buClr>
              <a:buSzPct val="100000"/>
              <a:buFontTx/>
              <a:buNone/>
              <a:defRPr/>
            </a:pPr>
            <a:r>
              <a:rPr lang="en-GB" dirty="0">
                <a:solidFill>
                  <a:srgbClr val="000000"/>
                </a:solidFill>
              </a:rPr>
              <a:t>	</a:t>
            </a:r>
            <a:r>
              <a:rPr lang="en-GB" b="1" dirty="0">
                <a:solidFill>
                  <a:schemeClr val="accent2">
                    <a:lumMod val="75000"/>
                  </a:schemeClr>
                </a:solidFill>
              </a:rPr>
              <a:t>DROP TABLE &lt;</a:t>
            </a:r>
            <a:r>
              <a:rPr lang="en-GB" b="1" dirty="0" err="1">
                <a:solidFill>
                  <a:schemeClr val="accent2">
                    <a:lumMod val="75000"/>
                  </a:schemeClr>
                </a:solidFill>
              </a:rPr>
              <a:t>tablename</a:t>
            </a:r>
            <a:r>
              <a:rPr lang="en-GB" b="1" dirty="0">
                <a:solidFill>
                  <a:schemeClr val="accent2">
                    <a:lumMod val="75000"/>
                  </a:schemeClr>
                </a:solidFill>
              </a:rPr>
              <a:t>&gt;;</a:t>
            </a:r>
          </a:p>
          <a:p>
            <a:pPr>
              <a:defRPr/>
            </a:pPr>
            <a:endParaRPr lang="en-US" dirty="0"/>
          </a:p>
        </p:txBody>
      </p:sp>
      <p:sp>
        <p:nvSpPr>
          <p:cNvPr id="2" name="Slide Number Placeholder 1"/>
          <p:cNvSpPr>
            <a:spLocks noGrp="1"/>
          </p:cNvSpPr>
          <p:nvPr>
            <p:ph type="sldNum" sz="quarter" idx="12"/>
          </p:nvPr>
        </p:nvSpPr>
        <p:spPr/>
        <p:txBody>
          <a:bodyPr/>
          <a:lstStyle/>
          <a:p>
            <a:fld id="{846DBC5D-4018-4DB7-978F-958382B4F117}" type="slidenum">
              <a:rPr lang="en-US" smtClean="0"/>
              <a:t>14</a:t>
            </a:fld>
            <a:endParaRPr lang="en-US"/>
          </a:p>
        </p:txBody>
      </p:sp>
    </p:spTree>
    <p:extLst>
      <p:ext uri="{BB962C8B-B14F-4D97-AF65-F5344CB8AC3E}">
        <p14:creationId xmlns:p14="http://schemas.microsoft.com/office/powerpoint/2010/main" val="83870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Renaming a table</a:t>
            </a:r>
          </a:p>
        </p:txBody>
      </p:sp>
      <p:sp>
        <p:nvSpPr>
          <p:cNvPr id="3" name="Content Placeholder 2"/>
          <p:cNvSpPr>
            <a:spLocks noGrp="1"/>
          </p:cNvSpPr>
          <p:nvPr>
            <p:ph idx="1"/>
          </p:nvPr>
        </p:nvSpPr>
        <p:spPr/>
        <p:txBody>
          <a:bodyPr/>
          <a:lstStyle/>
          <a:p>
            <a:pPr eaLnBrk="1" hangingPunct="1">
              <a:spcBef>
                <a:spcPts val="825"/>
              </a:spcBef>
              <a:buClr>
                <a:srgbClr val="000000"/>
              </a:buClr>
              <a:buSzPct val="100000"/>
              <a:buFont typeface="Arial" pitchFamily="34" charset="0"/>
              <a:buChar char="•"/>
              <a:defRPr/>
            </a:pPr>
            <a:r>
              <a:rPr lang="en-GB" dirty="0">
                <a:solidFill>
                  <a:srgbClr val="000000"/>
                </a:solidFill>
              </a:rPr>
              <a:t>Sometimes it is necessary to </a:t>
            </a:r>
            <a:r>
              <a:rPr lang="en-GB" dirty="0" smtClean="0">
                <a:solidFill>
                  <a:srgbClr val="008000"/>
                </a:solidFill>
              </a:rPr>
              <a:t>rename a table to a new table name.</a:t>
            </a:r>
            <a:r>
              <a:rPr lang="en-GB" dirty="0">
                <a:solidFill>
                  <a:srgbClr val="000000"/>
                </a:solidFill>
              </a:rPr>
              <a:t> </a:t>
            </a:r>
          </a:p>
          <a:p>
            <a:pPr eaLnBrk="1" hangingPunct="1">
              <a:spcBef>
                <a:spcPts val="825"/>
              </a:spcBef>
              <a:buClr>
                <a:srgbClr val="000000"/>
              </a:buClr>
              <a:buSzPct val="100000"/>
              <a:buFont typeface="Arial" pitchFamily="34" charset="0"/>
              <a:buChar char="•"/>
              <a:defRPr/>
            </a:pPr>
            <a:r>
              <a:rPr lang="en-GB" dirty="0">
                <a:solidFill>
                  <a:srgbClr val="000000"/>
                </a:solidFill>
              </a:rPr>
              <a:t>There are a number of reasons why this may be necessary. For example, you may have made a mistake with the table name while creating it.</a:t>
            </a:r>
          </a:p>
          <a:p>
            <a:pPr eaLnBrk="1" hangingPunct="1">
              <a:spcBef>
                <a:spcPts val="825"/>
              </a:spcBef>
              <a:buClr>
                <a:srgbClr val="000000"/>
              </a:buClr>
              <a:buSzPct val="100000"/>
              <a:buFont typeface="Arial" pitchFamily="34" charset="0"/>
              <a:buChar char="•"/>
              <a:defRPr/>
            </a:pPr>
            <a:r>
              <a:rPr lang="en-GB" dirty="0">
                <a:solidFill>
                  <a:srgbClr val="000000"/>
                </a:solidFill>
              </a:rPr>
              <a:t>Renaming a table is accomplished with the </a:t>
            </a:r>
            <a:r>
              <a:rPr lang="en-GB" b="1" dirty="0">
                <a:solidFill>
                  <a:schemeClr val="accent2">
                    <a:lumMod val="75000"/>
                  </a:schemeClr>
                </a:solidFill>
              </a:rPr>
              <a:t>RENAME statement.</a:t>
            </a:r>
          </a:p>
          <a:p>
            <a:pPr eaLnBrk="1" hangingPunct="1">
              <a:spcBef>
                <a:spcPts val="825"/>
              </a:spcBef>
              <a:buClr>
                <a:srgbClr val="000000"/>
              </a:buClr>
              <a:buSzPct val="100000"/>
              <a:buFont typeface="Arial" pitchFamily="34" charset="0"/>
              <a:buChar char="•"/>
              <a:defRPr/>
            </a:pPr>
            <a:r>
              <a:rPr lang="en-GB" dirty="0">
                <a:solidFill>
                  <a:srgbClr val="000000"/>
                </a:solidFill>
              </a:rPr>
              <a:t>The syntax of the RENAME statement is given below</a:t>
            </a:r>
            <a:r>
              <a:rPr lang="en-GB" dirty="0" smtClean="0">
                <a:solidFill>
                  <a:srgbClr val="000000"/>
                </a:solidFill>
              </a:rPr>
              <a:t>:</a:t>
            </a:r>
          </a:p>
          <a:p>
            <a:pPr marL="0" indent="0" algn="ctr" eaLnBrk="1" hangingPunct="1">
              <a:spcBef>
                <a:spcPts val="825"/>
              </a:spcBef>
              <a:buClr>
                <a:srgbClr val="000000"/>
              </a:buClr>
              <a:buSzPct val="100000"/>
              <a:buFontTx/>
              <a:buNone/>
              <a:defRPr/>
            </a:pPr>
            <a:r>
              <a:rPr lang="en-GB" b="1" dirty="0">
                <a:solidFill>
                  <a:schemeClr val="accent2">
                    <a:lumMod val="75000"/>
                  </a:schemeClr>
                </a:solidFill>
              </a:rPr>
              <a:t>RENAME TABLE </a:t>
            </a:r>
            <a:r>
              <a:rPr lang="en-GB" b="1" dirty="0" err="1">
                <a:solidFill>
                  <a:schemeClr val="accent2">
                    <a:lumMod val="75000"/>
                  </a:schemeClr>
                </a:solidFill>
              </a:rPr>
              <a:t>old_table_name</a:t>
            </a:r>
            <a:r>
              <a:rPr lang="en-GB" b="1" dirty="0">
                <a:solidFill>
                  <a:schemeClr val="accent2">
                    <a:lumMod val="75000"/>
                  </a:schemeClr>
                </a:solidFill>
              </a:rPr>
              <a:t> TO </a:t>
            </a:r>
            <a:r>
              <a:rPr lang="en-GB" b="1" dirty="0" err="1">
                <a:solidFill>
                  <a:schemeClr val="accent2">
                    <a:lumMod val="75000"/>
                  </a:schemeClr>
                </a:solidFill>
              </a:rPr>
              <a:t>new_table_name</a:t>
            </a:r>
            <a:r>
              <a:rPr lang="en-GB" b="1" dirty="0">
                <a:solidFill>
                  <a:schemeClr val="accent2">
                    <a:lumMod val="75000"/>
                  </a:schemeClr>
                </a:solidFill>
              </a:rPr>
              <a:t>;</a:t>
            </a:r>
          </a:p>
          <a:p>
            <a:pPr eaLnBrk="1" hangingPunct="1">
              <a:spcBef>
                <a:spcPts val="825"/>
              </a:spcBef>
              <a:buClr>
                <a:srgbClr val="000000"/>
              </a:buClr>
              <a:buSzPct val="100000"/>
              <a:buFont typeface="Arial" pitchFamily="34" charset="0"/>
              <a:buChar char="•"/>
              <a:defRPr/>
            </a:pPr>
            <a:endParaRPr lang="en-GB" dirty="0">
              <a:solidFill>
                <a:srgbClr val="000000"/>
              </a:solidFill>
            </a:endParaRPr>
          </a:p>
          <a:p>
            <a:pPr>
              <a:defRPr/>
            </a:pPr>
            <a:endParaRPr lang="en-US" dirty="0"/>
          </a:p>
        </p:txBody>
      </p:sp>
      <p:sp>
        <p:nvSpPr>
          <p:cNvPr id="2" name="Slide Number Placeholder 1"/>
          <p:cNvSpPr>
            <a:spLocks noGrp="1"/>
          </p:cNvSpPr>
          <p:nvPr>
            <p:ph type="sldNum" sz="quarter" idx="12"/>
          </p:nvPr>
        </p:nvSpPr>
        <p:spPr/>
        <p:txBody>
          <a:bodyPr/>
          <a:lstStyle/>
          <a:p>
            <a:fld id="{846DBC5D-4018-4DB7-978F-958382B4F117}" type="slidenum">
              <a:rPr lang="en-US" smtClean="0"/>
              <a:t>15</a:t>
            </a:fld>
            <a:endParaRPr lang="en-US"/>
          </a:p>
        </p:txBody>
      </p:sp>
    </p:spTree>
    <p:extLst>
      <p:ext uri="{BB962C8B-B14F-4D97-AF65-F5344CB8AC3E}">
        <p14:creationId xmlns:p14="http://schemas.microsoft.com/office/powerpoint/2010/main" val="14540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Modifying existing tables</a:t>
            </a:r>
          </a:p>
        </p:txBody>
      </p:sp>
      <p:sp>
        <p:nvSpPr>
          <p:cNvPr id="22531" name="Content Placeholder 2"/>
          <p:cNvSpPr>
            <a:spLocks noGrp="1"/>
          </p:cNvSpPr>
          <p:nvPr>
            <p:ph idx="1"/>
          </p:nvPr>
        </p:nvSpPr>
        <p:spPr>
          <a:xfrm>
            <a:off x="484909" y="1219200"/>
            <a:ext cx="8152535" cy="4678363"/>
          </a:xfrm>
        </p:spPr>
        <p:txBody>
          <a:bodyPr>
            <a:normAutofit fontScale="92500" lnSpcReduction="10000"/>
          </a:bodyPr>
          <a:lstStyle/>
          <a:p>
            <a:pPr eaLnBrk="1" hangingPunct="1">
              <a:spcBef>
                <a:spcPts val="1375"/>
              </a:spcBef>
              <a:buClr>
                <a:srgbClr val="000000"/>
              </a:buClr>
            </a:pPr>
            <a:r>
              <a:rPr lang="en-GB" dirty="0" smtClean="0">
                <a:solidFill>
                  <a:srgbClr val="000000"/>
                </a:solidFill>
              </a:rPr>
              <a:t>Sometimes you may need to change a table; for example, you might need to add a column or change a data type. </a:t>
            </a:r>
          </a:p>
          <a:p>
            <a:pPr eaLnBrk="1" hangingPunct="1">
              <a:spcBef>
                <a:spcPts val="1375"/>
              </a:spcBef>
              <a:buClr>
                <a:srgbClr val="000000"/>
              </a:buClr>
            </a:pPr>
            <a:r>
              <a:rPr lang="en-GB" dirty="0" smtClean="0">
                <a:solidFill>
                  <a:srgbClr val="000000"/>
                </a:solidFill>
              </a:rPr>
              <a:t>Some changes can be made easily, while others require getting rid of the current table and then completely recreating it.</a:t>
            </a:r>
          </a:p>
          <a:p>
            <a:pPr eaLnBrk="1" hangingPunct="1">
              <a:spcBef>
                <a:spcPts val="1375"/>
              </a:spcBef>
              <a:buClr>
                <a:srgbClr val="000000"/>
              </a:buClr>
            </a:pPr>
            <a:r>
              <a:rPr lang="en-GB" dirty="0" smtClean="0">
                <a:solidFill>
                  <a:srgbClr val="000000"/>
                </a:solidFill>
              </a:rPr>
              <a:t>We can use the </a:t>
            </a:r>
            <a:r>
              <a:rPr lang="en-GB" sz="2600" b="1" dirty="0">
                <a:solidFill>
                  <a:schemeClr val="accent2">
                    <a:lumMod val="75000"/>
                  </a:schemeClr>
                </a:solidFill>
              </a:rPr>
              <a:t>ALTER TABLE statement </a:t>
            </a:r>
            <a:r>
              <a:rPr lang="en-GB" dirty="0" smtClean="0">
                <a:solidFill>
                  <a:srgbClr val="000000"/>
                </a:solidFill>
              </a:rPr>
              <a:t>to change a table without removing it from the database.</a:t>
            </a:r>
          </a:p>
          <a:p>
            <a:pPr eaLnBrk="1" hangingPunct="1">
              <a:spcBef>
                <a:spcPts val="1375"/>
              </a:spcBef>
              <a:buClr>
                <a:srgbClr val="000000"/>
              </a:buClr>
            </a:pPr>
            <a:r>
              <a:rPr lang="en-GB" dirty="0" smtClean="0">
                <a:solidFill>
                  <a:srgbClr val="000000"/>
                </a:solidFill>
              </a:rPr>
              <a:t>Among other things, the ALTER TABLE statement can be used to:</a:t>
            </a:r>
          </a:p>
          <a:p>
            <a:pPr lvl="1">
              <a:buClr>
                <a:srgbClr val="333399"/>
              </a:buClr>
            </a:pPr>
            <a:r>
              <a:rPr lang="en-GB" sz="2600" b="1" dirty="0">
                <a:solidFill>
                  <a:schemeClr val="accent2">
                    <a:lumMod val="75000"/>
                  </a:schemeClr>
                </a:solidFill>
              </a:rPr>
              <a:t>Add a column or integrity constraint</a:t>
            </a:r>
          </a:p>
          <a:p>
            <a:pPr lvl="1">
              <a:buClr>
                <a:srgbClr val="333399"/>
              </a:buClr>
            </a:pPr>
            <a:r>
              <a:rPr lang="en-GB" sz="2600" b="1" dirty="0">
                <a:solidFill>
                  <a:schemeClr val="accent2">
                    <a:lumMod val="75000"/>
                  </a:schemeClr>
                </a:solidFill>
              </a:rPr>
              <a:t>Redefine/Change a column’s data type or size</a:t>
            </a:r>
          </a:p>
          <a:p>
            <a:pPr lvl="1">
              <a:buClr>
                <a:srgbClr val="333399"/>
              </a:buClr>
            </a:pPr>
            <a:r>
              <a:rPr lang="en-GB" sz="2600" b="1" dirty="0" smtClean="0">
                <a:solidFill>
                  <a:schemeClr val="accent2">
                    <a:lumMod val="75000"/>
                  </a:schemeClr>
                </a:solidFill>
              </a:rPr>
              <a:t>Dropping </a:t>
            </a:r>
            <a:r>
              <a:rPr lang="en-GB" sz="2600" b="1" dirty="0">
                <a:solidFill>
                  <a:schemeClr val="accent2">
                    <a:lumMod val="75000"/>
                  </a:schemeClr>
                </a:solidFill>
              </a:rPr>
              <a:t>a </a:t>
            </a:r>
            <a:r>
              <a:rPr lang="en-GB" sz="2600" b="1" dirty="0" smtClean="0">
                <a:solidFill>
                  <a:schemeClr val="accent2">
                    <a:lumMod val="75000"/>
                  </a:schemeClr>
                </a:solidFill>
              </a:rPr>
              <a:t>column</a:t>
            </a:r>
          </a:p>
          <a:p>
            <a:pPr lvl="1">
              <a:buClr>
                <a:srgbClr val="333399"/>
              </a:buClr>
            </a:pPr>
            <a:r>
              <a:rPr lang="en-GB" sz="2600" b="1" dirty="0" smtClean="0">
                <a:solidFill>
                  <a:schemeClr val="accent2">
                    <a:lumMod val="75000"/>
                  </a:schemeClr>
                </a:solidFill>
              </a:rPr>
              <a:t>Adding/Dropping Constraints</a:t>
            </a:r>
            <a:endParaRPr lang="en-GB" sz="2600" b="1" dirty="0">
              <a:solidFill>
                <a:schemeClr val="accent2">
                  <a:lumMod val="75000"/>
                </a:schemeClr>
              </a:solidFill>
            </a:endParaRPr>
          </a:p>
          <a:p>
            <a:pPr eaLnBrk="1" hangingPunct="1">
              <a:spcBef>
                <a:spcPts val="1375"/>
              </a:spcBef>
              <a:buClr>
                <a:srgbClr val="000000"/>
              </a:buClr>
            </a:pPr>
            <a:endParaRPr lang="en-GB" dirty="0" smtClean="0">
              <a:solidFill>
                <a:srgbClr val="000000"/>
              </a:solidFill>
            </a:endParaRPr>
          </a:p>
          <a:p>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16</a:t>
            </a:fld>
            <a:endParaRPr lang="en-US"/>
          </a:p>
        </p:txBody>
      </p:sp>
    </p:spTree>
    <p:extLst>
      <p:ext uri="{BB962C8B-B14F-4D97-AF65-F5344CB8AC3E}">
        <p14:creationId xmlns:p14="http://schemas.microsoft.com/office/powerpoint/2010/main" val="324831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Adding a column</a:t>
            </a:r>
          </a:p>
        </p:txBody>
      </p:sp>
      <p:sp>
        <p:nvSpPr>
          <p:cNvPr id="3" name="Content Placeholder 2"/>
          <p:cNvSpPr>
            <a:spLocks noGrp="1"/>
          </p:cNvSpPr>
          <p:nvPr>
            <p:ph idx="1"/>
          </p:nvPr>
        </p:nvSpPr>
        <p:spPr>
          <a:xfrm>
            <a:off x="533400" y="1371600"/>
            <a:ext cx="8152535" cy="3611563"/>
          </a:xfrm>
        </p:spPr>
        <p:txBody>
          <a:bodyPr/>
          <a:lstStyle/>
          <a:p>
            <a:r>
              <a:rPr lang="en-US" dirty="0" smtClean="0"/>
              <a:t>Syntax:</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dirty="0" smtClean="0">
                <a:solidFill>
                  <a:srgbClr val="002060"/>
                </a:solidFill>
                <a:latin typeface="Calibri" pitchFamily="34" charset="0"/>
                <a:cs typeface="Calibri" pitchFamily="34" charset="0"/>
              </a:rPr>
              <a:t>ALTER </a:t>
            </a:r>
            <a:r>
              <a:rPr lang="en-GB" dirty="0">
                <a:solidFill>
                  <a:srgbClr val="002060"/>
                </a:solidFill>
                <a:latin typeface="Calibri" pitchFamily="34" charset="0"/>
                <a:cs typeface="Calibri" pitchFamily="34" charset="0"/>
              </a:rPr>
              <a:t>TABLE </a:t>
            </a:r>
            <a:r>
              <a:rPr lang="en-GB" dirty="0" err="1">
                <a:solidFill>
                  <a:srgbClr val="000000"/>
                </a:solidFill>
                <a:latin typeface="Calibri" pitchFamily="34" charset="0"/>
                <a:cs typeface="Calibri" pitchFamily="34" charset="0"/>
              </a:rPr>
              <a:t>table_name</a:t>
            </a:r>
            <a:endParaRPr lang="en-GB" dirty="0">
              <a:solidFill>
                <a:srgbClr val="000000"/>
              </a:solidFill>
              <a:latin typeface="Calibri" pitchFamily="34" charset="0"/>
              <a:cs typeface="Calibri" pitchFamily="34" charset="0"/>
            </a:endParaRP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dirty="0" smtClean="0">
                <a:solidFill>
                  <a:srgbClr val="002060"/>
                </a:solidFill>
                <a:latin typeface="Calibri" pitchFamily="34" charset="0"/>
                <a:cs typeface="Calibri" pitchFamily="34" charset="0"/>
              </a:rPr>
              <a:t>ADD</a:t>
            </a:r>
            <a:r>
              <a:rPr lang="en-GB" dirty="0" smtClean="0">
                <a:solidFill>
                  <a:srgbClr val="000000"/>
                </a:solidFill>
                <a:latin typeface="Calibri" pitchFamily="34" charset="0"/>
                <a:cs typeface="Calibri" pitchFamily="34" charset="0"/>
              </a:rPr>
              <a:t> </a:t>
            </a:r>
            <a:r>
              <a:rPr lang="en-GB" dirty="0" err="1">
                <a:solidFill>
                  <a:srgbClr val="000000"/>
                </a:solidFill>
                <a:latin typeface="Calibri" pitchFamily="34" charset="0"/>
                <a:cs typeface="Calibri" pitchFamily="34" charset="0"/>
              </a:rPr>
              <a:t>column_name</a:t>
            </a:r>
            <a:r>
              <a:rPr lang="en-GB" dirty="0">
                <a:solidFill>
                  <a:srgbClr val="000000"/>
                </a:solidFill>
                <a:latin typeface="Calibri" pitchFamily="34" charset="0"/>
                <a:cs typeface="Calibri" pitchFamily="34" charset="0"/>
              </a:rPr>
              <a:t> </a:t>
            </a:r>
            <a:r>
              <a:rPr lang="en-GB" dirty="0" err="1">
                <a:solidFill>
                  <a:srgbClr val="000000"/>
                </a:solidFill>
                <a:latin typeface="Calibri" pitchFamily="34" charset="0"/>
                <a:cs typeface="Calibri" pitchFamily="34" charset="0"/>
              </a:rPr>
              <a:t>data_type</a:t>
            </a:r>
            <a:r>
              <a:rPr lang="en-GB" dirty="0">
                <a:solidFill>
                  <a:srgbClr val="000000"/>
                </a:solidFill>
                <a:latin typeface="Calibri" pitchFamily="34" charset="0"/>
                <a:cs typeface="Calibri" pitchFamily="34" charset="0"/>
              </a:rPr>
              <a:t>;</a:t>
            </a:r>
          </a:p>
          <a:p>
            <a:pPr marL="0" indent="0">
              <a:buNone/>
            </a:pPr>
            <a:endParaRPr lang="en-US" dirty="0" smtClean="0"/>
          </a:p>
          <a:p>
            <a:r>
              <a:rPr lang="en-US" dirty="0" smtClean="0"/>
              <a:t>Example:</a:t>
            </a:r>
          </a:p>
          <a:p>
            <a:pPr lvl="2">
              <a:buClr>
                <a:srgbClr val="000000"/>
              </a:buClr>
              <a:buFontTx/>
              <a:buNone/>
            </a:pPr>
            <a:r>
              <a:rPr lang="en-GB" dirty="0" smtClean="0">
                <a:solidFill>
                  <a:srgbClr val="000000"/>
                </a:solidFill>
                <a:cs typeface="Times New Roman" pitchFamily="16" charset="0"/>
              </a:rPr>
              <a:t>		</a:t>
            </a:r>
            <a:r>
              <a:rPr lang="en-GB" dirty="0" smtClean="0">
                <a:solidFill>
                  <a:srgbClr val="002060"/>
                </a:solidFill>
                <a:cs typeface="Times New Roman" pitchFamily="16" charset="0"/>
              </a:rPr>
              <a:t>ALTER TABLE </a:t>
            </a:r>
            <a:r>
              <a:rPr lang="en-GB" dirty="0" smtClean="0">
                <a:solidFill>
                  <a:srgbClr val="000000"/>
                </a:solidFill>
                <a:cs typeface="Times New Roman" pitchFamily="16" charset="0"/>
              </a:rPr>
              <a:t>employees</a:t>
            </a:r>
          </a:p>
          <a:p>
            <a:pPr lvl="2">
              <a:buClr>
                <a:srgbClr val="000000"/>
              </a:buClr>
              <a:buFontTx/>
              <a:buNone/>
            </a:pPr>
            <a:r>
              <a:rPr lang="en-GB" dirty="0" smtClean="0">
                <a:solidFill>
                  <a:srgbClr val="000000"/>
                </a:solidFill>
                <a:cs typeface="Times New Roman" pitchFamily="16" charset="0"/>
              </a:rPr>
              <a:t>		</a:t>
            </a:r>
            <a:r>
              <a:rPr lang="en-GB" dirty="0" smtClean="0">
                <a:solidFill>
                  <a:srgbClr val="002060"/>
                </a:solidFill>
                <a:cs typeface="Times New Roman" pitchFamily="16" charset="0"/>
              </a:rPr>
              <a:t>ADD</a:t>
            </a:r>
            <a:r>
              <a:rPr lang="en-GB" dirty="0" smtClean="0">
                <a:solidFill>
                  <a:srgbClr val="000000"/>
                </a:solidFill>
                <a:cs typeface="Times New Roman" pitchFamily="16" charset="0"/>
              </a:rPr>
              <a:t> age NUMBER(2);</a:t>
            </a:r>
          </a:p>
          <a:p>
            <a:pPr lvl="2">
              <a:buClr>
                <a:srgbClr val="000000"/>
              </a:buClr>
              <a:buFontTx/>
              <a:buNone/>
            </a:pPr>
            <a:r>
              <a:rPr lang="en-GB" dirty="0" smtClean="0">
                <a:solidFill>
                  <a:srgbClr val="000000"/>
                </a:solidFill>
                <a:cs typeface="Times New Roman" pitchFamily="16" charset="0"/>
              </a:rPr>
              <a:t>	</a:t>
            </a:r>
          </a:p>
          <a:p>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17</a:t>
            </a:fld>
            <a:endParaRPr lang="en-US"/>
          </a:p>
        </p:txBody>
      </p:sp>
    </p:spTree>
    <p:extLst>
      <p:ext uri="{BB962C8B-B14F-4D97-AF65-F5344CB8AC3E}">
        <p14:creationId xmlns:p14="http://schemas.microsoft.com/office/powerpoint/2010/main" val="92557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Deleting/Dropping a column</a:t>
            </a:r>
          </a:p>
        </p:txBody>
      </p:sp>
      <p:sp>
        <p:nvSpPr>
          <p:cNvPr id="24579" name="Content Placeholder 2"/>
          <p:cNvSpPr>
            <a:spLocks noGrp="1"/>
          </p:cNvSpPr>
          <p:nvPr>
            <p:ph idx="1"/>
          </p:nvPr>
        </p:nvSpPr>
        <p:spPr>
          <a:xfrm>
            <a:off x="533977" y="1447801"/>
            <a:ext cx="8152535" cy="4678364"/>
          </a:xfrm>
        </p:spPr>
        <p:txBody>
          <a:bodyPr/>
          <a:lstStyle/>
          <a:p>
            <a:r>
              <a:rPr lang="en-GB" dirty="0" smtClean="0">
                <a:solidFill>
                  <a:srgbClr val="000000"/>
                </a:solidFill>
              </a:rPr>
              <a:t>To drop a column, we must either choose </a:t>
            </a:r>
            <a:r>
              <a:rPr lang="en-GB" b="1" dirty="0" smtClean="0">
                <a:solidFill>
                  <a:schemeClr val="accent2">
                    <a:lumMod val="75000"/>
                  </a:schemeClr>
                </a:solidFill>
              </a:rPr>
              <a:t>CASCADE or RESTRICT</a:t>
            </a:r>
            <a:r>
              <a:rPr lang="en-GB" dirty="0" smtClean="0">
                <a:solidFill>
                  <a:srgbClr val="0070C0"/>
                </a:solidFill>
              </a:rPr>
              <a:t> </a:t>
            </a:r>
            <a:r>
              <a:rPr lang="en-GB" dirty="0" smtClean="0">
                <a:solidFill>
                  <a:srgbClr val="000000"/>
                </a:solidFill>
              </a:rPr>
              <a:t>for drop behaviour. </a:t>
            </a:r>
          </a:p>
          <a:p>
            <a:endParaRPr lang="en-GB" dirty="0" smtClean="0">
              <a:solidFill>
                <a:srgbClr val="000000"/>
              </a:solidFill>
            </a:endParaRPr>
          </a:p>
          <a:p>
            <a:r>
              <a:rPr lang="en-GB" dirty="0" smtClean="0">
                <a:solidFill>
                  <a:srgbClr val="000000"/>
                </a:solidFill>
              </a:rPr>
              <a:t>If </a:t>
            </a:r>
            <a:r>
              <a:rPr lang="en-GB" b="1" dirty="0" smtClean="0">
                <a:solidFill>
                  <a:schemeClr val="accent2">
                    <a:lumMod val="75000"/>
                  </a:schemeClr>
                </a:solidFill>
              </a:rPr>
              <a:t>CASCADE</a:t>
            </a:r>
            <a:r>
              <a:rPr lang="en-GB" dirty="0" smtClean="0">
                <a:solidFill>
                  <a:srgbClr val="000000"/>
                </a:solidFill>
              </a:rPr>
              <a:t> is chosen, all constraints and views that references the column are dropped automatically from the schema, along with the column. </a:t>
            </a:r>
          </a:p>
          <a:p>
            <a:endParaRPr lang="en-GB" dirty="0" smtClean="0">
              <a:solidFill>
                <a:srgbClr val="000000"/>
              </a:solidFill>
            </a:endParaRPr>
          </a:p>
          <a:p>
            <a:r>
              <a:rPr lang="en-GB" dirty="0" smtClean="0">
                <a:solidFill>
                  <a:srgbClr val="000000"/>
                </a:solidFill>
              </a:rPr>
              <a:t>If </a:t>
            </a:r>
            <a:r>
              <a:rPr lang="en-GB" b="1" dirty="0">
                <a:solidFill>
                  <a:schemeClr val="accent2">
                    <a:lumMod val="75000"/>
                  </a:schemeClr>
                </a:solidFill>
              </a:rPr>
              <a:t>RESTRICT</a:t>
            </a:r>
            <a:r>
              <a:rPr lang="en-GB" dirty="0" smtClean="0">
                <a:solidFill>
                  <a:srgbClr val="000000"/>
                </a:solidFill>
              </a:rPr>
              <a:t> is chosen, the command is successful only if no views or constraints (or other elements) references the column.</a:t>
            </a:r>
          </a:p>
          <a:p>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18</a:t>
            </a:fld>
            <a:endParaRPr lang="en-US"/>
          </a:p>
        </p:txBody>
      </p:sp>
    </p:spTree>
    <p:extLst>
      <p:ext uri="{BB962C8B-B14F-4D97-AF65-F5344CB8AC3E}">
        <p14:creationId xmlns:p14="http://schemas.microsoft.com/office/powerpoint/2010/main" val="399334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Deleting/Dropping a column</a:t>
            </a:r>
          </a:p>
        </p:txBody>
      </p:sp>
      <p:sp>
        <p:nvSpPr>
          <p:cNvPr id="3" name="Content Placeholder 2"/>
          <p:cNvSpPr>
            <a:spLocks noGrp="1"/>
          </p:cNvSpPr>
          <p:nvPr>
            <p:ph idx="1"/>
          </p:nvPr>
        </p:nvSpPr>
        <p:spPr/>
        <p:txBody>
          <a:bodyPr/>
          <a:lstStyle/>
          <a:p>
            <a:r>
              <a:rPr lang="en-US" dirty="0" smtClean="0"/>
              <a:t>Syntax:</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dirty="0" smtClean="0">
                <a:solidFill>
                  <a:srgbClr val="002060"/>
                </a:solidFill>
                <a:latin typeface="Calibri" pitchFamily="34" charset="0"/>
                <a:cs typeface="Calibri" pitchFamily="34" charset="0"/>
              </a:rPr>
              <a:t>ALTER TABLE </a:t>
            </a:r>
            <a:r>
              <a:rPr lang="en-GB" dirty="0" err="1" smtClean="0">
                <a:solidFill>
                  <a:srgbClr val="000000"/>
                </a:solidFill>
                <a:latin typeface="Calibri" pitchFamily="34" charset="0"/>
                <a:cs typeface="Calibri" pitchFamily="34" charset="0"/>
              </a:rPr>
              <a:t>table_name</a:t>
            </a:r>
            <a:endParaRPr lang="en-GB" dirty="0" smtClean="0">
              <a:solidFill>
                <a:srgbClr val="000000"/>
              </a:solidFill>
              <a:latin typeface="Calibri" pitchFamily="34" charset="0"/>
              <a:cs typeface="Calibri" pitchFamily="34" charset="0"/>
            </a:endParaRP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dirty="0" smtClean="0">
                <a:solidFill>
                  <a:srgbClr val="002060"/>
                </a:solidFill>
                <a:latin typeface="Calibri" pitchFamily="34" charset="0"/>
                <a:cs typeface="Calibri" pitchFamily="34" charset="0"/>
              </a:rPr>
              <a:t>DROP</a:t>
            </a:r>
            <a:r>
              <a:rPr lang="en-GB" dirty="0" smtClean="0">
                <a:solidFill>
                  <a:srgbClr val="000000"/>
                </a:solidFill>
                <a:latin typeface="Calibri" pitchFamily="34" charset="0"/>
                <a:cs typeface="Calibri" pitchFamily="34" charset="0"/>
              </a:rPr>
              <a:t> </a:t>
            </a:r>
            <a:r>
              <a:rPr lang="en-GB" dirty="0" err="1" smtClean="0">
                <a:solidFill>
                  <a:srgbClr val="000000"/>
                </a:solidFill>
                <a:latin typeface="Calibri" pitchFamily="34" charset="0"/>
                <a:cs typeface="Calibri" pitchFamily="34" charset="0"/>
              </a:rPr>
              <a:t>column_name</a:t>
            </a: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[CASCADE | RESTRICT];</a:t>
            </a: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smtClean="0">
              <a:solidFill>
                <a:srgbClr val="000000"/>
              </a:solidFill>
              <a:latin typeface="Calibri" pitchFamily="34" charset="0"/>
              <a:cs typeface="Calibri" pitchFamily="34" charset="0"/>
            </a:endParaRPr>
          </a:p>
          <a:p>
            <a:r>
              <a:rPr lang="en-US" dirty="0" smtClean="0"/>
              <a:t>Example:</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dirty="0" smtClean="0">
                <a:solidFill>
                  <a:srgbClr val="002060"/>
                </a:solidFill>
                <a:latin typeface="Calibri" pitchFamily="34" charset="0"/>
                <a:cs typeface="Calibri" pitchFamily="34" charset="0"/>
              </a:rPr>
              <a:t>ALTER TABLE </a:t>
            </a:r>
            <a:r>
              <a:rPr lang="en-GB" dirty="0" smtClean="0">
                <a:solidFill>
                  <a:srgbClr val="000000"/>
                </a:solidFill>
                <a:latin typeface="Calibri" pitchFamily="34" charset="0"/>
                <a:cs typeface="Calibri" pitchFamily="34" charset="0"/>
              </a:rPr>
              <a:t>employees</a:t>
            </a: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smtClean="0">
                <a:solidFill>
                  <a:srgbClr val="002060"/>
                </a:solidFill>
                <a:latin typeface="Calibri" pitchFamily="34" charset="0"/>
                <a:cs typeface="Calibri" pitchFamily="34" charset="0"/>
              </a:rPr>
              <a:t>DROP </a:t>
            </a:r>
            <a:r>
              <a:rPr lang="en-GB" smtClean="0">
                <a:solidFill>
                  <a:srgbClr val="000000"/>
                </a:solidFill>
                <a:latin typeface="Calibri" pitchFamily="34" charset="0"/>
                <a:cs typeface="Calibri" pitchFamily="34" charset="0"/>
              </a:rPr>
              <a:t>age </a:t>
            </a:r>
            <a:r>
              <a:rPr lang="en-GB" dirty="0" smtClean="0">
                <a:solidFill>
                  <a:srgbClr val="000000"/>
                </a:solidFill>
                <a:latin typeface="Calibri" pitchFamily="34" charset="0"/>
                <a:cs typeface="Calibri" pitchFamily="34" charset="0"/>
              </a:rPr>
              <a:t>CASCADE;</a:t>
            </a:r>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19</a:t>
            </a:fld>
            <a:endParaRPr lang="en-US"/>
          </a:p>
        </p:txBody>
      </p:sp>
    </p:spTree>
    <p:extLst>
      <p:ext uri="{BB962C8B-B14F-4D97-AF65-F5344CB8AC3E}">
        <p14:creationId xmlns:p14="http://schemas.microsoft.com/office/powerpoint/2010/main" val="405534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&amp; Modifying Tables in SQL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hlinkClick r:id="rId2" action="ppaction://hlinksldjump"/>
              </a:rPr>
              <a:t>CREATE TABLE Statement</a:t>
            </a:r>
            <a:endParaRPr lang="en-US" dirty="0" smtClean="0"/>
          </a:p>
          <a:p>
            <a:pPr marL="457200" indent="-457200">
              <a:buFont typeface="+mj-lt"/>
              <a:buAutoNum type="arabicPeriod"/>
            </a:pPr>
            <a:r>
              <a:rPr lang="en-US" dirty="0">
                <a:hlinkClick r:id="rId3" action="ppaction://hlinksldjump"/>
              </a:rPr>
              <a:t>Naming Database </a:t>
            </a:r>
            <a:r>
              <a:rPr lang="en-US" dirty="0" smtClean="0">
                <a:hlinkClick r:id="rId3" action="ppaction://hlinksldjump"/>
              </a:rPr>
              <a:t>Objects</a:t>
            </a:r>
            <a:endParaRPr lang="en-US" dirty="0"/>
          </a:p>
          <a:p>
            <a:pPr marL="457200" indent="-457200">
              <a:buFont typeface="+mj-lt"/>
              <a:buAutoNum type="arabicPeriod"/>
            </a:pPr>
            <a:r>
              <a:rPr lang="en-US" dirty="0" smtClean="0">
                <a:hlinkClick r:id="rId4" action="ppaction://hlinksldjump"/>
              </a:rPr>
              <a:t>Data-types</a:t>
            </a:r>
            <a:endParaRPr lang="en-US" dirty="0" smtClean="0"/>
          </a:p>
          <a:p>
            <a:pPr marL="457200" indent="-457200">
              <a:buFont typeface="+mj-lt"/>
              <a:buAutoNum type="arabicPeriod"/>
            </a:pPr>
            <a:r>
              <a:rPr lang="en-US" dirty="0" smtClean="0">
                <a:hlinkClick r:id="rId5" action="ppaction://hlinksldjump"/>
              </a:rPr>
              <a:t>Constraints</a:t>
            </a:r>
            <a:endParaRPr lang="en-US" dirty="0" smtClean="0"/>
          </a:p>
          <a:p>
            <a:pPr marL="457200" indent="-457200">
              <a:buFont typeface="+mj-lt"/>
              <a:buAutoNum type="arabicPeriod"/>
            </a:pPr>
            <a:r>
              <a:rPr lang="en-US" dirty="0" smtClean="0">
                <a:hlinkClick r:id="rId6" action="ppaction://hlinksldjump"/>
              </a:rPr>
              <a:t>Constraints Clause</a:t>
            </a:r>
            <a:endParaRPr lang="en-US" dirty="0" smtClean="0"/>
          </a:p>
          <a:p>
            <a:pPr marL="457200" indent="-457200">
              <a:buFont typeface="+mj-lt"/>
              <a:buAutoNum type="arabicPeriod"/>
            </a:pPr>
            <a:r>
              <a:rPr lang="en-US" dirty="0">
                <a:hlinkClick r:id="rId7" action="ppaction://hlinksldjump"/>
              </a:rPr>
              <a:t>Foreign Key Constraint </a:t>
            </a:r>
            <a:r>
              <a:rPr lang="en-US" dirty="0" smtClean="0">
                <a:hlinkClick r:id="rId7" action="ppaction://hlinksldjump"/>
              </a:rPr>
              <a:t>Keywords</a:t>
            </a:r>
            <a:endParaRPr lang="en-US" dirty="0" smtClean="0"/>
          </a:p>
          <a:p>
            <a:pPr marL="457200" indent="-457200">
              <a:buFont typeface="+mj-lt"/>
              <a:buAutoNum type="arabicPeriod"/>
            </a:pPr>
            <a:r>
              <a:rPr lang="en-GB" dirty="0">
                <a:hlinkClick r:id="rId8" action="ppaction://hlinksldjump"/>
              </a:rPr>
              <a:t>DESCRIBE SQL*Plus </a:t>
            </a:r>
            <a:r>
              <a:rPr lang="en-GB" dirty="0" smtClean="0">
                <a:hlinkClick r:id="rId8" action="ppaction://hlinksldjump"/>
              </a:rPr>
              <a:t>command</a:t>
            </a:r>
            <a:endParaRPr lang="en-GB" dirty="0" smtClean="0"/>
          </a:p>
          <a:p>
            <a:pPr marL="457200" indent="-457200">
              <a:buFont typeface="+mj-lt"/>
              <a:buAutoNum type="arabicPeriod"/>
            </a:pPr>
            <a:r>
              <a:rPr lang="en-US" dirty="0">
                <a:hlinkClick r:id="rId9" action="ppaction://hlinksldjump"/>
              </a:rPr>
              <a:t>Removing a </a:t>
            </a:r>
            <a:r>
              <a:rPr lang="en-US" dirty="0" smtClean="0">
                <a:hlinkClick r:id="rId9" action="ppaction://hlinksldjump"/>
              </a:rPr>
              <a:t>Table</a:t>
            </a:r>
            <a:endParaRPr lang="en-US" dirty="0" smtClean="0"/>
          </a:p>
          <a:p>
            <a:pPr marL="457200" indent="-457200">
              <a:buFont typeface="+mj-lt"/>
              <a:buAutoNum type="arabicPeriod"/>
            </a:pPr>
            <a:r>
              <a:rPr lang="en-US" dirty="0" smtClean="0">
                <a:hlinkClick r:id="rId10" action="ppaction://hlinksldjump"/>
              </a:rPr>
              <a:t>Renaming </a:t>
            </a:r>
            <a:r>
              <a:rPr lang="en-US" dirty="0">
                <a:hlinkClick r:id="rId10" action="ppaction://hlinksldjump"/>
              </a:rPr>
              <a:t>a </a:t>
            </a:r>
            <a:r>
              <a:rPr lang="en-US" dirty="0" smtClean="0">
                <a:hlinkClick r:id="rId10" action="ppaction://hlinksldjump"/>
              </a:rPr>
              <a:t>Table</a:t>
            </a:r>
            <a:endParaRPr lang="en-US" dirty="0" smtClean="0"/>
          </a:p>
          <a:p>
            <a:pPr marL="457200" indent="-457200">
              <a:buFont typeface="+mj-lt"/>
              <a:buAutoNum type="arabicPeriod"/>
            </a:pPr>
            <a:r>
              <a:rPr lang="en-US" dirty="0">
                <a:hlinkClick r:id="rId11" action="ppaction://hlinksldjump"/>
              </a:rPr>
              <a:t>Modifying existing tables</a:t>
            </a:r>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2</a:t>
            </a:fld>
            <a:endParaRPr lang="en-US"/>
          </a:p>
        </p:txBody>
      </p:sp>
    </p:spTree>
    <p:extLst>
      <p:ext uri="{BB962C8B-B14F-4D97-AF65-F5344CB8AC3E}">
        <p14:creationId xmlns:p14="http://schemas.microsoft.com/office/powerpoint/2010/main" val="117665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Column Size or Type</a:t>
            </a:r>
          </a:p>
        </p:txBody>
      </p:sp>
      <p:sp>
        <p:nvSpPr>
          <p:cNvPr id="3" name="Content Placeholder 2"/>
          <p:cNvSpPr>
            <a:spLocks noGrp="1"/>
          </p:cNvSpPr>
          <p:nvPr>
            <p:ph idx="1"/>
          </p:nvPr>
        </p:nvSpPr>
        <p:spPr/>
        <p:txBody>
          <a:bodyPr/>
          <a:lstStyle/>
          <a:p>
            <a:r>
              <a:rPr lang="en-US" dirty="0"/>
              <a:t>Syntax:</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	ALTER </a:t>
            </a:r>
            <a:r>
              <a:rPr lang="en-GB" dirty="0">
                <a:solidFill>
                  <a:srgbClr val="000000"/>
                </a:solidFill>
                <a:latin typeface="Calibri" pitchFamily="34" charset="0"/>
                <a:cs typeface="Calibri" pitchFamily="34" charset="0"/>
              </a:rPr>
              <a:t>TABLE </a:t>
            </a:r>
            <a:r>
              <a:rPr lang="en-GB" dirty="0" err="1">
                <a:solidFill>
                  <a:srgbClr val="000000"/>
                </a:solidFill>
                <a:latin typeface="Calibri" pitchFamily="34" charset="0"/>
                <a:cs typeface="Calibri" pitchFamily="34" charset="0"/>
              </a:rPr>
              <a:t>table_name</a:t>
            </a:r>
            <a:endParaRPr lang="en-GB" dirty="0">
              <a:solidFill>
                <a:srgbClr val="000000"/>
              </a:solidFill>
              <a:latin typeface="Calibri" pitchFamily="34" charset="0"/>
              <a:cs typeface="Calibri" pitchFamily="34" charset="0"/>
            </a:endParaRP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MODIFY </a:t>
            </a:r>
            <a:r>
              <a:rPr lang="en-GB" dirty="0" err="1">
                <a:solidFill>
                  <a:srgbClr val="000000"/>
                </a:solidFill>
                <a:latin typeface="Calibri" pitchFamily="34" charset="0"/>
                <a:cs typeface="Calibri" pitchFamily="34" charset="0"/>
              </a:rPr>
              <a:t>column_name</a:t>
            </a:r>
            <a:r>
              <a:rPr lang="en-GB" dirty="0">
                <a:solidFill>
                  <a:srgbClr val="000000"/>
                </a:solidFill>
                <a:latin typeface="Calibri" pitchFamily="34" charset="0"/>
                <a:cs typeface="Calibri" pitchFamily="34" charset="0"/>
              </a:rPr>
              <a:t> </a:t>
            </a:r>
            <a:r>
              <a:rPr lang="en-GB" dirty="0" err="1">
                <a:solidFill>
                  <a:srgbClr val="000000"/>
                </a:solidFill>
                <a:latin typeface="Calibri" pitchFamily="34" charset="0"/>
                <a:cs typeface="Calibri" pitchFamily="34" charset="0"/>
              </a:rPr>
              <a:t>data_type</a:t>
            </a:r>
            <a:r>
              <a:rPr lang="en-GB" dirty="0">
                <a:solidFill>
                  <a:srgbClr val="000000"/>
                </a:solidFill>
                <a:latin typeface="Calibri" pitchFamily="34" charset="0"/>
                <a:cs typeface="Calibri" pitchFamily="34" charset="0"/>
              </a:rPr>
              <a:t>(size) ;</a:t>
            </a: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solidFill>
                <a:srgbClr val="000000"/>
              </a:solidFill>
              <a:latin typeface="Calibri" pitchFamily="34" charset="0"/>
              <a:cs typeface="Calibri" pitchFamily="34" charset="0"/>
            </a:endParaRPr>
          </a:p>
          <a:p>
            <a:r>
              <a:rPr lang="en-US" dirty="0"/>
              <a:t>Example:</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ALTER </a:t>
            </a:r>
            <a:r>
              <a:rPr lang="en-GB" dirty="0">
                <a:solidFill>
                  <a:srgbClr val="000000"/>
                </a:solidFill>
                <a:latin typeface="Calibri" pitchFamily="34" charset="0"/>
                <a:cs typeface="Calibri" pitchFamily="34" charset="0"/>
              </a:rPr>
              <a:t>TABLE persons</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MODIFY </a:t>
            </a:r>
            <a:r>
              <a:rPr lang="en-GB" dirty="0">
                <a:solidFill>
                  <a:srgbClr val="000000"/>
                </a:solidFill>
                <a:latin typeface="Calibri" pitchFamily="34" charset="0"/>
                <a:cs typeface="Calibri" pitchFamily="34" charset="0"/>
              </a:rPr>
              <a:t>age NUMBER(3) ;</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20</a:t>
            </a:fld>
            <a:endParaRPr lang="en-US"/>
          </a:p>
        </p:txBody>
      </p:sp>
    </p:spTree>
    <p:extLst>
      <p:ext uri="{BB962C8B-B14F-4D97-AF65-F5344CB8AC3E}">
        <p14:creationId xmlns:p14="http://schemas.microsoft.com/office/powerpoint/2010/main" val="201278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Constraint to existing tables</a:t>
            </a:r>
          </a:p>
        </p:txBody>
      </p:sp>
      <p:sp>
        <p:nvSpPr>
          <p:cNvPr id="3" name="Content Placeholder 2"/>
          <p:cNvSpPr>
            <a:spLocks noGrp="1"/>
          </p:cNvSpPr>
          <p:nvPr>
            <p:ph idx="1"/>
          </p:nvPr>
        </p:nvSpPr>
        <p:spPr/>
        <p:txBody>
          <a:bodyPr>
            <a:normAutofit/>
          </a:bodyPr>
          <a:lstStyle/>
          <a:p>
            <a:r>
              <a:rPr lang="en-US" dirty="0"/>
              <a:t>Syntax:</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rgbClr val="000000"/>
                </a:solidFill>
                <a:latin typeface="Calibri" pitchFamily="34" charset="0"/>
                <a:cs typeface="Calibri" pitchFamily="34" charset="0"/>
              </a:rPr>
              <a:t>			</a:t>
            </a:r>
            <a:r>
              <a:rPr lang="en-GB" b="1" dirty="0" smtClean="0">
                <a:solidFill>
                  <a:srgbClr val="002060"/>
                </a:solidFill>
                <a:latin typeface="Calibri" pitchFamily="34" charset="0"/>
                <a:cs typeface="Calibri" pitchFamily="34" charset="0"/>
              </a:rPr>
              <a:t>ALTER </a:t>
            </a:r>
            <a:r>
              <a:rPr lang="en-GB" b="1" dirty="0">
                <a:solidFill>
                  <a:srgbClr val="002060"/>
                </a:solidFill>
                <a:latin typeface="Calibri" pitchFamily="34" charset="0"/>
                <a:cs typeface="Calibri" pitchFamily="34" charset="0"/>
              </a:rPr>
              <a:t>TABLE </a:t>
            </a:r>
            <a:r>
              <a:rPr lang="en-GB" dirty="0" err="1">
                <a:solidFill>
                  <a:srgbClr val="000000"/>
                </a:solidFill>
                <a:latin typeface="Calibri" pitchFamily="34" charset="0"/>
                <a:cs typeface="Calibri" pitchFamily="34" charset="0"/>
              </a:rPr>
              <a:t>table_name</a:t>
            </a:r>
            <a:endParaRPr lang="en-GB" dirty="0">
              <a:solidFill>
                <a:srgbClr val="000000"/>
              </a:solidFill>
              <a:latin typeface="Calibri" pitchFamily="34" charset="0"/>
              <a:cs typeface="Calibri" pitchFamily="34" charset="0"/>
            </a:endParaRP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rgbClr val="000000"/>
                </a:solidFill>
                <a:latin typeface="Calibri" pitchFamily="34" charset="0"/>
                <a:cs typeface="Calibri" pitchFamily="34" charset="0"/>
              </a:rPr>
              <a:t>			</a:t>
            </a:r>
            <a:r>
              <a:rPr lang="en-GB" b="1" dirty="0" smtClean="0">
                <a:solidFill>
                  <a:srgbClr val="002060"/>
                </a:solidFill>
                <a:latin typeface="Calibri" pitchFamily="34" charset="0"/>
                <a:cs typeface="Calibri" pitchFamily="34" charset="0"/>
              </a:rPr>
              <a:t>ADD </a:t>
            </a:r>
            <a:r>
              <a:rPr lang="en-GB" b="1" dirty="0" smtClean="0">
                <a:solidFill>
                  <a:srgbClr val="002060"/>
                </a:solidFill>
                <a:latin typeface="Calibri" pitchFamily="34" charset="0"/>
                <a:cs typeface="Calibri" pitchFamily="34" charset="0"/>
              </a:rPr>
              <a:t>CONSTRAINT </a:t>
            </a:r>
            <a:r>
              <a:rPr lang="en-GB" dirty="0" smtClean="0">
                <a:solidFill>
                  <a:srgbClr val="000000"/>
                </a:solidFill>
                <a:latin typeface="Calibri" pitchFamily="34" charset="0"/>
                <a:cs typeface="Calibri" pitchFamily="34" charset="0"/>
              </a:rPr>
              <a:t>[&lt;</a:t>
            </a:r>
            <a:r>
              <a:rPr lang="en-GB" dirty="0" err="1">
                <a:solidFill>
                  <a:srgbClr val="000000"/>
                </a:solidFill>
                <a:latin typeface="Calibri" pitchFamily="34" charset="0"/>
                <a:cs typeface="Calibri" pitchFamily="34" charset="0"/>
              </a:rPr>
              <a:t>constraintname</a:t>
            </a:r>
            <a:r>
              <a:rPr lang="en-GB" dirty="0">
                <a:solidFill>
                  <a:srgbClr val="000000"/>
                </a:solidFill>
                <a:latin typeface="Calibri" pitchFamily="34" charset="0"/>
                <a:cs typeface="Calibri" pitchFamily="34" charset="0"/>
              </a:rPr>
              <a:t>&gt;] type (column);</a:t>
            </a: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solidFill>
                <a:srgbClr val="000000"/>
              </a:solidFill>
              <a:latin typeface="Calibri" pitchFamily="34" charset="0"/>
              <a:cs typeface="Calibri" pitchFamily="34" charset="0"/>
            </a:endParaRPr>
          </a:p>
          <a:p>
            <a:r>
              <a:rPr lang="en-US" dirty="0" smtClean="0"/>
              <a:t>Example</a:t>
            </a:r>
            <a:r>
              <a:rPr lang="en-US" dirty="0"/>
              <a:t>:</a:t>
            </a:r>
          </a:p>
          <a:p>
            <a:pPr marL="0" inden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t>
            </a:r>
            <a:r>
              <a:rPr lang="en-GB" sz="2000" dirty="0" smtClean="0">
                <a:solidFill>
                  <a:srgbClr val="000000"/>
                </a:solidFill>
                <a:latin typeface="Calibri" pitchFamily="34" charset="0"/>
                <a:cs typeface="Calibri" pitchFamily="34" charset="0"/>
              </a:rPr>
              <a:t>ALTER </a:t>
            </a:r>
            <a:r>
              <a:rPr lang="en-GB" sz="2000" dirty="0">
                <a:solidFill>
                  <a:srgbClr val="000000"/>
                </a:solidFill>
                <a:latin typeface="Calibri" pitchFamily="34" charset="0"/>
                <a:cs typeface="Calibri" pitchFamily="34" charset="0"/>
              </a:rPr>
              <a:t>TABLE employees</a:t>
            </a:r>
          </a:p>
          <a:p>
            <a:pPr marL="0" indent="0" eaLnBrk="0" hangingPunc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latin typeface="Calibri" pitchFamily="34" charset="0"/>
                <a:cs typeface="Calibri" pitchFamily="34" charset="0"/>
              </a:rPr>
              <a:t>		ADD </a:t>
            </a:r>
            <a:r>
              <a:rPr lang="en-GB" sz="2000" dirty="0">
                <a:solidFill>
                  <a:srgbClr val="000000"/>
                </a:solidFill>
                <a:latin typeface="Calibri" pitchFamily="34" charset="0"/>
                <a:cs typeface="Calibri" pitchFamily="34" charset="0"/>
              </a:rPr>
              <a:t>CONSTRAINT </a:t>
            </a:r>
            <a:r>
              <a:rPr lang="en-GB" sz="2000" dirty="0" err="1">
                <a:solidFill>
                  <a:srgbClr val="000000"/>
                </a:solidFill>
                <a:latin typeface="Calibri" pitchFamily="34" charset="0"/>
                <a:cs typeface="Calibri" pitchFamily="34" charset="0"/>
              </a:rPr>
              <a:t>emp_manager_fk</a:t>
            </a:r>
            <a:endParaRPr lang="en-GB" sz="2000" dirty="0">
              <a:solidFill>
                <a:srgbClr val="000000"/>
              </a:solidFill>
              <a:latin typeface="Calibri" pitchFamily="34" charset="0"/>
              <a:cs typeface="Calibri" pitchFamily="34" charset="0"/>
            </a:endParaRPr>
          </a:p>
          <a:p>
            <a:pPr marL="0" indent="0" eaLnBrk="0" hangingPunc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latin typeface="Calibri" pitchFamily="34" charset="0"/>
                <a:cs typeface="Calibri" pitchFamily="34" charset="0"/>
              </a:rPr>
              <a:t>	</a:t>
            </a:r>
            <a:r>
              <a:rPr lang="en-GB" sz="2000" dirty="0">
                <a:solidFill>
                  <a:srgbClr val="000000"/>
                </a:solidFill>
                <a:latin typeface="Calibri" pitchFamily="34" charset="0"/>
                <a:cs typeface="Calibri" pitchFamily="34" charset="0"/>
              </a:rPr>
              <a:t>	FOREIGN KEY (</a:t>
            </a:r>
            <a:r>
              <a:rPr lang="en-GB" sz="2000" dirty="0" err="1">
                <a:solidFill>
                  <a:srgbClr val="000000"/>
                </a:solidFill>
                <a:latin typeface="Calibri" pitchFamily="34" charset="0"/>
                <a:cs typeface="Calibri" pitchFamily="34" charset="0"/>
              </a:rPr>
              <a:t>manager_id</a:t>
            </a:r>
            <a:r>
              <a:rPr lang="en-GB" sz="2000" dirty="0">
                <a:solidFill>
                  <a:srgbClr val="000000"/>
                </a:solidFill>
                <a:latin typeface="Calibri" pitchFamily="34" charset="0"/>
                <a:cs typeface="Calibri" pitchFamily="34" charset="0"/>
              </a:rPr>
              <a:t>) </a:t>
            </a:r>
            <a:r>
              <a:rPr lang="en-GB" sz="2000" dirty="0" smtClean="0">
                <a:solidFill>
                  <a:srgbClr val="000000"/>
                </a:solidFill>
                <a:latin typeface="Calibri" pitchFamily="34" charset="0"/>
                <a:cs typeface="Calibri" pitchFamily="34" charset="0"/>
              </a:rPr>
              <a:t>REFERENCES employees(</a:t>
            </a:r>
            <a:r>
              <a:rPr lang="en-GB" sz="2000" dirty="0" err="1" smtClean="0">
                <a:solidFill>
                  <a:srgbClr val="000000"/>
                </a:solidFill>
                <a:latin typeface="Calibri" pitchFamily="34" charset="0"/>
                <a:cs typeface="Calibri" pitchFamily="34" charset="0"/>
              </a:rPr>
              <a:t>employee_id</a:t>
            </a:r>
            <a:r>
              <a:rPr lang="en-GB" sz="2000" dirty="0" smtClean="0">
                <a:solidFill>
                  <a:srgbClr val="000000"/>
                </a:solidFill>
                <a:latin typeface="Calibri" pitchFamily="34" charset="0"/>
                <a:cs typeface="Calibri" pitchFamily="34" charset="0"/>
              </a:rPr>
              <a:t>);</a:t>
            </a:r>
            <a:endParaRPr lang="en-GB" b="1" dirty="0" smtClean="0">
              <a:solidFill>
                <a:srgbClr val="000000"/>
              </a:solidFill>
              <a:cs typeface="Times New Roman" pitchFamily="16" charset="0"/>
            </a:endParaRPr>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21</a:t>
            </a:fld>
            <a:endParaRPr lang="en-US"/>
          </a:p>
        </p:txBody>
      </p:sp>
    </p:spTree>
    <p:extLst>
      <p:ext uri="{BB962C8B-B14F-4D97-AF65-F5344CB8AC3E}">
        <p14:creationId xmlns:p14="http://schemas.microsoft.com/office/powerpoint/2010/main" val="10942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Dropping a constraint</a:t>
            </a:r>
          </a:p>
        </p:txBody>
      </p:sp>
      <p:sp>
        <p:nvSpPr>
          <p:cNvPr id="27651" name="Content Placeholder 2"/>
          <p:cNvSpPr>
            <a:spLocks noGrp="1"/>
          </p:cNvSpPr>
          <p:nvPr>
            <p:ph idx="1"/>
          </p:nvPr>
        </p:nvSpPr>
        <p:spPr>
          <a:xfrm>
            <a:off x="533977" y="1371601"/>
            <a:ext cx="8152535" cy="4754564"/>
          </a:xfrm>
        </p:spPr>
        <p:txBody>
          <a:bodyPr>
            <a:normAutofit/>
          </a:bodyPr>
          <a:lstStyle/>
          <a:p>
            <a:r>
              <a:rPr lang="en-US" dirty="0" smtClean="0"/>
              <a:t>Syntax:</a:t>
            </a:r>
          </a:p>
          <a:p>
            <a:pPr marL="1714500" lvl="4" inden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ALTER 	TABLE </a:t>
            </a:r>
            <a:r>
              <a:rPr lang="en-GB" dirty="0" err="1">
                <a:solidFill>
                  <a:srgbClr val="000000"/>
                </a:solidFill>
                <a:latin typeface="Calibri" pitchFamily="34" charset="0"/>
                <a:cs typeface="Calibri" pitchFamily="34" charset="0"/>
              </a:rPr>
              <a:t>table_name</a:t>
            </a:r>
            <a:endParaRPr lang="en-GB" dirty="0">
              <a:solidFill>
                <a:srgbClr val="000000"/>
              </a:solidFill>
              <a:latin typeface="Calibri" pitchFamily="34" charset="0"/>
              <a:cs typeface="Calibri" pitchFamily="34" charset="0"/>
            </a:endParaRPr>
          </a:p>
          <a:p>
            <a:pPr marL="1714500" lvl="4" indent="0" eaLnBrk="0" hangingPunc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DROP  	</a:t>
            </a:r>
            <a:r>
              <a:rPr lang="en-GB" dirty="0" smtClean="0">
                <a:solidFill>
                  <a:srgbClr val="0070C0"/>
                </a:solidFill>
                <a:latin typeface="Calibri" pitchFamily="34" charset="0"/>
                <a:cs typeface="Calibri" pitchFamily="34" charset="0"/>
              </a:rPr>
              <a:t>PRIMARY </a:t>
            </a:r>
            <a:r>
              <a:rPr lang="en-GB" dirty="0">
                <a:solidFill>
                  <a:srgbClr val="0070C0"/>
                </a:solidFill>
                <a:latin typeface="Calibri" pitchFamily="34" charset="0"/>
                <a:cs typeface="Calibri" pitchFamily="34" charset="0"/>
              </a:rPr>
              <a:t>KEY </a:t>
            </a:r>
            <a:r>
              <a:rPr lang="en-GB" dirty="0">
                <a:solidFill>
                  <a:srgbClr val="000000"/>
                </a:solidFill>
                <a:latin typeface="Calibri" pitchFamily="34" charset="0"/>
                <a:cs typeface="Calibri" pitchFamily="34" charset="0"/>
              </a:rPr>
              <a:t>|</a:t>
            </a:r>
          </a:p>
          <a:p>
            <a:pPr marL="1714500" lvl="4" indent="0" eaLnBrk="0" hangingPunc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70C0"/>
                </a:solidFill>
                <a:latin typeface="Calibri" pitchFamily="34" charset="0"/>
                <a:cs typeface="Calibri" pitchFamily="34" charset="0"/>
              </a:rPr>
              <a:t>            </a:t>
            </a:r>
            <a:r>
              <a:rPr lang="en-GB" dirty="0" smtClean="0">
                <a:solidFill>
                  <a:srgbClr val="0070C0"/>
                </a:solidFill>
                <a:latin typeface="Calibri" pitchFamily="34" charset="0"/>
                <a:cs typeface="Calibri" pitchFamily="34" charset="0"/>
              </a:rPr>
              <a:t>	UNIQUE </a:t>
            </a:r>
            <a:r>
              <a:rPr lang="en-GB" dirty="0">
                <a:solidFill>
                  <a:srgbClr val="000000"/>
                </a:solidFill>
                <a:latin typeface="Calibri" pitchFamily="34" charset="0"/>
                <a:cs typeface="Calibri" pitchFamily="34" charset="0"/>
              </a:rPr>
              <a:t>(column) | </a:t>
            </a:r>
          </a:p>
          <a:p>
            <a:pPr marL="1714500" lvl="4" indent="0" eaLnBrk="0" hangingPunct="0">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	</a:t>
            </a:r>
            <a:r>
              <a:rPr lang="en-GB" dirty="0" smtClean="0">
                <a:solidFill>
                  <a:srgbClr val="0070C0"/>
                </a:solidFill>
                <a:latin typeface="Calibri" pitchFamily="34" charset="0"/>
                <a:cs typeface="Calibri" pitchFamily="34" charset="0"/>
              </a:rPr>
              <a:t>CONSTRAINT</a:t>
            </a:r>
            <a:r>
              <a:rPr lang="en-GB" dirty="0" smtClean="0">
                <a:solidFill>
                  <a:srgbClr val="000000"/>
                </a:solidFill>
                <a:latin typeface="Calibri" pitchFamily="34" charset="0"/>
                <a:cs typeface="Calibri" pitchFamily="34" charset="0"/>
              </a:rPr>
              <a:t> </a:t>
            </a:r>
            <a:r>
              <a:rPr lang="en-GB" dirty="0" err="1">
                <a:solidFill>
                  <a:srgbClr val="000000"/>
                </a:solidFill>
                <a:latin typeface="Calibri" pitchFamily="34" charset="0"/>
                <a:cs typeface="Calibri" pitchFamily="34" charset="0"/>
              </a:rPr>
              <a:t>constraint</a:t>
            </a:r>
            <a:r>
              <a:rPr lang="en-GB" dirty="0">
                <a:solidFill>
                  <a:srgbClr val="000000"/>
                </a:solidFill>
                <a:latin typeface="Calibri" pitchFamily="34" charset="0"/>
                <a:cs typeface="Calibri" pitchFamily="34" charset="0"/>
              </a:rPr>
              <a:t> [</a:t>
            </a:r>
            <a:r>
              <a:rPr lang="en-GB" dirty="0">
                <a:solidFill>
                  <a:srgbClr val="0070C0"/>
                </a:solidFill>
                <a:latin typeface="Calibri" pitchFamily="34" charset="0"/>
                <a:cs typeface="Calibri" pitchFamily="34" charset="0"/>
              </a:rPr>
              <a:t>CASCADE</a:t>
            </a:r>
            <a:r>
              <a:rPr lang="en-GB" dirty="0">
                <a:solidFill>
                  <a:srgbClr val="000000"/>
                </a:solidFill>
                <a:latin typeface="Calibri" pitchFamily="34" charset="0"/>
                <a:cs typeface="Calibri" pitchFamily="34" charset="0"/>
              </a:rPr>
              <a:t>];</a:t>
            </a:r>
          </a:p>
          <a:p>
            <a:r>
              <a:rPr lang="en-US" dirty="0" smtClean="0"/>
              <a:t>Here, cascading means dropping all references, if any, made with relation to the dropped constraint</a:t>
            </a:r>
          </a:p>
          <a:p>
            <a:r>
              <a:rPr lang="en-GB" b="1" dirty="0" smtClean="0">
                <a:solidFill>
                  <a:srgbClr val="000000"/>
                </a:solidFill>
                <a:latin typeface="Calibri" pitchFamily="34" charset="0"/>
                <a:cs typeface="Calibri" pitchFamily="34" charset="0"/>
              </a:rPr>
              <a:t>Example</a:t>
            </a:r>
            <a:r>
              <a:rPr lang="en-GB" b="1" dirty="0">
                <a:solidFill>
                  <a:srgbClr val="000000"/>
                </a:solidFill>
                <a:latin typeface="Calibri" pitchFamily="34" charset="0"/>
                <a:cs typeface="Calibri" pitchFamily="34" charset="0"/>
              </a:rPr>
              <a:t>:</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t>
            </a:r>
            <a:r>
              <a:rPr lang="en-GB" dirty="0">
                <a:solidFill>
                  <a:srgbClr val="0070C0"/>
                </a:solidFill>
                <a:latin typeface="Calibri" pitchFamily="34" charset="0"/>
                <a:cs typeface="Calibri" pitchFamily="34" charset="0"/>
              </a:rPr>
              <a:t>ALTER </a:t>
            </a:r>
            <a:r>
              <a:rPr lang="en-GB" dirty="0">
                <a:solidFill>
                  <a:srgbClr val="0070C0"/>
                </a:solidFill>
                <a:latin typeface="Calibri" pitchFamily="34" charset="0"/>
                <a:cs typeface="Calibri" pitchFamily="34" charset="0"/>
              </a:rPr>
              <a:t>TABLE </a:t>
            </a:r>
            <a:r>
              <a:rPr lang="en-GB" dirty="0">
                <a:solidFill>
                  <a:srgbClr val="000000"/>
                </a:solidFill>
                <a:latin typeface="Calibri" pitchFamily="34" charset="0"/>
                <a:cs typeface="Calibri" pitchFamily="34" charset="0"/>
              </a:rPr>
              <a:t>employees</a:t>
            </a:r>
          </a:p>
          <a:p>
            <a:pPr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t>
            </a:r>
            <a:r>
              <a:rPr lang="en-GB" dirty="0">
                <a:solidFill>
                  <a:srgbClr val="0070C0"/>
                </a:solidFill>
                <a:latin typeface="Calibri" pitchFamily="34" charset="0"/>
                <a:cs typeface="Calibri" pitchFamily="34" charset="0"/>
              </a:rPr>
              <a:t>DROP </a:t>
            </a:r>
            <a:r>
              <a:rPr lang="en-GB" dirty="0">
                <a:solidFill>
                  <a:srgbClr val="0070C0"/>
                </a:solidFill>
                <a:latin typeface="Calibri" pitchFamily="34" charset="0"/>
                <a:cs typeface="Calibri" pitchFamily="34" charset="0"/>
              </a:rPr>
              <a:t>PRIMARY KEY CASCADE;</a:t>
            </a:r>
          </a:p>
          <a:p>
            <a:endParaRPr lang="en-US" dirty="0">
              <a:solidFill>
                <a:srgbClr val="0070C0"/>
              </a:solidFill>
              <a:latin typeface="Calibri" pitchFamily="34" charset="0"/>
              <a:cs typeface="Calibri" pitchFamily="34" charset="0"/>
            </a:endParaRPr>
          </a:p>
        </p:txBody>
      </p:sp>
      <p:sp>
        <p:nvSpPr>
          <p:cNvPr id="2" name="Slide Number Placeholder 1"/>
          <p:cNvSpPr>
            <a:spLocks noGrp="1"/>
          </p:cNvSpPr>
          <p:nvPr>
            <p:ph type="sldNum" sz="quarter" idx="12"/>
          </p:nvPr>
        </p:nvSpPr>
        <p:spPr/>
        <p:txBody>
          <a:bodyPr/>
          <a:lstStyle/>
          <a:p>
            <a:fld id="{846DBC5D-4018-4DB7-978F-958382B4F117}" type="slidenum">
              <a:rPr lang="en-US" smtClean="0"/>
              <a:t>22</a:t>
            </a:fld>
            <a:endParaRPr lang="en-US"/>
          </a:p>
        </p:txBody>
      </p:sp>
    </p:spTree>
    <p:extLst>
      <p:ext uri="{BB962C8B-B14F-4D97-AF65-F5344CB8AC3E}">
        <p14:creationId xmlns:p14="http://schemas.microsoft.com/office/powerpoint/2010/main" val="212247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Disabling a constraint</a:t>
            </a:r>
          </a:p>
        </p:txBody>
      </p:sp>
      <p:sp>
        <p:nvSpPr>
          <p:cNvPr id="28675" name="Content Placeholder 2"/>
          <p:cNvSpPr>
            <a:spLocks noGrp="1"/>
          </p:cNvSpPr>
          <p:nvPr>
            <p:ph idx="1"/>
          </p:nvPr>
        </p:nvSpPr>
        <p:spPr>
          <a:xfrm>
            <a:off x="502227" y="1447801"/>
            <a:ext cx="8152535" cy="4678364"/>
          </a:xfrm>
        </p:spPr>
        <p:txBody>
          <a:bodyPr>
            <a:normAutofit lnSpcReduction="10000"/>
          </a:bodyPr>
          <a:lstStyle/>
          <a:p>
            <a:r>
              <a:rPr lang="en-US" dirty="0" smtClean="0"/>
              <a:t>Syntax:</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t>
            </a:r>
            <a:r>
              <a:rPr lang="en-GB" dirty="0" smtClean="0">
                <a:solidFill>
                  <a:srgbClr val="0070C0"/>
                </a:solidFill>
                <a:latin typeface="Calibri" pitchFamily="34" charset="0"/>
                <a:cs typeface="Calibri" pitchFamily="34" charset="0"/>
              </a:rPr>
              <a:t>ALTER </a:t>
            </a:r>
            <a:r>
              <a:rPr lang="en-GB" dirty="0">
                <a:solidFill>
                  <a:srgbClr val="0070C0"/>
                </a:solidFill>
                <a:latin typeface="Calibri" pitchFamily="34" charset="0"/>
                <a:cs typeface="Calibri" pitchFamily="34" charset="0"/>
              </a:rPr>
              <a:t>TABLE </a:t>
            </a:r>
            <a:r>
              <a:rPr lang="en-GB" dirty="0" err="1">
                <a:solidFill>
                  <a:srgbClr val="000000"/>
                </a:solidFill>
                <a:latin typeface="Calibri" pitchFamily="34" charset="0"/>
                <a:cs typeface="Calibri" pitchFamily="34" charset="0"/>
              </a:rPr>
              <a:t>table_name</a:t>
            </a:r>
            <a:endParaRPr lang="en-GB" dirty="0">
              <a:solidFill>
                <a:srgbClr val="000000"/>
              </a:solidFill>
              <a:latin typeface="Calibri" pitchFamily="34" charset="0"/>
              <a:cs typeface="Calibri" pitchFamily="34" charset="0"/>
            </a:endParaRP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t>
            </a:r>
            <a:r>
              <a:rPr lang="en-GB" dirty="0">
                <a:solidFill>
                  <a:srgbClr val="0070C0"/>
                </a:solidFill>
                <a:latin typeface="Calibri" pitchFamily="34" charset="0"/>
                <a:cs typeface="Calibri" pitchFamily="34" charset="0"/>
              </a:rPr>
              <a:t>DISABLE </a:t>
            </a:r>
            <a:r>
              <a:rPr lang="en-GB" dirty="0">
                <a:solidFill>
                  <a:srgbClr val="0070C0"/>
                </a:solidFill>
                <a:latin typeface="Calibri" pitchFamily="34" charset="0"/>
                <a:cs typeface="Calibri" pitchFamily="34" charset="0"/>
              </a:rPr>
              <a:t>CONSTRAINT </a:t>
            </a:r>
            <a:r>
              <a:rPr lang="en-GB" dirty="0" err="1">
                <a:solidFill>
                  <a:srgbClr val="000000"/>
                </a:solidFill>
                <a:latin typeface="Calibri" pitchFamily="34" charset="0"/>
                <a:cs typeface="Calibri" pitchFamily="34" charset="0"/>
              </a:rPr>
              <a:t>constraint</a:t>
            </a:r>
            <a:r>
              <a:rPr lang="en-GB" dirty="0">
                <a:solidFill>
                  <a:srgbClr val="000000"/>
                </a:solidFill>
                <a:latin typeface="Calibri" pitchFamily="34" charset="0"/>
                <a:cs typeface="Calibri" pitchFamily="34" charset="0"/>
              </a:rPr>
              <a:t> [</a:t>
            </a:r>
            <a:r>
              <a:rPr lang="en-GB" dirty="0">
                <a:solidFill>
                  <a:srgbClr val="0070C0"/>
                </a:solidFill>
                <a:latin typeface="Calibri" pitchFamily="34" charset="0"/>
                <a:cs typeface="Calibri" pitchFamily="34" charset="0"/>
              </a:rPr>
              <a:t>CASCADE</a:t>
            </a:r>
            <a:r>
              <a:rPr lang="en-GB" dirty="0">
                <a:solidFill>
                  <a:srgbClr val="000000"/>
                </a:solidFill>
                <a:latin typeface="Calibri" pitchFamily="34" charset="0"/>
                <a:cs typeface="Calibri" pitchFamily="34" charset="0"/>
              </a:rPr>
              <a:t>];</a:t>
            </a:r>
          </a:p>
          <a:p>
            <a:r>
              <a:rPr lang="en-US" dirty="0" smtClean="0"/>
              <a:t>This statement will ensure that you do not loose the already written statement</a:t>
            </a:r>
          </a:p>
          <a:p>
            <a:r>
              <a:rPr lang="en-US" dirty="0" smtClean="0"/>
              <a:t>It will remain but just inactive.</a:t>
            </a:r>
          </a:p>
          <a:p>
            <a:pPr>
              <a:buClr>
                <a:srgbClr val="000000"/>
              </a:buClr>
            </a:pPr>
            <a:r>
              <a:rPr lang="en-GB" dirty="0" smtClean="0">
                <a:solidFill>
                  <a:srgbClr val="000000"/>
                </a:solidFill>
                <a:cs typeface="Times New Roman" pitchFamily="16" charset="0"/>
              </a:rPr>
              <a:t>Apply the CASCADE option to disable dependent integrity constraints.</a:t>
            </a:r>
          </a:p>
          <a:p>
            <a:pPr>
              <a:buClr>
                <a:srgbClr val="000000"/>
              </a:buClr>
            </a:pPr>
            <a:r>
              <a:rPr lang="en-GB" dirty="0" smtClean="0">
                <a:solidFill>
                  <a:srgbClr val="000000"/>
                </a:solidFill>
                <a:latin typeface="Calibri" pitchFamily="34" charset="0"/>
                <a:cs typeface="Calibri" pitchFamily="34" charset="0"/>
              </a:rPr>
              <a:t>Example</a:t>
            </a:r>
            <a:r>
              <a:rPr lang="en-GB" dirty="0">
                <a:solidFill>
                  <a:srgbClr val="000000"/>
                </a:solidFill>
                <a:latin typeface="Calibri" pitchFamily="34" charset="0"/>
                <a:cs typeface="Calibri" pitchFamily="34" charset="0"/>
              </a:rPr>
              <a:t>:</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t>
            </a:r>
            <a:r>
              <a:rPr lang="en-GB" dirty="0">
                <a:solidFill>
                  <a:srgbClr val="0070C0"/>
                </a:solidFill>
                <a:latin typeface="Calibri" pitchFamily="34" charset="0"/>
                <a:cs typeface="Calibri" pitchFamily="34" charset="0"/>
              </a:rPr>
              <a:t>ALTER </a:t>
            </a:r>
            <a:r>
              <a:rPr lang="en-GB" dirty="0">
                <a:solidFill>
                  <a:srgbClr val="0070C0"/>
                </a:solidFill>
                <a:latin typeface="Calibri" pitchFamily="34" charset="0"/>
                <a:cs typeface="Calibri" pitchFamily="34" charset="0"/>
              </a:rPr>
              <a:t>TABLE </a:t>
            </a:r>
            <a:r>
              <a:rPr lang="en-GB" dirty="0">
                <a:solidFill>
                  <a:srgbClr val="000000"/>
                </a:solidFill>
                <a:latin typeface="Calibri" pitchFamily="34" charset="0"/>
                <a:cs typeface="Calibri" pitchFamily="34" charset="0"/>
              </a:rPr>
              <a:t>employees</a:t>
            </a:r>
          </a:p>
          <a:p>
            <a:pPr>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70C0"/>
                </a:solidFill>
                <a:latin typeface="Calibri" pitchFamily="34" charset="0"/>
                <a:cs typeface="Calibri" pitchFamily="34" charset="0"/>
              </a:rPr>
              <a:t>			DISABLE CONSTRAINT </a:t>
            </a:r>
            <a:r>
              <a:rPr lang="en-GB" dirty="0" err="1">
                <a:latin typeface="Calibri" pitchFamily="34" charset="0"/>
                <a:cs typeface="Calibri" pitchFamily="34" charset="0"/>
              </a:rPr>
              <a:t>emp_fk</a:t>
            </a:r>
            <a:r>
              <a:rPr lang="en-GB" dirty="0">
                <a:solidFill>
                  <a:srgbClr val="0070C0"/>
                </a:solidFill>
                <a:latin typeface="Calibri" pitchFamily="34" charset="0"/>
                <a:cs typeface="Calibri" pitchFamily="34" charset="0"/>
              </a:rPr>
              <a:t> CASCADE;</a:t>
            </a:r>
          </a:p>
          <a:p>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23</a:t>
            </a:fld>
            <a:endParaRPr lang="en-US"/>
          </a:p>
        </p:txBody>
      </p:sp>
    </p:spTree>
    <p:extLst>
      <p:ext uri="{BB962C8B-B14F-4D97-AF65-F5344CB8AC3E}">
        <p14:creationId xmlns:p14="http://schemas.microsoft.com/office/powerpoint/2010/main" val="324191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Enabling a constraint</a:t>
            </a:r>
          </a:p>
        </p:txBody>
      </p:sp>
      <p:sp>
        <p:nvSpPr>
          <p:cNvPr id="29699" name="Content Placeholder 2"/>
          <p:cNvSpPr>
            <a:spLocks noGrp="1"/>
          </p:cNvSpPr>
          <p:nvPr>
            <p:ph idx="1"/>
          </p:nvPr>
        </p:nvSpPr>
        <p:spPr/>
        <p:txBody>
          <a:bodyPr/>
          <a:lstStyle/>
          <a:p>
            <a:r>
              <a:rPr lang="en-US" dirty="0" smtClean="0"/>
              <a:t>Syntax:</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ALTER </a:t>
            </a:r>
            <a:r>
              <a:rPr lang="en-GB" dirty="0">
                <a:solidFill>
                  <a:srgbClr val="000000"/>
                </a:solidFill>
                <a:latin typeface="Calibri" pitchFamily="34" charset="0"/>
                <a:cs typeface="Calibri" pitchFamily="34" charset="0"/>
              </a:rPr>
              <a:t>TABLE </a:t>
            </a:r>
            <a:r>
              <a:rPr lang="en-GB" dirty="0" err="1">
                <a:solidFill>
                  <a:srgbClr val="000000"/>
                </a:solidFill>
                <a:latin typeface="Calibri" pitchFamily="34" charset="0"/>
                <a:cs typeface="Calibri" pitchFamily="34" charset="0"/>
              </a:rPr>
              <a:t>table_name</a:t>
            </a:r>
            <a:endParaRPr lang="en-GB" dirty="0">
              <a:solidFill>
                <a:srgbClr val="000000"/>
              </a:solidFill>
              <a:latin typeface="Calibri" pitchFamily="34" charset="0"/>
              <a:cs typeface="Calibri" pitchFamily="34" charset="0"/>
            </a:endParaRP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000000"/>
                </a:solidFill>
                <a:latin typeface="Calibri" pitchFamily="34" charset="0"/>
                <a:cs typeface="Calibri" pitchFamily="34" charset="0"/>
              </a:rPr>
              <a:t>			ENABLE </a:t>
            </a:r>
            <a:r>
              <a:rPr lang="en-GB" dirty="0">
                <a:solidFill>
                  <a:srgbClr val="000000"/>
                </a:solidFill>
                <a:latin typeface="Calibri" pitchFamily="34" charset="0"/>
                <a:cs typeface="Calibri" pitchFamily="34" charset="0"/>
              </a:rPr>
              <a:t>CONSTRAINT </a:t>
            </a:r>
            <a:r>
              <a:rPr lang="en-GB" dirty="0" err="1">
                <a:solidFill>
                  <a:srgbClr val="000000"/>
                </a:solidFill>
                <a:latin typeface="Calibri" pitchFamily="34" charset="0"/>
                <a:cs typeface="Calibri" pitchFamily="34" charset="0"/>
              </a:rPr>
              <a:t>constraint</a:t>
            </a:r>
            <a:r>
              <a:rPr lang="en-GB" dirty="0" smtClean="0">
                <a:solidFill>
                  <a:srgbClr val="000000"/>
                </a:solidFill>
                <a:latin typeface="Calibri" pitchFamily="34" charset="0"/>
                <a:cs typeface="Calibri" pitchFamily="34" charset="0"/>
              </a:rPr>
              <a:t>;</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solidFill>
                <a:srgbClr val="000000"/>
              </a:solidFill>
              <a:latin typeface="Calibri" pitchFamily="34" charset="0"/>
              <a:cs typeface="Calibri" pitchFamily="34" charset="0"/>
            </a:endParaRPr>
          </a:p>
          <a:p>
            <a:pPr>
              <a:buClr>
                <a:srgbClr val="000000"/>
              </a:buClr>
            </a:pPr>
            <a:r>
              <a:rPr lang="en-GB" dirty="0">
                <a:solidFill>
                  <a:srgbClr val="000000"/>
                </a:solidFill>
                <a:latin typeface="Calibri" pitchFamily="34" charset="0"/>
                <a:cs typeface="Calibri" pitchFamily="34" charset="0"/>
              </a:rPr>
              <a:t>Example:</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ALTER TABLE employees</a:t>
            </a:r>
          </a:p>
          <a:p>
            <a:pPr>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ENABLE </a:t>
            </a:r>
            <a:r>
              <a:rPr lang="en-GB" dirty="0">
                <a:solidFill>
                  <a:srgbClr val="000000"/>
                </a:solidFill>
                <a:latin typeface="Calibri" pitchFamily="34" charset="0"/>
                <a:cs typeface="Calibri" pitchFamily="34" charset="0"/>
              </a:rPr>
              <a:t>CONSTRAINT </a:t>
            </a:r>
            <a:r>
              <a:rPr lang="en-GB" dirty="0" err="1" smtClean="0">
                <a:solidFill>
                  <a:srgbClr val="000000"/>
                </a:solidFill>
                <a:latin typeface="Calibri" pitchFamily="34" charset="0"/>
                <a:cs typeface="Calibri" pitchFamily="34" charset="0"/>
              </a:rPr>
              <a:t>emp_fk</a:t>
            </a:r>
            <a:r>
              <a:rPr lang="en-GB" dirty="0" smtClean="0">
                <a:solidFill>
                  <a:srgbClr val="000000"/>
                </a:solidFill>
                <a:latin typeface="Calibri" pitchFamily="34" charset="0"/>
                <a:cs typeface="Calibri" pitchFamily="34" charset="0"/>
              </a:rPr>
              <a:t>;</a:t>
            </a:r>
            <a:endParaRPr lang="en-GB" dirty="0">
              <a:solidFill>
                <a:srgbClr val="000000"/>
              </a:solidFill>
              <a:latin typeface="Calibri" pitchFamily="34" charset="0"/>
              <a:cs typeface="Calibri" pitchFamily="34" charset="0"/>
            </a:endParaRPr>
          </a:p>
          <a:p>
            <a:pPr lvl="1"/>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24</a:t>
            </a:fld>
            <a:endParaRPr lang="en-US"/>
          </a:p>
        </p:txBody>
      </p:sp>
    </p:spTree>
    <p:extLst>
      <p:ext uri="{BB962C8B-B14F-4D97-AF65-F5344CB8AC3E}">
        <p14:creationId xmlns:p14="http://schemas.microsoft.com/office/powerpoint/2010/main" val="30470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6DBC5D-4018-4DB7-978F-958382B4F117}" type="slidenum">
              <a:rPr lang="en-US" smtClean="0"/>
              <a:t>25</a:t>
            </a:fld>
            <a:endParaRPr lang="en-US"/>
          </a:p>
        </p:txBody>
      </p:sp>
      <p:pic>
        <p:nvPicPr>
          <p:cNvPr id="11" name="Content Placeholder 10"/>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28600" y="304800"/>
            <a:ext cx="8686800" cy="5715000"/>
          </a:xfrm>
        </p:spPr>
      </p:pic>
    </p:spTree>
    <p:extLst>
      <p:ext uri="{BB962C8B-B14F-4D97-AF65-F5344CB8AC3E}">
        <p14:creationId xmlns:p14="http://schemas.microsoft.com/office/powerpoint/2010/main" val="755927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statement</a:t>
            </a:r>
            <a:endParaRPr lang="en-US" dirty="0"/>
          </a:p>
        </p:txBody>
      </p:sp>
      <p:sp>
        <p:nvSpPr>
          <p:cNvPr id="3" name="Content Placeholder 2"/>
          <p:cNvSpPr>
            <a:spLocks noGrp="1"/>
          </p:cNvSpPr>
          <p:nvPr>
            <p:ph idx="1"/>
          </p:nvPr>
        </p:nvSpPr>
        <p:spPr/>
        <p:txBody>
          <a:bodyPr/>
          <a:lstStyle/>
          <a:p>
            <a:r>
              <a:rPr lang="en-US" dirty="0" smtClean="0"/>
              <a:t>The CREATE TABLE command is used to specify a new relation by giving it a name and specifying its attributes and initial constraints. </a:t>
            </a:r>
            <a:r>
              <a:rPr lang="en-GB" dirty="0" smtClean="0">
                <a:solidFill>
                  <a:srgbClr val="000000"/>
                </a:solidFill>
              </a:rPr>
              <a:t>It is a </a:t>
            </a:r>
            <a:r>
              <a:rPr lang="en-GB" dirty="0" smtClean="0">
                <a:solidFill>
                  <a:srgbClr val="008000"/>
                </a:solidFill>
              </a:rPr>
              <a:t>Data </a:t>
            </a:r>
            <a:r>
              <a:rPr lang="en-GB" dirty="0">
                <a:solidFill>
                  <a:srgbClr val="008000"/>
                </a:solidFill>
              </a:rPr>
              <a:t>Definition Language (DDL) statements.</a:t>
            </a:r>
            <a:endParaRPr lang="en-US" dirty="0" smtClean="0"/>
          </a:p>
          <a:p>
            <a:r>
              <a:rPr lang="en-US" dirty="0" smtClean="0"/>
              <a:t>The attributes are specified  first, and each attribute is given a name, a data type to specify its domain of values, and any attribute constraints.</a:t>
            </a:r>
          </a:p>
          <a:p>
            <a:r>
              <a:rPr lang="en-US" dirty="0" smtClean="0"/>
              <a:t>The key, i.e. entity integrity, and referential integrity constraints can be specified within the CREATE TABLE statement after the attributes are declared or also known as  </a:t>
            </a:r>
            <a:r>
              <a:rPr lang="en-US" b="1" dirty="0" smtClean="0">
                <a:solidFill>
                  <a:schemeClr val="accent2">
                    <a:lumMod val="75000"/>
                  </a:schemeClr>
                </a:solidFill>
              </a:rPr>
              <a:t>Constraint </a:t>
            </a:r>
            <a:r>
              <a:rPr lang="en-US" b="1" dirty="0">
                <a:solidFill>
                  <a:schemeClr val="accent2">
                    <a:lumMod val="75000"/>
                  </a:schemeClr>
                </a:solidFill>
              </a:rPr>
              <a:t>Clauses</a:t>
            </a:r>
            <a:r>
              <a:rPr lang="en-US" dirty="0" smtClean="0"/>
              <a:t>, or they can be added later, using the ALTER TABLE command.</a:t>
            </a:r>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3</a:t>
            </a:fld>
            <a:endParaRPr lang="en-US"/>
          </a:p>
        </p:txBody>
      </p:sp>
    </p:spTree>
    <p:extLst>
      <p:ext uri="{BB962C8B-B14F-4D97-AF65-F5344CB8AC3E}">
        <p14:creationId xmlns:p14="http://schemas.microsoft.com/office/powerpoint/2010/main" val="3201247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a:t>
            </a:r>
          </a:p>
        </p:txBody>
      </p:sp>
      <p:sp>
        <p:nvSpPr>
          <p:cNvPr id="3" name="Content Placeholder 2"/>
          <p:cNvSpPr>
            <a:spLocks noGrp="1"/>
          </p:cNvSpPr>
          <p:nvPr>
            <p:ph idx="1"/>
          </p:nvPr>
        </p:nvSpPr>
        <p:spPr/>
        <p:txBody>
          <a:bodyPr/>
          <a:lstStyle/>
          <a:p>
            <a:r>
              <a:rPr lang="en-US" dirty="0" smtClean="0"/>
              <a:t>The basic form of the statement is shown below:</a:t>
            </a:r>
          </a:p>
          <a:p>
            <a:pPr marL="0" indent="0">
              <a:buNone/>
            </a:pPr>
            <a:r>
              <a:rPr lang="en-US" dirty="0"/>
              <a:t>	</a:t>
            </a:r>
            <a:r>
              <a:rPr lang="en-US" dirty="0" smtClean="0"/>
              <a:t>CREATE TABLE [schema-name].</a:t>
            </a:r>
            <a:r>
              <a:rPr lang="en-US" i="1" dirty="0" smtClean="0"/>
              <a:t>table-name</a:t>
            </a:r>
          </a:p>
          <a:p>
            <a:pPr marL="0" indent="0">
              <a:buNone/>
            </a:pPr>
            <a:r>
              <a:rPr lang="en-US" i="1" dirty="0"/>
              <a:t>	</a:t>
            </a:r>
            <a:r>
              <a:rPr lang="en-US" dirty="0" smtClean="0"/>
              <a:t>(</a:t>
            </a:r>
            <a:r>
              <a:rPr lang="en-US" i="1" dirty="0" smtClean="0"/>
              <a:t> </a:t>
            </a:r>
          </a:p>
          <a:p>
            <a:pPr marL="0" indent="0">
              <a:buNone/>
            </a:pPr>
            <a:r>
              <a:rPr lang="en-US" i="1" dirty="0"/>
              <a:t>	</a:t>
            </a:r>
            <a:r>
              <a:rPr lang="en-US" i="1" dirty="0" smtClean="0"/>
              <a:t>  column-name data-type [column-</a:t>
            </a:r>
            <a:r>
              <a:rPr lang="en-US" i="1" dirty="0" err="1" smtClean="0"/>
              <a:t>constaint</a:t>
            </a:r>
            <a:r>
              <a:rPr lang="en-US" i="1" dirty="0" smtClean="0"/>
              <a:t>],</a:t>
            </a:r>
          </a:p>
          <a:p>
            <a:pPr marL="0" indent="0">
              <a:buNone/>
            </a:pPr>
            <a:r>
              <a:rPr lang="en-US" i="1" dirty="0"/>
              <a:t>	 </a:t>
            </a:r>
            <a:r>
              <a:rPr lang="en-US" i="1" dirty="0" smtClean="0"/>
              <a:t> column-name2 </a:t>
            </a:r>
            <a:r>
              <a:rPr lang="en-US" i="1" dirty="0"/>
              <a:t>data-type [column-</a:t>
            </a:r>
            <a:r>
              <a:rPr lang="en-US" i="1" dirty="0" err="1"/>
              <a:t>constaint</a:t>
            </a:r>
            <a:r>
              <a:rPr lang="en-US" i="1" dirty="0"/>
              <a:t>],</a:t>
            </a:r>
            <a:endParaRPr lang="en-US" i="1" dirty="0" smtClean="0"/>
          </a:p>
          <a:p>
            <a:pPr marL="0" indent="0">
              <a:buNone/>
            </a:pPr>
            <a:r>
              <a:rPr lang="en-US" i="1" dirty="0" smtClean="0"/>
              <a:t>	  …..</a:t>
            </a:r>
          </a:p>
          <a:p>
            <a:pPr marL="0" indent="0">
              <a:buNone/>
            </a:pPr>
            <a:r>
              <a:rPr lang="en-US" i="1" dirty="0"/>
              <a:t>	 </a:t>
            </a:r>
            <a:r>
              <a:rPr lang="en-US" i="1" dirty="0" smtClean="0"/>
              <a:t> column-</a:t>
            </a:r>
            <a:r>
              <a:rPr lang="en-US" i="1" dirty="0" err="1" smtClean="0"/>
              <a:t>nameN</a:t>
            </a:r>
            <a:r>
              <a:rPr lang="en-US" i="1" dirty="0" smtClean="0"/>
              <a:t> </a:t>
            </a:r>
            <a:r>
              <a:rPr lang="en-US" i="1" dirty="0"/>
              <a:t>data-type [column-</a:t>
            </a:r>
            <a:r>
              <a:rPr lang="en-US" i="1" dirty="0" err="1"/>
              <a:t>constaint</a:t>
            </a:r>
            <a:r>
              <a:rPr lang="en-US" i="1" dirty="0" smtClean="0"/>
              <a:t>] 	</a:t>
            </a:r>
            <a:endParaRPr lang="en-US" i="1" dirty="0"/>
          </a:p>
          <a:p>
            <a:pPr marL="0" indent="0">
              <a:buNone/>
            </a:pPr>
            <a:r>
              <a:rPr lang="en-US" i="1" dirty="0" smtClean="0"/>
              <a:t>	</a:t>
            </a:r>
            <a:r>
              <a:rPr lang="en-US" dirty="0" smtClean="0"/>
              <a:t>);</a:t>
            </a:r>
          </a:p>
          <a:p>
            <a:pPr marL="0" indent="0">
              <a:buNone/>
            </a:pPr>
            <a:r>
              <a:rPr lang="en-US" dirty="0" smtClean="0"/>
              <a:t>Here,</a:t>
            </a:r>
          </a:p>
          <a:p>
            <a:pPr marL="0" indent="0">
              <a:buNone/>
            </a:pPr>
            <a:r>
              <a:rPr lang="en-US" dirty="0" smtClean="0"/>
              <a:t>Schema-name specifies the owner name of the table</a:t>
            </a:r>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4</a:t>
            </a:fld>
            <a:endParaRPr lang="en-US"/>
          </a:p>
        </p:txBody>
      </p:sp>
    </p:spTree>
    <p:extLst>
      <p:ext uri="{BB962C8B-B14F-4D97-AF65-F5344CB8AC3E}">
        <p14:creationId xmlns:p14="http://schemas.microsoft.com/office/powerpoint/2010/main" val="1407858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dirty="0" smtClean="0"/>
              <a:t>Naming Database Objects</a:t>
            </a:r>
          </a:p>
        </p:txBody>
      </p:sp>
      <p:sp>
        <p:nvSpPr>
          <p:cNvPr id="6147" name="Content Placeholder 2"/>
          <p:cNvSpPr>
            <a:spLocks noGrp="1"/>
          </p:cNvSpPr>
          <p:nvPr>
            <p:ph idx="1"/>
          </p:nvPr>
        </p:nvSpPr>
        <p:spPr/>
        <p:txBody>
          <a:bodyPr/>
          <a:lstStyle/>
          <a:p>
            <a:pPr>
              <a:spcBef>
                <a:spcPts val="550"/>
              </a:spcBef>
              <a:buClr>
                <a:srgbClr val="000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dirty="0" smtClean="0">
                <a:solidFill>
                  <a:srgbClr val="000000"/>
                </a:solidFill>
              </a:rPr>
              <a:t>Table names and column names </a:t>
            </a:r>
            <a:r>
              <a:rPr lang="en-GB" b="1" dirty="0">
                <a:solidFill>
                  <a:schemeClr val="accent2">
                    <a:lumMod val="75000"/>
                  </a:schemeClr>
                </a:solidFill>
              </a:rPr>
              <a:t>must begin with an alphabetic character </a:t>
            </a:r>
            <a:r>
              <a:rPr lang="en-GB" dirty="0" smtClean="0">
                <a:solidFill>
                  <a:srgbClr val="000000"/>
                </a:solidFill>
              </a:rPr>
              <a:t>(not a number) and be </a:t>
            </a:r>
            <a:r>
              <a:rPr lang="en-GB" b="1" dirty="0">
                <a:solidFill>
                  <a:schemeClr val="accent2">
                    <a:lumMod val="75000"/>
                  </a:schemeClr>
                </a:solidFill>
              </a:rPr>
              <a:t>1-30 characters long. </a:t>
            </a:r>
          </a:p>
          <a:p>
            <a:pPr>
              <a:spcBef>
                <a:spcPts val="550"/>
              </a:spcBef>
              <a:buClr>
                <a:srgbClr val="000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dirty="0" smtClean="0">
                <a:solidFill>
                  <a:srgbClr val="000000"/>
                </a:solidFill>
              </a:rPr>
              <a:t>Names must contain </a:t>
            </a:r>
            <a:r>
              <a:rPr lang="en-GB" b="1" dirty="0">
                <a:solidFill>
                  <a:schemeClr val="accent2">
                    <a:lumMod val="75000"/>
                  </a:schemeClr>
                </a:solidFill>
              </a:rPr>
              <a:t>only</a:t>
            </a:r>
            <a:r>
              <a:rPr lang="en-GB" dirty="0" smtClean="0">
                <a:solidFill>
                  <a:srgbClr val="000000"/>
                </a:solidFill>
              </a:rPr>
              <a:t> the characters A-Z, a-z, 0-9, _ (underscore), $ and # (legal characters, but their use is discouraged).</a:t>
            </a:r>
          </a:p>
          <a:p>
            <a:pPr>
              <a:spcBef>
                <a:spcPts val="550"/>
              </a:spcBef>
              <a:buClr>
                <a:srgbClr val="008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b="1" dirty="0">
                <a:solidFill>
                  <a:schemeClr val="accent2">
                    <a:lumMod val="75000"/>
                  </a:schemeClr>
                </a:solidFill>
              </a:rPr>
              <a:t>Quotation marks</a:t>
            </a:r>
            <a:r>
              <a:rPr lang="en-GB" dirty="0" smtClean="0">
                <a:solidFill>
                  <a:srgbClr val="000000"/>
                </a:solidFill>
              </a:rPr>
              <a:t> are </a:t>
            </a:r>
            <a:r>
              <a:rPr lang="en-GB" b="1" dirty="0">
                <a:solidFill>
                  <a:schemeClr val="accent2">
                    <a:lumMod val="75000"/>
                  </a:schemeClr>
                </a:solidFill>
              </a:rPr>
              <a:t>not allowed </a:t>
            </a:r>
            <a:r>
              <a:rPr lang="en-GB" dirty="0" smtClean="0">
                <a:solidFill>
                  <a:srgbClr val="000000"/>
                </a:solidFill>
              </a:rPr>
              <a:t>in names.</a:t>
            </a:r>
          </a:p>
          <a:p>
            <a:pPr>
              <a:spcBef>
                <a:spcPts val="550"/>
              </a:spcBef>
              <a:buClr>
                <a:srgbClr val="000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dirty="0" smtClean="0">
                <a:solidFill>
                  <a:srgbClr val="000000"/>
                </a:solidFill>
              </a:rPr>
              <a:t>Names are </a:t>
            </a:r>
            <a:r>
              <a:rPr lang="en-GB" b="1" dirty="0">
                <a:solidFill>
                  <a:schemeClr val="accent2">
                    <a:lumMod val="75000"/>
                  </a:schemeClr>
                </a:solidFill>
              </a:rPr>
              <a:t>not case sensitive</a:t>
            </a:r>
            <a:r>
              <a:rPr lang="en-GB" dirty="0" smtClean="0">
                <a:solidFill>
                  <a:srgbClr val="000000"/>
                </a:solidFill>
              </a:rPr>
              <a:t>.</a:t>
            </a:r>
          </a:p>
          <a:p>
            <a:pPr>
              <a:spcBef>
                <a:spcPts val="550"/>
              </a:spcBef>
              <a:buClr>
                <a:srgbClr val="000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dirty="0" smtClean="0">
                <a:solidFill>
                  <a:srgbClr val="000000"/>
                </a:solidFill>
              </a:rPr>
              <a:t>Names </a:t>
            </a:r>
            <a:r>
              <a:rPr lang="en-GB" b="1" dirty="0">
                <a:solidFill>
                  <a:schemeClr val="accent2">
                    <a:lumMod val="75000"/>
                  </a:schemeClr>
                </a:solidFill>
              </a:rPr>
              <a:t>must not duplicate </a:t>
            </a:r>
            <a:r>
              <a:rPr lang="en-GB" dirty="0" smtClean="0">
                <a:solidFill>
                  <a:srgbClr val="000000"/>
                </a:solidFill>
              </a:rPr>
              <a:t>the name of another object owned by the same Oracle server user. </a:t>
            </a:r>
          </a:p>
          <a:p>
            <a:pPr>
              <a:spcBef>
                <a:spcPts val="550"/>
              </a:spcBef>
              <a:buClr>
                <a:srgbClr val="000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dirty="0" smtClean="0">
                <a:solidFill>
                  <a:srgbClr val="000000"/>
                </a:solidFill>
              </a:rPr>
              <a:t>Names must not be an Oracle server </a:t>
            </a:r>
            <a:r>
              <a:rPr lang="en-GB" b="1" dirty="0">
                <a:solidFill>
                  <a:schemeClr val="accent2">
                    <a:lumMod val="75000"/>
                  </a:schemeClr>
                </a:solidFill>
              </a:rPr>
              <a:t>reserved word</a:t>
            </a:r>
            <a:r>
              <a:rPr lang="en-GB" dirty="0" smtClean="0">
                <a:solidFill>
                  <a:srgbClr val="000000"/>
                </a:solidFill>
              </a:rPr>
              <a:t>.</a:t>
            </a:r>
          </a:p>
          <a:p>
            <a:pPr>
              <a:buClr>
                <a:srgbClr val="0000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dirty="0" smtClean="0">
              <a:solidFill>
                <a:srgbClr val="000000"/>
              </a:solidFill>
            </a:endParaRPr>
          </a:p>
        </p:txBody>
      </p:sp>
      <p:sp>
        <p:nvSpPr>
          <p:cNvPr id="2" name="Slide Number Placeholder 1"/>
          <p:cNvSpPr>
            <a:spLocks noGrp="1"/>
          </p:cNvSpPr>
          <p:nvPr>
            <p:ph type="sldNum" sz="quarter" idx="12"/>
          </p:nvPr>
        </p:nvSpPr>
        <p:spPr/>
        <p:txBody>
          <a:bodyPr/>
          <a:lstStyle/>
          <a:p>
            <a:fld id="{846DBC5D-4018-4DB7-978F-958382B4F117}" type="slidenum">
              <a:rPr lang="en-US" smtClean="0"/>
              <a:t>5</a:t>
            </a:fld>
            <a:endParaRPr lang="en-US"/>
          </a:p>
        </p:txBody>
      </p:sp>
    </p:spTree>
    <p:extLst>
      <p:ext uri="{BB962C8B-B14F-4D97-AF65-F5344CB8AC3E}">
        <p14:creationId xmlns:p14="http://schemas.microsoft.com/office/powerpoint/2010/main" val="88219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Datatypes</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This term refers to the kinds of data that can be stored in a particular column. Some commonly used are:</a:t>
            </a:r>
          </a:p>
          <a:p>
            <a:endParaRPr lang="en-US" dirty="0"/>
          </a:p>
        </p:txBody>
      </p:sp>
      <p:sp>
        <p:nvSpPr>
          <p:cNvPr id="4" name="Slide Number Placeholder 3"/>
          <p:cNvSpPr>
            <a:spLocks noGrp="1"/>
          </p:cNvSpPr>
          <p:nvPr>
            <p:ph type="sldNum" sz="quarter" idx="12"/>
          </p:nvPr>
        </p:nvSpPr>
        <p:spPr/>
        <p:txBody>
          <a:bodyPr/>
          <a:lstStyle/>
          <a:p>
            <a:fld id="{846DBC5D-4018-4DB7-978F-958382B4F117}"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69318583"/>
              </p:ext>
            </p:extLst>
          </p:nvPr>
        </p:nvGraphicFramePr>
        <p:xfrm>
          <a:off x="381000" y="2215064"/>
          <a:ext cx="8610600" cy="4277176"/>
        </p:xfrm>
        <a:graphic>
          <a:graphicData uri="http://schemas.openxmlformats.org/drawingml/2006/table">
            <a:tbl>
              <a:tblPr firstRow="1" bandRow="1">
                <a:tableStyleId>{5C22544A-7EE6-4342-B048-85BDC9FD1C3A}</a:tableStyleId>
              </a:tblPr>
              <a:tblGrid>
                <a:gridCol w="1371600"/>
                <a:gridCol w="4572000"/>
                <a:gridCol w="1371600"/>
                <a:gridCol w="1295400"/>
              </a:tblGrid>
              <a:tr h="370840">
                <a:tc>
                  <a:txBody>
                    <a:bodyPr/>
                    <a:lstStyle/>
                    <a:p>
                      <a:r>
                        <a:rPr lang="en-US" dirty="0" smtClean="0"/>
                        <a:t>TYPE</a:t>
                      </a:r>
                      <a:endParaRPr lang="en-US" dirty="0"/>
                    </a:p>
                  </a:txBody>
                  <a:tcPr/>
                </a:tc>
                <a:tc>
                  <a:txBody>
                    <a:bodyPr/>
                    <a:lstStyle/>
                    <a:p>
                      <a:r>
                        <a:rPr lang="en-US" dirty="0" smtClean="0"/>
                        <a:t>DESCRIPTION</a:t>
                      </a:r>
                      <a:endParaRPr lang="en-US" dirty="0"/>
                    </a:p>
                  </a:txBody>
                  <a:tcPr/>
                </a:tc>
                <a:tc>
                  <a:txBody>
                    <a:bodyPr/>
                    <a:lstStyle/>
                    <a:p>
                      <a:r>
                        <a:rPr lang="en-US" dirty="0" smtClean="0"/>
                        <a:t>USAGE</a:t>
                      </a:r>
                      <a:endParaRPr lang="en-US" dirty="0"/>
                    </a:p>
                  </a:txBody>
                  <a:tcPr/>
                </a:tc>
                <a:tc>
                  <a:txBody>
                    <a:bodyPr/>
                    <a:lstStyle/>
                    <a:p>
                      <a:r>
                        <a:rPr lang="en-US" dirty="0" smtClean="0"/>
                        <a:t>E.G.</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CHAR(n)</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rgbClr val="000000"/>
                          </a:solidFill>
                          <a:latin typeface="Calibri" pitchFamily="34" charset="0"/>
                          <a:cs typeface="Calibri" pitchFamily="34" charset="0"/>
                        </a:rPr>
                        <a:t>Stores a fixed-length character string</a:t>
                      </a:r>
                      <a:r>
                        <a:rPr lang="en-GB" sz="1600" b="0" baseline="0" dirty="0" smtClean="0">
                          <a:solidFill>
                            <a:srgbClr val="000000"/>
                          </a:solidFill>
                          <a:latin typeface="Calibri" pitchFamily="34" charset="0"/>
                          <a:cs typeface="Calibri" pitchFamily="34" charset="0"/>
                        </a:rPr>
                        <a:t> </a:t>
                      </a:r>
                      <a:r>
                        <a:rPr lang="en-GB" sz="1600" b="0" dirty="0" smtClean="0">
                          <a:solidFill>
                            <a:srgbClr val="000000"/>
                          </a:solidFill>
                          <a:latin typeface="Calibri" pitchFamily="34" charset="0"/>
                          <a:cs typeface="Calibri" pitchFamily="34" charset="0"/>
                        </a:rPr>
                        <a:t>of n-characters. </a:t>
                      </a:r>
                      <a:endParaRPr lang="en-US" sz="1600" b="0" dirty="0">
                        <a:latin typeface="Calibri" pitchFamily="34" charset="0"/>
                        <a:cs typeface="Calibri" pitchFamily="34" charset="0"/>
                      </a:endParaRP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Calibri" pitchFamily="34" charset="0"/>
                          <a:cs typeface="Calibri" pitchFamily="34" charset="0"/>
                        </a:rPr>
                        <a:t>CHAR(6)</a:t>
                      </a:r>
                      <a:endParaRPr lang="en-US" sz="1600" b="0" dirty="0">
                        <a:latin typeface="Calibri" pitchFamily="34" charset="0"/>
                        <a:cs typeface="Calibri" pitchFamily="34" charset="0"/>
                      </a:endParaRP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latin typeface="Calibri" pitchFamily="34" charset="0"/>
                          <a:cs typeface="Calibri" pitchFamily="34" charset="0"/>
                        </a:rPr>
                        <a:t>‘ABC123’</a:t>
                      </a:r>
                      <a:endParaRPr lang="en-US" sz="1600" b="0" dirty="0">
                        <a:latin typeface="Calibri" pitchFamily="34" charset="0"/>
                        <a:cs typeface="Calibri" pitchFamily="34" charset="0"/>
                      </a:endParaRPr>
                    </a:p>
                  </a:txBody>
                  <a:tcPr marL="83127" marR="83127" marT="45697" marB="45697"/>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NUMBER(p, s)</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rgbClr val="000000"/>
                          </a:solidFill>
                          <a:latin typeface="Calibri" pitchFamily="34" charset="0"/>
                          <a:cs typeface="Calibri" pitchFamily="34" charset="0"/>
                        </a:rPr>
                        <a:t>Store</a:t>
                      </a:r>
                      <a:r>
                        <a:rPr lang="en-GB" sz="1600" b="0" baseline="0" dirty="0" smtClean="0">
                          <a:solidFill>
                            <a:srgbClr val="000000"/>
                          </a:solidFill>
                          <a:latin typeface="Calibri" pitchFamily="34" charset="0"/>
                          <a:cs typeface="Calibri" pitchFamily="34" charset="0"/>
                        </a:rPr>
                        <a:t> a number of precision p and scale s. S</a:t>
                      </a:r>
                      <a:r>
                        <a:rPr lang="en-GB" sz="1600" b="0" dirty="0" smtClean="0">
                          <a:solidFill>
                            <a:srgbClr val="008000"/>
                          </a:solidFill>
                          <a:latin typeface="Calibri" pitchFamily="34" charset="0"/>
                          <a:cs typeface="Calibri" pitchFamily="34" charset="0"/>
                        </a:rPr>
                        <a:t>cale</a:t>
                      </a:r>
                      <a:r>
                        <a:rPr lang="en-GB" sz="1600" b="0" dirty="0" smtClean="0">
                          <a:solidFill>
                            <a:srgbClr val="000000"/>
                          </a:solidFill>
                          <a:latin typeface="Calibri" pitchFamily="34" charset="0"/>
                          <a:cs typeface="Calibri" pitchFamily="34" charset="0"/>
                        </a:rPr>
                        <a:t> refers to the number</a:t>
                      </a:r>
                      <a:r>
                        <a:rPr lang="en-GB" sz="1600" b="0" baseline="0" dirty="0" smtClean="0">
                          <a:solidFill>
                            <a:srgbClr val="000000"/>
                          </a:solidFill>
                          <a:latin typeface="Calibri" pitchFamily="34" charset="0"/>
                          <a:cs typeface="Calibri" pitchFamily="34" charset="0"/>
                        </a:rPr>
                        <a:t> </a:t>
                      </a:r>
                      <a:r>
                        <a:rPr lang="en-GB" sz="1600" b="0" dirty="0" smtClean="0">
                          <a:solidFill>
                            <a:srgbClr val="000000"/>
                          </a:solidFill>
                          <a:latin typeface="Calibri" pitchFamily="34" charset="0"/>
                          <a:cs typeface="Calibri" pitchFamily="34" charset="0"/>
                        </a:rPr>
                        <a:t>of digits to the right of the decimal point.  </a:t>
                      </a:r>
                      <a:endParaRPr lang="en-GB" sz="1600" b="1" dirty="0" smtClean="0">
                        <a:solidFill>
                          <a:srgbClr val="000000"/>
                        </a:solidFill>
                        <a:latin typeface="Calibri" pitchFamily="34" charset="0"/>
                        <a:cs typeface="Calibri" pitchFamily="34" charset="0"/>
                      </a:endParaRP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rgbClr val="000000"/>
                          </a:solidFill>
                          <a:latin typeface="Calibri" pitchFamily="34" charset="0"/>
                          <a:cs typeface="Calibri" pitchFamily="34" charset="0"/>
                        </a:rPr>
                        <a:t>NUMBER(5)</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rgbClr val="000000"/>
                          </a:solidFill>
                          <a:latin typeface="Calibri" pitchFamily="34" charset="0"/>
                          <a:cs typeface="Calibri" pitchFamily="34" charset="0"/>
                        </a:rPr>
                        <a:t>NUMBER(9,2)</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rgbClr val="000000"/>
                          </a:solidFill>
                          <a:latin typeface="Calibri" pitchFamily="34" charset="0"/>
                          <a:cs typeface="Calibri" pitchFamily="34" charset="0"/>
                        </a:rPr>
                        <a:t>12345</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rgbClr val="000000"/>
                          </a:solidFill>
                          <a:latin typeface="Calibri" pitchFamily="34" charset="0"/>
                          <a:cs typeface="Calibri" pitchFamily="34" charset="0"/>
                        </a:rPr>
                        <a:t>1234567.89</a:t>
                      </a:r>
                    </a:p>
                  </a:txBody>
                  <a:tcPr marL="83127" marR="83127" marT="45697" marB="45697"/>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DATE</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err="1" smtClean="0">
                          <a:solidFill>
                            <a:srgbClr val="000000"/>
                          </a:solidFill>
                          <a:latin typeface="Calibri" pitchFamily="34" charset="0"/>
                          <a:cs typeface="Calibri" pitchFamily="34" charset="0"/>
                        </a:rPr>
                        <a:t>Satores</a:t>
                      </a:r>
                      <a:r>
                        <a:rPr lang="en-GB" sz="1600" b="0" dirty="0" smtClean="0">
                          <a:solidFill>
                            <a:srgbClr val="000000"/>
                          </a:solidFill>
                          <a:latin typeface="Calibri" pitchFamily="34" charset="0"/>
                          <a:cs typeface="Calibri" pitchFamily="34" charset="0"/>
                        </a:rPr>
                        <a:t> a date and time information</a:t>
                      </a:r>
                      <a:r>
                        <a:rPr lang="en-GB" sz="1600" b="0" baseline="0" dirty="0" smtClean="0">
                          <a:solidFill>
                            <a:srgbClr val="000000"/>
                          </a:solidFill>
                          <a:latin typeface="Calibri" pitchFamily="34" charset="0"/>
                          <a:cs typeface="Calibri" pitchFamily="34" charset="0"/>
                        </a:rPr>
                        <a:t> in form of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rgbClr val="000000"/>
                          </a:solidFill>
                          <a:latin typeface="Calibri" pitchFamily="34" charset="0"/>
                          <a:cs typeface="Calibri" pitchFamily="34" charset="0"/>
                        </a:rPr>
                        <a:t>DD-MON-RR. </a:t>
                      </a:r>
                      <a:endParaRPr lang="en-US" sz="1600" b="0" dirty="0">
                        <a:latin typeface="Calibri" pitchFamily="34" charset="0"/>
                        <a:cs typeface="Calibri" pitchFamily="34" charset="0"/>
                      </a:endParaRP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alibri" pitchFamily="34" charset="0"/>
                          <a:cs typeface="Calibri" pitchFamily="34" charset="0"/>
                        </a:rPr>
                        <a:t>DATE</a:t>
                      </a:r>
                      <a:endParaRPr lang="en-US" sz="1600" b="1" dirty="0">
                        <a:latin typeface="Calibri" pitchFamily="34" charset="0"/>
                        <a:cs typeface="Calibri" pitchFamily="34" charset="0"/>
                      </a:endParaRP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alibri" pitchFamily="34" charset="0"/>
                          <a:cs typeface="Calibri" pitchFamily="34" charset="0"/>
                        </a:rPr>
                        <a:t>‘1-JAN-2015’</a:t>
                      </a:r>
                      <a:endParaRPr lang="en-US" sz="1600" b="1" dirty="0">
                        <a:latin typeface="Calibri" pitchFamily="34" charset="0"/>
                        <a:cs typeface="Calibri" pitchFamily="34" charset="0"/>
                      </a:endParaRPr>
                    </a:p>
                  </a:txBody>
                  <a:tcPr marL="83127" marR="83127" marT="45697" marB="45697"/>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latin typeface="Calibri" pitchFamily="34" charset="0"/>
                          <a:ea typeface="+mn-ea"/>
                          <a:cs typeface="Calibri" pitchFamily="34" charset="0"/>
                        </a:rPr>
                        <a:t>LONG</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kern="1200" dirty="0" smtClean="0">
                          <a:solidFill>
                            <a:srgbClr val="000000"/>
                          </a:solidFill>
                          <a:latin typeface="Calibri" pitchFamily="34" charset="0"/>
                          <a:ea typeface="+mn-ea"/>
                          <a:cs typeface="Calibri" pitchFamily="34" charset="0"/>
                        </a:rPr>
                        <a:t>Stores large amount</a:t>
                      </a:r>
                      <a:r>
                        <a:rPr lang="en-GB" sz="1600" b="0" kern="1200" baseline="0" dirty="0" smtClean="0">
                          <a:solidFill>
                            <a:srgbClr val="000000"/>
                          </a:solidFill>
                          <a:latin typeface="Calibri" pitchFamily="34" charset="0"/>
                          <a:ea typeface="+mn-ea"/>
                          <a:cs typeface="Calibri" pitchFamily="34" charset="0"/>
                        </a:rPr>
                        <a:t> of </a:t>
                      </a:r>
                      <a:r>
                        <a:rPr lang="en-GB" sz="1600" b="0" kern="1200" dirty="0" smtClean="0">
                          <a:solidFill>
                            <a:srgbClr val="000000"/>
                          </a:solidFill>
                          <a:latin typeface="Calibri" pitchFamily="34" charset="0"/>
                          <a:ea typeface="+mn-ea"/>
                          <a:cs typeface="Calibri" pitchFamily="34" charset="0"/>
                        </a:rPr>
                        <a:t>variable-length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0" kern="1200" dirty="0" smtClean="0">
                          <a:solidFill>
                            <a:srgbClr val="000000"/>
                          </a:solidFill>
                          <a:latin typeface="Calibri" pitchFamily="34" charset="0"/>
                          <a:ea typeface="+mn-ea"/>
                          <a:cs typeface="Calibri" pitchFamily="34" charset="0"/>
                        </a:rPr>
                        <a:t>(up to </a:t>
                      </a:r>
                      <a:r>
                        <a:rPr lang="en-GB" sz="1600" b="1" kern="1200" dirty="0" smtClean="0">
                          <a:solidFill>
                            <a:srgbClr val="000000"/>
                          </a:solidFill>
                          <a:latin typeface="Calibri" pitchFamily="34" charset="0"/>
                          <a:ea typeface="+mn-ea"/>
                          <a:cs typeface="Calibri" pitchFamily="34" charset="0"/>
                        </a:rPr>
                        <a:t>2 GB)</a:t>
                      </a:r>
                      <a:r>
                        <a:rPr lang="en-GB" sz="1600" b="0" kern="1200" dirty="0" smtClean="0">
                          <a:solidFill>
                            <a:srgbClr val="000000"/>
                          </a:solidFill>
                          <a:latin typeface="Calibri" pitchFamily="34" charset="0"/>
                          <a:ea typeface="+mn-ea"/>
                          <a:cs typeface="Calibri"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rgbClr val="000000"/>
                          </a:solidFill>
                          <a:latin typeface="Calibri" pitchFamily="34" charset="0"/>
                          <a:ea typeface="+mn-ea"/>
                          <a:cs typeface="Calibri" pitchFamily="34" charset="0"/>
                        </a:rPr>
                        <a:t>Note**:</a:t>
                      </a:r>
                      <a:r>
                        <a:rPr lang="en-GB" sz="1600" b="0" kern="1200" dirty="0" smtClean="0">
                          <a:solidFill>
                            <a:srgbClr val="000000"/>
                          </a:solidFill>
                          <a:latin typeface="Calibri" pitchFamily="34" charset="0"/>
                          <a:ea typeface="+mn-ea"/>
                          <a:cs typeface="Calibri"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0" kern="1200" dirty="0" smtClean="0">
                          <a:solidFill>
                            <a:srgbClr val="000000"/>
                          </a:solidFill>
                          <a:latin typeface="Calibri" pitchFamily="34" charset="0"/>
                          <a:ea typeface="+mn-ea"/>
                          <a:cs typeface="Calibri" pitchFamily="34" charset="0"/>
                        </a:rPr>
                        <a:t>You can have only one LONG data-type column per table. No constraints can be defined on a LONG column.</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latin typeface="Calibri" pitchFamily="34" charset="0"/>
                          <a:ea typeface="+mn-ea"/>
                          <a:cs typeface="Calibri" pitchFamily="34" charset="0"/>
                        </a:rPr>
                        <a:t>LONG</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kern="1200" dirty="0" smtClean="0">
                          <a:solidFill>
                            <a:srgbClr val="000000"/>
                          </a:solidFill>
                          <a:latin typeface="Calibri" pitchFamily="34" charset="0"/>
                          <a:ea typeface="+mn-ea"/>
                          <a:cs typeface="Calibri" pitchFamily="34" charset="0"/>
                        </a:rPr>
                        <a:t>‘ABC!23…..’</a:t>
                      </a:r>
                    </a:p>
                  </a:txBody>
                  <a:tcPr marL="83127" marR="83127" marT="45697" marB="45697"/>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VARCHAR2(n)</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rgbClr val="000000"/>
                          </a:solidFill>
                          <a:latin typeface="Calibri" pitchFamily="34" charset="0"/>
                          <a:cs typeface="Calibri" pitchFamily="34" charset="0"/>
                        </a:rPr>
                        <a:t>Stores variable-length string of up to n characters. The maximum value of</a:t>
                      </a:r>
                      <a:r>
                        <a:rPr lang="en-GB" sz="1600" b="0" baseline="0" dirty="0" smtClean="0">
                          <a:solidFill>
                            <a:srgbClr val="000000"/>
                          </a:solidFill>
                          <a:latin typeface="Calibri" pitchFamily="34" charset="0"/>
                          <a:cs typeface="Calibri" pitchFamily="34" charset="0"/>
                        </a:rPr>
                        <a:t> n </a:t>
                      </a:r>
                      <a:r>
                        <a:rPr lang="en-GB" sz="1600" b="0" dirty="0" smtClean="0">
                          <a:solidFill>
                            <a:srgbClr val="000000"/>
                          </a:solidFill>
                          <a:latin typeface="Calibri" pitchFamily="34" charset="0"/>
                          <a:cs typeface="Calibri" pitchFamily="34" charset="0"/>
                        </a:rPr>
                        <a:t>is 2000.</a:t>
                      </a:r>
                      <a:endParaRPr lang="en-US" sz="1600" b="0" dirty="0">
                        <a:latin typeface="Calibri" pitchFamily="34" charset="0"/>
                        <a:cs typeface="Calibri" pitchFamily="34" charset="0"/>
                      </a:endParaRP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latin typeface="Calibri" pitchFamily="34" charset="0"/>
                          <a:ea typeface="+mn-ea"/>
                          <a:cs typeface="Calibri" pitchFamily="34" charset="0"/>
                        </a:rPr>
                        <a:t>VARCHAR2(8)</a:t>
                      </a:r>
                    </a:p>
                  </a:txBody>
                  <a:tcPr marL="83127" marR="83127"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kern="1200" dirty="0" smtClean="0">
                          <a:solidFill>
                            <a:srgbClr val="000000"/>
                          </a:solidFill>
                          <a:latin typeface="Calibri" pitchFamily="34" charset="0"/>
                          <a:ea typeface="+mn-ea"/>
                          <a:cs typeface="Calibri" pitchFamily="34" charset="0"/>
                        </a:rPr>
                        <a:t>‘ABCD12’</a:t>
                      </a:r>
                    </a:p>
                  </a:txBody>
                  <a:tcPr marL="83127" marR="83127" marT="45697" marB="45697"/>
                </a:tc>
              </a:tr>
            </a:tbl>
          </a:graphicData>
        </a:graphic>
      </p:graphicFrame>
    </p:spTree>
    <p:extLst>
      <p:ext uri="{BB962C8B-B14F-4D97-AF65-F5344CB8AC3E}">
        <p14:creationId xmlns:p14="http://schemas.microsoft.com/office/powerpoint/2010/main" val="3008572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Constraints</a:t>
            </a:r>
          </a:p>
        </p:txBody>
      </p:sp>
      <p:sp>
        <p:nvSpPr>
          <p:cNvPr id="13315" name="Content Placeholder 2"/>
          <p:cNvSpPr>
            <a:spLocks noGrp="1"/>
          </p:cNvSpPr>
          <p:nvPr>
            <p:ph idx="1"/>
          </p:nvPr>
        </p:nvSpPr>
        <p:spPr/>
        <p:txBody>
          <a:bodyPr>
            <a:normAutofit/>
          </a:bodyPr>
          <a:lstStyle/>
          <a:p>
            <a:pPr>
              <a:spcBef>
                <a:spcPts val="550"/>
              </a:spcBef>
              <a:buClr>
                <a:srgbClr val="000000"/>
              </a:buClr>
              <a:tabLst>
                <a:tab pos="336550" algn="l"/>
                <a:tab pos="1250950" algn="l"/>
                <a:tab pos="2165350" algn="l"/>
                <a:tab pos="3079750" algn="l"/>
                <a:tab pos="3994150" algn="l"/>
                <a:tab pos="4908550" algn="l"/>
                <a:tab pos="5822950" algn="l"/>
                <a:tab pos="6737350" algn="l"/>
                <a:tab pos="7651750" algn="l"/>
                <a:tab pos="8566150" algn="l"/>
                <a:tab pos="9480550" algn="l"/>
                <a:tab pos="10394950" algn="l"/>
              </a:tabLst>
            </a:pPr>
            <a:r>
              <a:rPr lang="en-GB" dirty="0" smtClean="0">
                <a:solidFill>
                  <a:srgbClr val="000000"/>
                </a:solidFill>
              </a:rPr>
              <a:t>The Oracle server uses </a:t>
            </a:r>
            <a:r>
              <a:rPr lang="en-GB" dirty="0" smtClean="0">
                <a:solidFill>
                  <a:srgbClr val="333399"/>
                </a:solidFill>
              </a:rPr>
              <a:t>constraints</a:t>
            </a:r>
            <a:r>
              <a:rPr lang="en-GB" dirty="0" smtClean="0">
                <a:solidFill>
                  <a:srgbClr val="000000"/>
                </a:solidFill>
              </a:rPr>
              <a:t> </a:t>
            </a:r>
            <a:r>
              <a:rPr lang="en-GB" b="1" dirty="0">
                <a:solidFill>
                  <a:schemeClr val="accent2">
                    <a:lumMod val="75000"/>
                  </a:schemeClr>
                </a:solidFill>
              </a:rPr>
              <a:t>to prevent invalid data entry into tables. </a:t>
            </a:r>
          </a:p>
          <a:p>
            <a:pPr>
              <a:spcBef>
                <a:spcPts val="550"/>
              </a:spcBef>
              <a:buClr>
                <a:srgbClr val="000000"/>
              </a:buClr>
              <a:tabLst>
                <a:tab pos="336550" algn="l"/>
                <a:tab pos="1250950" algn="l"/>
                <a:tab pos="2165350" algn="l"/>
                <a:tab pos="3079750" algn="l"/>
                <a:tab pos="3994150" algn="l"/>
                <a:tab pos="4908550" algn="l"/>
                <a:tab pos="5822950" algn="l"/>
                <a:tab pos="6737350" algn="l"/>
                <a:tab pos="7651750" algn="l"/>
                <a:tab pos="8566150" algn="l"/>
                <a:tab pos="9480550" algn="l"/>
                <a:tab pos="10394950" algn="l"/>
              </a:tabLst>
            </a:pPr>
            <a:r>
              <a:rPr lang="en-GB" dirty="0" smtClean="0">
                <a:solidFill>
                  <a:srgbClr val="000000"/>
                </a:solidFill>
              </a:rPr>
              <a:t>Constraints enforce rules at the database level. </a:t>
            </a:r>
          </a:p>
          <a:p>
            <a:pPr>
              <a:spcBef>
                <a:spcPts val="550"/>
              </a:spcBef>
              <a:buClr>
                <a:srgbClr val="000000"/>
              </a:buClr>
              <a:tabLst>
                <a:tab pos="336550" algn="l"/>
                <a:tab pos="1250950" algn="l"/>
                <a:tab pos="2165350" algn="l"/>
                <a:tab pos="3079750" algn="l"/>
                <a:tab pos="3994150" algn="l"/>
                <a:tab pos="4908550" algn="l"/>
                <a:tab pos="5822950" algn="l"/>
                <a:tab pos="6737350" algn="l"/>
                <a:tab pos="7651750" algn="l"/>
                <a:tab pos="8566150" algn="l"/>
                <a:tab pos="9480550" algn="l"/>
                <a:tab pos="10394950" algn="l"/>
              </a:tabLst>
            </a:pPr>
            <a:r>
              <a:rPr lang="en-GB" dirty="0" smtClean="0">
                <a:solidFill>
                  <a:srgbClr val="000000"/>
                </a:solidFill>
              </a:rPr>
              <a:t>It prevents the deletion of a table if there are dependencies.</a:t>
            </a:r>
          </a:p>
          <a:p>
            <a:pPr>
              <a:spcBef>
                <a:spcPts val="550"/>
              </a:spcBef>
              <a:buClr>
                <a:srgbClr val="000000"/>
              </a:buClr>
              <a:tabLst>
                <a:tab pos="336550" algn="l"/>
                <a:tab pos="1250950" algn="l"/>
                <a:tab pos="2165350" algn="l"/>
                <a:tab pos="3079750" algn="l"/>
                <a:tab pos="3994150" algn="l"/>
                <a:tab pos="4908550" algn="l"/>
                <a:tab pos="5822950" algn="l"/>
                <a:tab pos="6737350" algn="l"/>
                <a:tab pos="7651750" algn="l"/>
                <a:tab pos="8566150" algn="l"/>
                <a:tab pos="9480550" algn="l"/>
                <a:tab pos="10394950" algn="l"/>
              </a:tabLst>
            </a:pPr>
            <a:r>
              <a:rPr lang="en-GB" dirty="0" smtClean="0">
                <a:solidFill>
                  <a:srgbClr val="000000"/>
                </a:solidFill>
              </a:rPr>
              <a:t>You do not need to define a constraint when you create a table. You can </a:t>
            </a:r>
            <a:r>
              <a:rPr lang="en-GB" b="1" dirty="0">
                <a:solidFill>
                  <a:schemeClr val="accent2">
                    <a:lumMod val="75000"/>
                  </a:schemeClr>
                </a:solidFill>
              </a:rPr>
              <a:t>later add and remove constraints</a:t>
            </a:r>
            <a:r>
              <a:rPr lang="en-GB" dirty="0" smtClean="0">
                <a:solidFill>
                  <a:srgbClr val="008000"/>
                </a:solidFill>
              </a:rPr>
              <a:t>.</a:t>
            </a:r>
          </a:p>
          <a:p>
            <a:pPr>
              <a:spcBef>
                <a:spcPts val="550"/>
              </a:spcBef>
              <a:buClr>
                <a:srgbClr val="000000"/>
              </a:buClr>
              <a:tabLst>
                <a:tab pos="336550" algn="l"/>
                <a:tab pos="1250950" algn="l"/>
                <a:tab pos="2165350" algn="l"/>
                <a:tab pos="3079750" algn="l"/>
                <a:tab pos="3994150" algn="l"/>
                <a:tab pos="4908550" algn="l"/>
                <a:tab pos="5822950" algn="l"/>
                <a:tab pos="6737350" algn="l"/>
                <a:tab pos="7651750" algn="l"/>
                <a:tab pos="8566150" algn="l"/>
                <a:tab pos="9480550" algn="l"/>
                <a:tab pos="10394950" algn="l"/>
              </a:tabLst>
            </a:pPr>
            <a:r>
              <a:rPr lang="en-GB" dirty="0" smtClean="0">
                <a:solidFill>
                  <a:srgbClr val="000000"/>
                </a:solidFill>
              </a:rPr>
              <a:t>In general, constraints ensure that the data in a table adheres to the established business rules. They guarantee a correct insert, update, and delete operation of rows in a table.</a:t>
            </a:r>
          </a:p>
          <a:p>
            <a:pPr>
              <a:tabLst>
                <a:tab pos="336550" algn="l"/>
                <a:tab pos="1250950" algn="l"/>
                <a:tab pos="2165350" algn="l"/>
                <a:tab pos="3079750" algn="l"/>
                <a:tab pos="3994150" algn="l"/>
                <a:tab pos="4908550" algn="l"/>
                <a:tab pos="5822950" algn="l"/>
                <a:tab pos="6737350" algn="l"/>
                <a:tab pos="7651750" algn="l"/>
                <a:tab pos="8566150" algn="l"/>
                <a:tab pos="9480550" algn="l"/>
                <a:tab pos="10394950" algn="l"/>
              </a:tabLst>
            </a:pPr>
            <a:endParaRPr lang="en-US" dirty="0" smtClean="0"/>
          </a:p>
        </p:txBody>
      </p:sp>
      <p:sp>
        <p:nvSpPr>
          <p:cNvPr id="2" name="Slide Number Placeholder 1"/>
          <p:cNvSpPr>
            <a:spLocks noGrp="1"/>
          </p:cNvSpPr>
          <p:nvPr>
            <p:ph type="sldNum" sz="quarter" idx="12"/>
          </p:nvPr>
        </p:nvSpPr>
        <p:spPr/>
        <p:txBody>
          <a:bodyPr/>
          <a:lstStyle/>
          <a:p>
            <a:fld id="{846DBC5D-4018-4DB7-978F-958382B4F117}" type="slidenum">
              <a:rPr lang="en-US" smtClean="0"/>
              <a:t>7</a:t>
            </a:fld>
            <a:endParaRPr lang="en-US"/>
          </a:p>
        </p:txBody>
      </p:sp>
    </p:spTree>
    <p:extLst>
      <p:ext uri="{BB962C8B-B14F-4D97-AF65-F5344CB8AC3E}">
        <p14:creationId xmlns:p14="http://schemas.microsoft.com/office/powerpoint/2010/main" val="4025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7"/>
          <p:cNvGraphicFramePr>
            <a:graphicFrameLocks noGrp="1"/>
          </p:cNvGraphicFramePr>
          <p:nvPr>
            <p:ph idx="1"/>
            <p:extLst>
              <p:ext uri="{D42A27DB-BD31-4B8C-83A1-F6EECF244321}">
                <p14:modId xmlns:p14="http://schemas.microsoft.com/office/powerpoint/2010/main" val="2841575018"/>
              </p:ext>
            </p:extLst>
          </p:nvPr>
        </p:nvGraphicFramePr>
        <p:xfrm>
          <a:off x="484909" y="1020763"/>
          <a:ext cx="8382000" cy="5303837"/>
        </p:xfrm>
        <a:graphic>
          <a:graphicData uri="http://schemas.openxmlformats.org/drawingml/2006/table">
            <a:tbl>
              <a:tblPr firstRow="1" bandRow="1">
                <a:tableStyleId>{5C22544A-7EE6-4342-B048-85BDC9FD1C3A}</a:tableStyleId>
              </a:tblPr>
              <a:tblGrid>
                <a:gridCol w="1780563"/>
                <a:gridCol w="6601437"/>
              </a:tblGrid>
              <a:tr h="457227">
                <a:tc>
                  <a:txBody>
                    <a:bodyPr/>
                    <a:lstStyle/>
                    <a:p>
                      <a:pPr algn="l"/>
                      <a:r>
                        <a:rPr lang="en-US" sz="2000" b="1" dirty="0" smtClean="0">
                          <a:latin typeface="Calibri" pitchFamily="34" charset="0"/>
                          <a:cs typeface="Calibri" pitchFamily="34" charset="0"/>
                        </a:rPr>
                        <a:t>Constraint</a:t>
                      </a:r>
                      <a:endParaRPr lang="en-US" sz="2000" b="1" dirty="0">
                        <a:latin typeface="Calibri" pitchFamily="34" charset="0"/>
                        <a:cs typeface="Calibri" pitchFamily="34" charset="0"/>
                      </a:endParaRPr>
                    </a:p>
                  </a:txBody>
                  <a:tcPr marL="83127" marR="83127" marT="45723" marB="45723"/>
                </a:tc>
                <a:tc>
                  <a:txBody>
                    <a:bodyPr/>
                    <a:lstStyle/>
                    <a:p>
                      <a:pPr algn="l"/>
                      <a:r>
                        <a:rPr lang="en-US" sz="2000" b="1" dirty="0" smtClean="0">
                          <a:latin typeface="Calibri" pitchFamily="34" charset="0"/>
                          <a:cs typeface="Calibri" pitchFamily="34" charset="0"/>
                        </a:rPr>
                        <a:t>Description</a:t>
                      </a:r>
                      <a:endParaRPr lang="en-US" sz="2000" b="1" dirty="0">
                        <a:latin typeface="Calibri" pitchFamily="34" charset="0"/>
                        <a:cs typeface="Calibri" pitchFamily="34" charset="0"/>
                      </a:endParaRPr>
                    </a:p>
                  </a:txBody>
                  <a:tcPr marL="83127" marR="83127" marT="45723" marB="45723"/>
                </a:tc>
              </a:tr>
              <a:tr h="914455">
                <a:tc>
                  <a:txBody>
                    <a:bodyPr/>
                    <a:lstStyle/>
                    <a:p>
                      <a:pPr algn="l">
                        <a:buClr>
                          <a:srgbClr val="333399"/>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kern="1200" dirty="0" smtClean="0">
                          <a:solidFill>
                            <a:schemeClr val="tx1"/>
                          </a:solidFill>
                          <a:latin typeface="Calibri" pitchFamily="34" charset="0"/>
                          <a:ea typeface="+mn-ea"/>
                          <a:cs typeface="Calibri" pitchFamily="34" charset="0"/>
                        </a:rPr>
                        <a:t>NOT NULL</a:t>
                      </a:r>
                    </a:p>
                    <a:p>
                      <a:pPr algn="l"/>
                      <a:endParaRPr lang="en-US" sz="1600" b="0" kern="1200" dirty="0">
                        <a:solidFill>
                          <a:schemeClr val="tx1"/>
                        </a:solidFill>
                        <a:latin typeface="Calibri" pitchFamily="34" charset="0"/>
                        <a:ea typeface="+mn-ea"/>
                        <a:cs typeface="Calibri" pitchFamily="34" charset="0"/>
                      </a:endParaRPr>
                    </a:p>
                  </a:txBody>
                  <a:tcPr marL="83127" marR="83127" marT="45723" marB="45723"/>
                </a:tc>
                <a:tc>
                  <a:txBody>
                    <a:bodyPr/>
                    <a:lstStyle/>
                    <a:p>
                      <a:pPr marL="0" indent="0" algn="l" defTabSz="914400" rtl="0" eaLnBrk="1" latinLnBrk="0" hangingPunct="1">
                        <a:buClr>
                          <a:srgbClr val="000000"/>
                        </a:buClr>
                        <a:buSzPct val="100000"/>
                        <a:buFont typeface="Symbol" pitchFamily="16" charset="2"/>
                        <a:buNone/>
                        <a:tabLst>
                          <a:tab pos="177800" algn="l"/>
                          <a:tab pos="1092200" algn="l"/>
                          <a:tab pos="2006600" algn="l"/>
                          <a:tab pos="2921000" algn="l"/>
                          <a:tab pos="3835400" algn="l"/>
                          <a:tab pos="4749800" algn="l"/>
                          <a:tab pos="5664200" algn="l"/>
                          <a:tab pos="6578600" algn="l"/>
                          <a:tab pos="7493000" algn="l"/>
                          <a:tab pos="8407400" algn="l"/>
                          <a:tab pos="9321800" algn="l"/>
                          <a:tab pos="10236200" algn="l"/>
                        </a:tabLst>
                      </a:pPr>
                      <a:r>
                        <a:rPr lang="en-GB" sz="1600" b="0" kern="1200" dirty="0" smtClean="0">
                          <a:solidFill>
                            <a:schemeClr val="tx1"/>
                          </a:solidFill>
                          <a:latin typeface="Calibri" pitchFamily="34" charset="0"/>
                          <a:ea typeface="+mn-ea"/>
                          <a:cs typeface="Calibri" pitchFamily="34" charset="0"/>
                        </a:rPr>
                        <a:t>Specifies that the column cannot contain a null value. Can be specified only at the column level, not at the table level. Is the only constraint displayed by the </a:t>
                      </a:r>
                      <a:r>
                        <a:rPr lang="en-GB" sz="1600" b="1" kern="1200" dirty="0" smtClean="0">
                          <a:solidFill>
                            <a:schemeClr val="tx1"/>
                          </a:solidFill>
                          <a:latin typeface="Calibri" pitchFamily="34" charset="0"/>
                          <a:ea typeface="+mn-ea"/>
                          <a:cs typeface="Calibri" pitchFamily="34" charset="0"/>
                        </a:rPr>
                        <a:t>DESCRIBE </a:t>
                      </a:r>
                      <a:r>
                        <a:rPr lang="en-GB" sz="1600" b="0" kern="1200" dirty="0" smtClean="0">
                          <a:solidFill>
                            <a:schemeClr val="tx1"/>
                          </a:solidFill>
                          <a:latin typeface="Calibri" pitchFamily="34" charset="0"/>
                          <a:ea typeface="+mn-ea"/>
                          <a:cs typeface="Calibri" pitchFamily="34" charset="0"/>
                        </a:rPr>
                        <a:t>command.</a:t>
                      </a:r>
                      <a:endParaRPr lang="en-GB" sz="1600" b="0" kern="1200" dirty="0">
                        <a:solidFill>
                          <a:schemeClr val="tx1"/>
                        </a:solidFill>
                        <a:latin typeface="Calibri" pitchFamily="34" charset="0"/>
                        <a:ea typeface="+mn-ea"/>
                        <a:cs typeface="Calibri" pitchFamily="34" charset="0"/>
                      </a:endParaRPr>
                    </a:p>
                  </a:txBody>
                  <a:tcPr marL="83127" marR="83127" marT="45723" marB="45723"/>
                </a:tc>
              </a:tr>
              <a:tr h="1188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UNIQUE</a:t>
                      </a:r>
                      <a:endParaRPr lang="en-US" sz="1600" b="1" dirty="0">
                        <a:solidFill>
                          <a:schemeClr val="tx1"/>
                        </a:solidFill>
                        <a:latin typeface="Calibri" pitchFamily="34" charset="0"/>
                        <a:cs typeface="Calibri" pitchFamily="34" charset="0"/>
                      </a:endParaRPr>
                    </a:p>
                  </a:txBody>
                  <a:tcPr marL="83127" marR="83127" marT="45723" marB="45723"/>
                </a:tc>
                <a:tc>
                  <a:txBody>
                    <a:bodyPr/>
                    <a:lstStyle/>
                    <a:p>
                      <a:pPr algn="just">
                        <a:buClr>
                          <a:srgbClr val="000000"/>
                        </a:buClr>
                        <a:buSzPct val="100000"/>
                        <a:tabLst>
                          <a:tab pos="236538" algn="l"/>
                          <a:tab pos="1150938" algn="l"/>
                          <a:tab pos="2065338" algn="l"/>
                          <a:tab pos="2979738" algn="l"/>
                          <a:tab pos="3894138" algn="l"/>
                          <a:tab pos="4808538" algn="l"/>
                          <a:tab pos="5722938" algn="l"/>
                          <a:tab pos="6637338" algn="l"/>
                          <a:tab pos="7551738" algn="l"/>
                          <a:tab pos="8466138" algn="l"/>
                          <a:tab pos="9380538" algn="l"/>
                          <a:tab pos="10294938" algn="l"/>
                        </a:tabLst>
                      </a:pPr>
                      <a:r>
                        <a:rPr lang="en-GB" sz="1600" dirty="0" smtClean="0">
                          <a:solidFill>
                            <a:srgbClr val="000000"/>
                          </a:solidFill>
                          <a:latin typeface="Calibri" pitchFamily="34" charset="0"/>
                          <a:cs typeface="Calibri" pitchFamily="34" charset="0"/>
                        </a:rPr>
                        <a:t>Specifies a column or combination of columns whose values must be unique for all rows in the table. Allows the inputs of </a:t>
                      </a:r>
                      <a:r>
                        <a:rPr lang="en-GB" sz="1600" b="1" dirty="0" smtClean="0">
                          <a:solidFill>
                            <a:srgbClr val="000000"/>
                          </a:solidFill>
                          <a:latin typeface="Calibri" pitchFamily="34" charset="0"/>
                          <a:cs typeface="Calibri" pitchFamily="34" charset="0"/>
                        </a:rPr>
                        <a:t>NULL</a:t>
                      </a:r>
                      <a:r>
                        <a:rPr lang="en-GB" sz="1600" dirty="0" smtClean="0">
                          <a:solidFill>
                            <a:srgbClr val="000000"/>
                          </a:solidFill>
                          <a:latin typeface="Calibri" pitchFamily="34" charset="0"/>
                          <a:cs typeface="Calibri" pitchFamily="34" charset="0"/>
                        </a:rPr>
                        <a:t>. Can be defined both at the column level and at the table level.  Can comprise of more than one column; the group of columns is called a </a:t>
                      </a:r>
                      <a:r>
                        <a:rPr lang="en-GB" sz="1600" i="1" dirty="0" smtClean="0">
                          <a:solidFill>
                            <a:srgbClr val="000000"/>
                          </a:solidFill>
                          <a:latin typeface="Calibri" pitchFamily="34" charset="0"/>
                          <a:cs typeface="Calibri" pitchFamily="34" charset="0"/>
                        </a:rPr>
                        <a:t>composite unique key.</a:t>
                      </a:r>
                    </a:p>
                  </a:txBody>
                  <a:tcPr marL="83127" marR="83127" marT="45723" marB="45723"/>
                </a:tc>
              </a:tr>
              <a:tr h="9144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PRIMARY KEY</a:t>
                      </a:r>
                    </a:p>
                    <a:p>
                      <a:pPr algn="l"/>
                      <a:endParaRPr lang="en-US" sz="1600" b="1" dirty="0">
                        <a:solidFill>
                          <a:schemeClr val="tx1"/>
                        </a:solidFill>
                        <a:latin typeface="Calibri" pitchFamily="34" charset="0"/>
                        <a:cs typeface="Calibri" pitchFamily="34" charset="0"/>
                      </a:endParaRPr>
                    </a:p>
                  </a:txBody>
                  <a:tcPr marL="83127" marR="83127" marT="45723" marB="45723"/>
                </a:tc>
                <a:tc>
                  <a:txBody>
                    <a:bodyPr/>
                    <a:lstStyle/>
                    <a:p>
                      <a:pPr algn="just">
                        <a:buClr>
                          <a:srgbClr val="000000"/>
                        </a:buClr>
                        <a:buSzPct val="100000"/>
                        <a:tabLst>
                          <a:tab pos="177800" algn="l"/>
                          <a:tab pos="1092200" algn="l"/>
                          <a:tab pos="2006600" algn="l"/>
                          <a:tab pos="2921000" algn="l"/>
                          <a:tab pos="3835400" algn="l"/>
                          <a:tab pos="4749800" algn="l"/>
                          <a:tab pos="5664200" algn="l"/>
                          <a:tab pos="6578600" algn="l"/>
                          <a:tab pos="7493000" algn="l"/>
                          <a:tab pos="8407400" algn="l"/>
                          <a:tab pos="9321800" algn="l"/>
                          <a:tab pos="10236200" algn="l"/>
                        </a:tabLst>
                      </a:pPr>
                      <a:r>
                        <a:rPr lang="en-GB" sz="1600" dirty="0" smtClean="0">
                          <a:solidFill>
                            <a:srgbClr val="000000"/>
                          </a:solidFill>
                          <a:latin typeface="Calibri" pitchFamily="34" charset="0"/>
                          <a:cs typeface="Calibri" pitchFamily="34" charset="0"/>
                        </a:rPr>
                        <a:t>Uniquely identifies each row of the table. Cannot contain NULL value. Can be defined both at the column level and at the table level. Only one primary key can be created for each table.</a:t>
                      </a:r>
                      <a:endParaRPr lang="en-GB" sz="1600" dirty="0">
                        <a:solidFill>
                          <a:srgbClr val="000000"/>
                        </a:solidFill>
                        <a:latin typeface="Calibri" pitchFamily="34" charset="0"/>
                        <a:cs typeface="Calibri" pitchFamily="34" charset="0"/>
                      </a:endParaRPr>
                    </a:p>
                  </a:txBody>
                  <a:tcPr marL="83127" marR="83127" marT="45723" marB="45723"/>
                </a:tc>
              </a:tr>
              <a:tr h="1188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solidFill>
                            <a:schemeClr val="tx1"/>
                          </a:solidFill>
                          <a:latin typeface="Calibri" pitchFamily="34" charset="0"/>
                          <a:cs typeface="Calibri" pitchFamily="34" charset="0"/>
                        </a:rPr>
                        <a:t>FOREIGN KEY</a:t>
                      </a:r>
                    </a:p>
                    <a:p>
                      <a:pPr algn="l"/>
                      <a:endParaRPr lang="en-US" sz="1600" b="1" dirty="0">
                        <a:solidFill>
                          <a:schemeClr val="tx1"/>
                        </a:solidFill>
                        <a:latin typeface="Calibri" pitchFamily="34" charset="0"/>
                        <a:cs typeface="Calibri" pitchFamily="34" charset="0"/>
                      </a:endParaRPr>
                    </a:p>
                  </a:txBody>
                  <a:tcPr marL="83127" marR="83127" marT="45723" marB="45723"/>
                </a:tc>
                <a:tc>
                  <a:txBody>
                    <a:bodyPr/>
                    <a:lstStyle/>
                    <a:p>
                      <a:pPr algn="just">
                        <a:buClr>
                          <a:srgbClr val="000000"/>
                        </a:buClr>
                        <a:buSzPct val="100000"/>
                        <a:tabLst>
                          <a:tab pos="177800" algn="l"/>
                          <a:tab pos="1092200" algn="l"/>
                          <a:tab pos="2006600" algn="l"/>
                          <a:tab pos="2921000" algn="l"/>
                          <a:tab pos="3835400" algn="l"/>
                          <a:tab pos="4749800" algn="l"/>
                          <a:tab pos="5664200" algn="l"/>
                          <a:tab pos="6578600" algn="l"/>
                          <a:tab pos="7493000" algn="l"/>
                          <a:tab pos="8407400" algn="l"/>
                          <a:tab pos="9321800" algn="l"/>
                          <a:tab pos="10236200" algn="l"/>
                        </a:tabLst>
                      </a:pPr>
                      <a:r>
                        <a:rPr lang="en-GB" sz="1600" dirty="0" smtClean="0">
                          <a:solidFill>
                            <a:srgbClr val="000000"/>
                          </a:solidFill>
                          <a:latin typeface="Calibri" pitchFamily="34" charset="0"/>
                          <a:cs typeface="Calibri" pitchFamily="34" charset="0"/>
                        </a:rPr>
                        <a:t>Establishes and enforces a foreign key relationship between the column and a column of the referenced table. A foreign key vale must match an existing value in the parent table or be NULL. Can be defined both at the column level and at the table level. </a:t>
                      </a:r>
                    </a:p>
                  </a:txBody>
                  <a:tcPr marL="83127" marR="83127" marT="45723" marB="45723"/>
                </a:tc>
              </a:tr>
              <a:tr h="640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latin typeface="Calibri" pitchFamily="34" charset="0"/>
                          <a:ea typeface="+mn-ea"/>
                          <a:cs typeface="Calibri" pitchFamily="34" charset="0"/>
                        </a:rPr>
                        <a:t>CHECK</a:t>
                      </a:r>
                    </a:p>
                    <a:p>
                      <a:endParaRPr lang="en-US" sz="1600" b="1" dirty="0">
                        <a:solidFill>
                          <a:schemeClr val="tx1"/>
                        </a:solidFill>
                        <a:latin typeface="Calibri" pitchFamily="34" charset="0"/>
                        <a:cs typeface="Calibri" pitchFamily="34" charset="0"/>
                      </a:endParaRPr>
                    </a:p>
                  </a:txBody>
                  <a:tcPr marL="83127" marR="83127" marT="45723" marB="45723"/>
                </a:tc>
                <a:tc>
                  <a:txBody>
                    <a:bodyPr/>
                    <a:lstStyle/>
                    <a:p>
                      <a:pPr algn="just">
                        <a:buClr>
                          <a:srgbClr val="000000"/>
                        </a:buClr>
                        <a:buSzPct val="100000"/>
                        <a:tabLst>
                          <a:tab pos="177800" algn="l"/>
                          <a:tab pos="1092200" algn="l"/>
                          <a:tab pos="2006600" algn="l"/>
                          <a:tab pos="2921000" algn="l"/>
                          <a:tab pos="3835400" algn="l"/>
                          <a:tab pos="4749800" algn="l"/>
                          <a:tab pos="5664200" algn="l"/>
                          <a:tab pos="6578600" algn="l"/>
                          <a:tab pos="7493000" algn="l"/>
                          <a:tab pos="8407400" algn="l"/>
                          <a:tab pos="9321800" algn="l"/>
                          <a:tab pos="10236200" algn="l"/>
                        </a:tabLst>
                      </a:pPr>
                      <a:r>
                        <a:rPr lang="en-GB" sz="1600" dirty="0" smtClean="0">
                          <a:solidFill>
                            <a:srgbClr val="000000"/>
                          </a:solidFill>
                          <a:latin typeface="Calibri" pitchFamily="34" charset="0"/>
                          <a:cs typeface="Calibri" pitchFamily="34" charset="0"/>
                        </a:rPr>
                        <a:t>Defines a condition that every row in a table must satisfy. A single column can have multiple CHECK constraints.</a:t>
                      </a:r>
                      <a:endParaRPr lang="en-GB" sz="1600" dirty="0">
                        <a:solidFill>
                          <a:srgbClr val="000000"/>
                        </a:solidFill>
                        <a:latin typeface="Calibri" pitchFamily="34" charset="0"/>
                        <a:cs typeface="Calibri" pitchFamily="34" charset="0"/>
                      </a:endParaRPr>
                    </a:p>
                  </a:txBody>
                  <a:tcPr marL="83127" marR="83127" marT="45723" marB="45723"/>
                </a:tc>
              </a:tr>
            </a:tbl>
          </a:graphicData>
        </a:graphic>
      </p:graphicFrame>
      <p:sp>
        <p:nvSpPr>
          <p:cNvPr id="5" name="Title 1"/>
          <p:cNvSpPr>
            <a:spLocks noGrp="1"/>
          </p:cNvSpPr>
          <p:nvPr>
            <p:ph type="title"/>
          </p:nvPr>
        </p:nvSpPr>
        <p:spPr>
          <a:xfrm>
            <a:off x="457200" y="274638"/>
            <a:ext cx="8229600" cy="792162"/>
          </a:xfrm>
        </p:spPr>
        <p:txBody>
          <a:bodyPr>
            <a:normAutofit/>
          </a:bodyPr>
          <a:lstStyle/>
          <a:p>
            <a:r>
              <a:rPr lang="en-US" sz="3600" smtClean="0"/>
              <a:t>Types of Constraints</a:t>
            </a:r>
            <a:endParaRPr lang="en-US" sz="3600" dirty="0"/>
          </a:p>
        </p:txBody>
      </p:sp>
      <p:sp>
        <p:nvSpPr>
          <p:cNvPr id="2" name="Slide Number Placeholder 1"/>
          <p:cNvSpPr>
            <a:spLocks noGrp="1"/>
          </p:cNvSpPr>
          <p:nvPr>
            <p:ph type="sldNum" sz="quarter" idx="12"/>
          </p:nvPr>
        </p:nvSpPr>
        <p:spPr/>
        <p:txBody>
          <a:bodyPr/>
          <a:lstStyle/>
          <a:p>
            <a:fld id="{846DBC5D-4018-4DB7-978F-958382B4F117}" type="slidenum">
              <a:rPr lang="en-US" smtClean="0"/>
              <a:t>8</a:t>
            </a:fld>
            <a:endParaRPr lang="en-US"/>
          </a:p>
        </p:txBody>
      </p:sp>
    </p:spTree>
    <p:extLst>
      <p:ext uri="{BB962C8B-B14F-4D97-AF65-F5344CB8AC3E}">
        <p14:creationId xmlns:p14="http://schemas.microsoft.com/office/powerpoint/2010/main" val="1872342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Constraint Clause</a:t>
            </a:r>
          </a:p>
        </p:txBody>
      </p:sp>
      <p:sp>
        <p:nvSpPr>
          <p:cNvPr id="10243" name="Content Placeholder 2"/>
          <p:cNvSpPr>
            <a:spLocks noGrp="1"/>
          </p:cNvSpPr>
          <p:nvPr>
            <p:ph idx="1"/>
          </p:nvPr>
        </p:nvSpPr>
        <p:spPr>
          <a:xfrm>
            <a:off x="533401" y="1219200"/>
            <a:ext cx="8153112" cy="4876800"/>
          </a:xfrm>
        </p:spPr>
        <p:txBody>
          <a:bodyPr>
            <a:normAutofit fontScale="92500" lnSpcReduction="10000"/>
          </a:bodyPr>
          <a:lstStyle/>
          <a:p>
            <a:pPr eaLnBrk="1" hangingPunct="1">
              <a:spcBef>
                <a:spcPts val="1375"/>
              </a:spcBef>
              <a:buClr>
                <a:srgbClr val="000000"/>
              </a:buClr>
            </a:pPr>
            <a:r>
              <a:rPr lang="en-GB" dirty="0" smtClean="0">
                <a:solidFill>
                  <a:srgbClr val="000000"/>
                </a:solidFill>
              </a:rPr>
              <a:t>Sometimes, the constraints used in the CREATE TABLE statement </a:t>
            </a:r>
            <a:r>
              <a:rPr lang="en-GB" dirty="0" smtClean="0"/>
              <a:t>pertain to combination of columns or a column has multiple constraints . </a:t>
            </a:r>
          </a:p>
          <a:p>
            <a:pPr eaLnBrk="1" hangingPunct="1">
              <a:spcBef>
                <a:spcPts val="1375"/>
              </a:spcBef>
              <a:buClr>
                <a:srgbClr val="000000"/>
              </a:buClr>
            </a:pPr>
            <a:r>
              <a:rPr lang="en-GB" dirty="0" smtClean="0">
                <a:solidFill>
                  <a:srgbClr val="000000"/>
                </a:solidFill>
              </a:rPr>
              <a:t>In such cases, it is necessary to place the constraint in a separate </a:t>
            </a:r>
            <a:r>
              <a:rPr lang="en-GB" sz="2600" dirty="0"/>
              <a:t>CONSTRAINT clause, rather than simple adding the constraint after the name and data-type </a:t>
            </a:r>
            <a:r>
              <a:rPr lang="en-GB" dirty="0" smtClean="0"/>
              <a:t>of the column.</a:t>
            </a:r>
          </a:p>
          <a:p>
            <a:pPr>
              <a:spcBef>
                <a:spcPts val="1375"/>
              </a:spcBef>
              <a:buClr>
                <a:srgbClr val="000000"/>
              </a:buClr>
            </a:pPr>
            <a:r>
              <a:rPr lang="en-GB" dirty="0">
                <a:solidFill>
                  <a:srgbClr val="000000"/>
                </a:solidFill>
              </a:rPr>
              <a:t>For example, when a table has a composite primary key, then constraint must be written in a separate clause. </a:t>
            </a:r>
            <a:r>
              <a:rPr lang="en-GB" dirty="0" smtClean="0">
                <a:solidFill>
                  <a:srgbClr val="000000"/>
                </a:solidFill>
                <a:latin typeface="Calibri" pitchFamily="34" charset="0"/>
                <a:cs typeface="Calibri" pitchFamily="34" charset="0"/>
              </a:rPr>
              <a:t>			CREATE </a:t>
            </a:r>
            <a:r>
              <a:rPr lang="en-GB" dirty="0">
                <a:solidFill>
                  <a:srgbClr val="000000"/>
                </a:solidFill>
                <a:latin typeface="Calibri" pitchFamily="34" charset="0"/>
                <a:cs typeface="Calibri" pitchFamily="34" charset="0"/>
              </a:rPr>
              <a:t>TABLE person</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		(	</a:t>
            </a:r>
            <a:r>
              <a:rPr lang="en-GB" dirty="0" err="1" smtClean="0">
                <a:solidFill>
                  <a:srgbClr val="000000"/>
                </a:solidFill>
                <a:latin typeface="Calibri" pitchFamily="34" charset="0"/>
                <a:cs typeface="Calibri" pitchFamily="34" charset="0"/>
              </a:rPr>
              <a:t>person_id</a:t>
            </a:r>
            <a:r>
              <a:rPr lang="en-GB" dirty="0" smtClean="0">
                <a:solidFill>
                  <a:srgbClr val="000000"/>
                </a:solidFill>
                <a:latin typeface="Calibri" pitchFamily="34" charset="0"/>
                <a:cs typeface="Calibri" pitchFamily="34" charset="0"/>
              </a:rPr>
              <a:t> </a:t>
            </a:r>
            <a:r>
              <a:rPr lang="en-GB" dirty="0">
                <a:solidFill>
                  <a:srgbClr val="000000"/>
                </a:solidFill>
                <a:latin typeface="Calibri" pitchFamily="34" charset="0"/>
                <a:cs typeface="Calibri" pitchFamily="34" charset="0"/>
              </a:rPr>
              <a:t>NUMBER(2),</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			</a:t>
            </a:r>
            <a:r>
              <a:rPr lang="en-GB" dirty="0" err="1" smtClean="0">
                <a:solidFill>
                  <a:srgbClr val="000000"/>
                </a:solidFill>
                <a:latin typeface="Calibri" pitchFamily="34" charset="0"/>
                <a:cs typeface="Calibri" pitchFamily="34" charset="0"/>
              </a:rPr>
              <a:t>firstname</a:t>
            </a:r>
            <a:r>
              <a:rPr lang="en-GB" dirty="0" smtClean="0">
                <a:solidFill>
                  <a:srgbClr val="000000"/>
                </a:solidFill>
                <a:latin typeface="Calibri" pitchFamily="34" charset="0"/>
                <a:cs typeface="Calibri" pitchFamily="34" charset="0"/>
              </a:rPr>
              <a:t> </a:t>
            </a:r>
            <a:r>
              <a:rPr lang="en-GB" dirty="0">
                <a:solidFill>
                  <a:srgbClr val="000000"/>
                </a:solidFill>
                <a:latin typeface="Calibri" pitchFamily="34" charset="0"/>
                <a:cs typeface="Calibri" pitchFamily="34" charset="0"/>
              </a:rPr>
              <a:t>VARCHAR(25),</a:t>
            </a: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			PRIMARY </a:t>
            </a:r>
            <a:r>
              <a:rPr lang="en-GB" dirty="0">
                <a:solidFill>
                  <a:srgbClr val="000000"/>
                </a:solidFill>
                <a:latin typeface="Calibri" pitchFamily="34" charset="0"/>
                <a:cs typeface="Calibri" pitchFamily="34" charset="0"/>
              </a:rPr>
              <a:t>KEY(</a:t>
            </a:r>
            <a:r>
              <a:rPr lang="en-GB" dirty="0" err="1">
                <a:solidFill>
                  <a:srgbClr val="000000"/>
                </a:solidFill>
                <a:latin typeface="Calibri" pitchFamily="34" charset="0"/>
                <a:cs typeface="Calibri" pitchFamily="34" charset="0"/>
              </a:rPr>
              <a:t>employee_id,firstname</a:t>
            </a:r>
            <a:r>
              <a:rPr lang="en-GB" dirty="0">
                <a:solidFill>
                  <a:srgbClr val="000000"/>
                </a:solidFill>
                <a:latin typeface="Calibri" pitchFamily="34" charset="0"/>
                <a:cs typeface="Calibri" pitchFamily="34" charset="0"/>
              </a:rPr>
              <a:t>) </a:t>
            </a:r>
            <a:endParaRPr lang="en-GB" dirty="0" smtClean="0">
              <a:solidFill>
                <a:srgbClr val="000000"/>
              </a:solidFill>
              <a:latin typeface="Calibri" pitchFamily="34" charset="0"/>
              <a:cs typeface="Calibri" pitchFamily="34" charset="0"/>
            </a:endParaRPr>
          </a:p>
          <a:p>
            <a:pPr>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latin typeface="Calibri" pitchFamily="34" charset="0"/>
                <a:cs typeface="Calibri" pitchFamily="34" charset="0"/>
              </a:rPr>
              <a:t>	</a:t>
            </a:r>
            <a:r>
              <a:rPr lang="en-GB" dirty="0" smtClean="0">
                <a:solidFill>
                  <a:srgbClr val="000000"/>
                </a:solidFill>
                <a:latin typeface="Calibri" pitchFamily="34" charset="0"/>
                <a:cs typeface="Calibri" pitchFamily="34" charset="0"/>
              </a:rPr>
              <a:t>		);</a:t>
            </a:r>
            <a:endParaRPr lang="en-GB" dirty="0">
              <a:solidFill>
                <a:srgbClr val="000000"/>
              </a:solidFill>
              <a:latin typeface="Calibri" pitchFamily="34" charset="0"/>
              <a:cs typeface="Calibri" pitchFamily="34" charset="0"/>
            </a:endParaRPr>
          </a:p>
          <a:p>
            <a:pPr marL="0" indent="0" eaLnBrk="1" hangingPunct="1">
              <a:spcBef>
                <a:spcPts val="1375"/>
              </a:spcBef>
              <a:buClr>
                <a:srgbClr val="000000"/>
              </a:buClr>
              <a:buNone/>
            </a:pPr>
            <a:endParaRPr lang="en-GB" dirty="0" smtClean="0">
              <a:solidFill>
                <a:srgbClr val="000000"/>
              </a:solidFill>
            </a:endParaRPr>
          </a:p>
        </p:txBody>
      </p:sp>
      <p:sp>
        <p:nvSpPr>
          <p:cNvPr id="2" name="Slide Number Placeholder 1"/>
          <p:cNvSpPr>
            <a:spLocks noGrp="1"/>
          </p:cNvSpPr>
          <p:nvPr>
            <p:ph type="sldNum" sz="quarter" idx="12"/>
          </p:nvPr>
        </p:nvSpPr>
        <p:spPr/>
        <p:txBody>
          <a:bodyPr/>
          <a:lstStyle/>
          <a:p>
            <a:fld id="{846DBC5D-4018-4DB7-978F-958382B4F117}" type="slidenum">
              <a:rPr lang="en-US" smtClean="0"/>
              <a:t>9</a:t>
            </a:fld>
            <a:endParaRPr lang="en-US"/>
          </a:p>
        </p:txBody>
      </p:sp>
    </p:spTree>
    <p:extLst>
      <p:ext uri="{BB962C8B-B14F-4D97-AF65-F5344CB8AC3E}">
        <p14:creationId xmlns:p14="http://schemas.microsoft.com/office/powerpoint/2010/main" val="1639726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1496</Words>
  <Application>Microsoft Office PowerPoint</Application>
  <PresentationFormat>On-screen Show (4:3)</PresentationFormat>
  <Paragraphs>247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Creating &amp; Modifying Tables in SQL</vt:lpstr>
      <vt:lpstr>CREATE TABLE statement</vt:lpstr>
      <vt:lpstr>CREATE TABLE statement</vt:lpstr>
      <vt:lpstr>Naming Database Objects</vt:lpstr>
      <vt:lpstr>Datatypes</vt:lpstr>
      <vt:lpstr>Constraints</vt:lpstr>
      <vt:lpstr>Types of Constraints</vt:lpstr>
      <vt:lpstr>Constraint Clause</vt:lpstr>
      <vt:lpstr>Example</vt:lpstr>
      <vt:lpstr>Foreign Key Constraint Keywords</vt:lpstr>
      <vt:lpstr>Example of Relationship Table</vt:lpstr>
      <vt:lpstr>Viewing Table Information</vt:lpstr>
      <vt:lpstr>Removing a Table</vt:lpstr>
      <vt:lpstr>Renaming a table</vt:lpstr>
      <vt:lpstr>Modifying existing tables</vt:lpstr>
      <vt:lpstr>Adding a column</vt:lpstr>
      <vt:lpstr>Deleting/Dropping a column</vt:lpstr>
      <vt:lpstr>Deleting/Dropping a column</vt:lpstr>
      <vt:lpstr>Modifying Column Size or Type</vt:lpstr>
      <vt:lpstr>Adding a Constraint to existing tables</vt:lpstr>
      <vt:lpstr>Dropping a constraint</vt:lpstr>
      <vt:lpstr>Disabling a constraint</vt:lpstr>
      <vt:lpstr>Enabling a constraint</vt:lpstr>
      <vt:lpstr>PowerPoint Presentation</vt:lpstr>
    </vt:vector>
  </TitlesOfParts>
  <Company>SAC, Shillong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polynia</dc:creator>
  <cp:lastModifiedBy>polynia</cp:lastModifiedBy>
  <cp:revision>102</cp:revision>
  <dcterms:created xsi:type="dcterms:W3CDTF">2015-03-03T05:42:27Z</dcterms:created>
  <dcterms:modified xsi:type="dcterms:W3CDTF">2017-02-28T05:46:22Z</dcterms:modified>
</cp:coreProperties>
</file>