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90" r:id="rId3"/>
    <p:sldId id="320" r:id="rId4"/>
    <p:sldId id="323" r:id="rId5"/>
    <p:sldId id="324" r:id="rId6"/>
    <p:sldId id="325" r:id="rId7"/>
    <p:sldId id="326" r:id="rId8"/>
    <p:sldId id="327" r:id="rId9"/>
    <p:sldId id="380" r:id="rId10"/>
    <p:sldId id="381" r:id="rId11"/>
    <p:sldId id="382" r:id="rId12"/>
    <p:sldId id="383" r:id="rId13"/>
    <p:sldId id="384" r:id="rId14"/>
    <p:sldId id="328" r:id="rId15"/>
    <p:sldId id="329" r:id="rId16"/>
    <p:sldId id="379" r:id="rId17"/>
    <p:sldId id="330" r:id="rId18"/>
    <p:sldId id="337" r:id="rId19"/>
    <p:sldId id="338" r:id="rId20"/>
    <p:sldId id="339" r:id="rId21"/>
    <p:sldId id="378" r:id="rId22"/>
    <p:sldId id="340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85" r:id="rId59"/>
    <p:sldId id="31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6" autoAdjust="0"/>
  </p:normalViewPr>
  <p:slideViewPr>
    <p:cSldViewPr>
      <p:cViewPr>
        <p:scale>
          <a:sx n="69" d="100"/>
          <a:sy n="69" d="100"/>
        </p:scale>
        <p:origin x="-4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A79-1D4A-46AE-A8DA-52F4805DA755}" type="datetimeFigureOut">
              <a:rPr lang="en-US" smtClean="0"/>
              <a:t>03/03/2017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7FF9C-7D2C-4D0A-98D2-C4960C22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E6D23-4BB0-4527-B73E-897D451AFB4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50AE3B-A081-4707-BD3E-43675BC6FF7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1494-3C19-423F-B637-345C5DEBC216}" type="datetime1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CB2-3725-484A-849A-0FD151ED3D82}" type="datetime1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FF55-B9B9-4BAF-80E4-D6F482DB76EE}" type="datetime1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0B-1E34-42AC-805B-355B0C064752}" type="datetime1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DAB-F279-4DD9-A2E9-05485131CC61}" type="datetime1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7E60-7DC6-40C2-ADD6-E2F860FBABBF}" type="datetime1">
              <a:rPr lang="en-US" smtClean="0"/>
              <a:t>03/03/2017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425E-5BFA-4BCE-9094-DF7D7EC8A6A8}" type="datetime1">
              <a:rPr lang="en-US" smtClean="0"/>
              <a:t>03/03/2017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31F7-C1AA-4928-8F2C-950A59D74D42}" type="datetime1">
              <a:rPr lang="en-US" smtClean="0"/>
              <a:t>03/03/2017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CE57-B459-4E0C-9DC7-581D799B8FED}" type="datetime1">
              <a:rPr lang="en-US" smtClean="0"/>
              <a:t>03/03/2017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6E1C-24DF-4F1C-AFF7-91F3EF035191}" type="datetime1">
              <a:rPr lang="en-US" smtClean="0"/>
              <a:t>03/03/2017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039-5F9C-4AE8-A1D0-8FEFBA114824}" type="datetime1">
              <a:rPr lang="en-US" smtClean="0"/>
              <a:t>03/03/2017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5AFA-C444-4BA6-824C-E87487BFA596}" type="datetime1">
              <a:rPr lang="en-US" smtClean="0"/>
              <a:t>03/03/2017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9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0.xml"/><Relationship Id="rId9" Type="http://schemas.openxmlformats.org/officeDocument/2006/relationships/slide" Target="slide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0"/>
            <a:ext cx="9144000" cy="3473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8636" y="3657599"/>
            <a:ext cx="79028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80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RETRIEVAL</a:t>
            </a:r>
            <a:endParaRPr lang="en-US" sz="8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tabLst>
                <a:tab pos="457200" algn="l"/>
              </a:tabLst>
              <a:defRPr/>
            </a:pPr>
            <a:r>
              <a:rPr lang="en-US" dirty="0" smtClean="0"/>
              <a:t>The concatenation operator can be used to concatenate or link columns to other columns, arithmetic operators, or constant values. </a:t>
            </a:r>
          </a:p>
          <a:p>
            <a:pPr marL="338138" indent="-338138">
              <a:tabLst>
                <a:tab pos="457200" algn="l"/>
              </a:tabLst>
              <a:defRPr/>
            </a:pPr>
            <a:r>
              <a:rPr lang="en-US" dirty="0" smtClean="0"/>
              <a:t>When you link a column to one of these elements, the output </a:t>
            </a:r>
            <a:r>
              <a:rPr lang="en-US" dirty="0" smtClean="0">
                <a:solidFill>
                  <a:srgbClr val="00B050"/>
                </a:solidFill>
              </a:rPr>
              <a:t>displays a single column </a:t>
            </a:r>
            <a:r>
              <a:rPr lang="en-US" dirty="0" smtClean="0"/>
              <a:t>that is a </a:t>
            </a:r>
            <a:r>
              <a:rPr lang="en-US" i="1" dirty="0" smtClean="0">
                <a:solidFill>
                  <a:srgbClr val="00B050"/>
                </a:solidFill>
              </a:rPr>
              <a:t>character expression</a:t>
            </a:r>
          </a:p>
          <a:p>
            <a:pPr marL="338138" indent="-338138">
              <a:tabLst>
                <a:tab pos="457200" algn="l"/>
              </a:tabLst>
              <a:defRPr/>
            </a:pPr>
            <a:r>
              <a:rPr lang="en-US" dirty="0" smtClean="0"/>
              <a:t>The concatenation operator is represented by</a:t>
            </a:r>
            <a:r>
              <a:rPr lang="en-US" dirty="0" smtClean="0">
                <a:solidFill>
                  <a:srgbClr val="002060"/>
                </a:solidFill>
              </a:rPr>
              <a:t> two vertical bars (||)</a:t>
            </a:r>
          </a:p>
          <a:p>
            <a:pPr>
              <a:defRPr/>
            </a:pPr>
            <a:r>
              <a:rPr lang="en-US" dirty="0" smtClean="0"/>
              <a:t>Columns on either side of the operator are combined to display a single column.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ACBAE-EC08-40EB-A843-26E04597E985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Operator ||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4515" r="1880" b="13879"/>
          <a:stretch>
            <a:fillRect/>
          </a:stretch>
        </p:blipFill>
        <p:spPr bwMode="auto">
          <a:xfrm>
            <a:off x="323850" y="476250"/>
            <a:ext cx="8532813" cy="56181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marL="457200" indent="-457200">
              <a:spcBef>
                <a:spcPct val="30000"/>
              </a:spcBef>
              <a:defRPr/>
            </a:pPr>
            <a:r>
              <a:rPr lang="en-US" dirty="0" smtClean="0"/>
              <a:t>A literal is a </a:t>
            </a:r>
            <a:r>
              <a:rPr lang="en-US" u="sng" dirty="0" smtClean="0"/>
              <a:t>character, a number, or a date </a:t>
            </a:r>
          </a:p>
          <a:p>
            <a:pPr marL="457200" indent="-457200">
              <a:spcBef>
                <a:spcPct val="30000"/>
              </a:spcBef>
              <a:defRPr/>
            </a:pPr>
            <a:endParaRPr lang="en-US" u="sng" dirty="0" smtClean="0"/>
          </a:p>
          <a:p>
            <a:pPr marL="457200" indent="-457200">
              <a:spcBef>
                <a:spcPct val="30000"/>
              </a:spcBef>
              <a:defRPr/>
            </a:pPr>
            <a:r>
              <a:rPr lang="en-US" dirty="0" smtClean="0"/>
              <a:t>Date </a:t>
            </a:r>
            <a:r>
              <a:rPr lang="en-US" dirty="0"/>
              <a:t>and character literal values must be enclosed within </a:t>
            </a:r>
            <a:r>
              <a:rPr lang="en-US" dirty="0">
                <a:solidFill>
                  <a:srgbClr val="00B050"/>
                </a:solidFill>
              </a:rPr>
              <a:t>single quotation marks (‘ ‘) </a:t>
            </a:r>
            <a:r>
              <a:rPr lang="en-US" dirty="0"/>
              <a:t>but number literals need not.</a:t>
            </a:r>
            <a:endParaRPr lang="en-US" dirty="0" smtClean="0"/>
          </a:p>
          <a:p>
            <a:pPr marL="457200" indent="-457200">
              <a:spcBef>
                <a:spcPct val="30000"/>
              </a:spcBef>
              <a:defRPr/>
            </a:pPr>
            <a:endParaRPr lang="en-US" dirty="0" smtClean="0"/>
          </a:p>
          <a:p>
            <a:pPr marL="457200" indent="-457200">
              <a:spcBef>
                <a:spcPct val="30000"/>
              </a:spcBef>
              <a:defRPr/>
            </a:pPr>
            <a:r>
              <a:rPr lang="en-US" dirty="0" smtClean="0"/>
              <a:t>This can be included in the SELECT clause</a:t>
            </a:r>
          </a:p>
          <a:p>
            <a:pPr marL="457200" indent="-457200">
              <a:spcBef>
                <a:spcPct val="30000"/>
              </a:spcBef>
              <a:defRPr/>
            </a:pPr>
            <a:endParaRPr lang="en-US" dirty="0" smtClean="0"/>
          </a:p>
          <a:p>
            <a:pPr marL="457200" indent="-457200">
              <a:spcBef>
                <a:spcPct val="30000"/>
              </a:spcBef>
              <a:defRPr/>
            </a:pPr>
            <a:r>
              <a:rPr lang="en-US" dirty="0" smtClean="0"/>
              <a:t>Each character string is output once for each row returned. 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A6BCC-E0A7-4651-A3DD-9088A4D0DCA9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 Character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5B4E8-0FF2-4A34-BF8A-3E7634597829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t="22209" r="5530" b="2518"/>
          <a:stretch>
            <a:fillRect/>
          </a:stretch>
        </p:blipFill>
        <p:spPr bwMode="auto">
          <a:xfrm>
            <a:off x="468313" y="1412875"/>
            <a:ext cx="8207375" cy="48244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Character String</a:t>
            </a:r>
          </a:p>
        </p:txBody>
      </p:sp>
    </p:spTree>
    <p:extLst>
      <p:ext uri="{BB962C8B-B14F-4D97-AF65-F5344CB8AC3E}">
        <p14:creationId xmlns:p14="http://schemas.microsoft.com/office/powerpoint/2010/main" val="24671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lnSpcReduction="10000"/>
          </a:bodyPr>
          <a:lstStyle/>
          <a:p>
            <a:pPr marL="338138" indent="-338138">
              <a:defRPr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002060"/>
                </a:solidFill>
              </a:rPr>
              <a:t>arithmetic expression</a:t>
            </a:r>
            <a:r>
              <a:rPr lang="en-US" dirty="0" smtClean="0"/>
              <a:t> may contain </a:t>
            </a:r>
          </a:p>
          <a:p>
            <a:pPr marL="738188" lvl="1" indent="-338138">
              <a:defRPr/>
            </a:pPr>
            <a:r>
              <a:rPr lang="en-US" dirty="0" smtClean="0"/>
              <a:t>column names, </a:t>
            </a:r>
          </a:p>
          <a:p>
            <a:pPr marL="738188" lvl="1" indent="-338138">
              <a:defRPr/>
            </a:pPr>
            <a:r>
              <a:rPr lang="en-US" dirty="0" smtClean="0"/>
              <a:t>constant numeric values, and </a:t>
            </a:r>
          </a:p>
          <a:p>
            <a:pPr marL="738188" lvl="1" indent="-338138">
              <a:defRPr/>
            </a:pPr>
            <a:r>
              <a:rPr lang="en-US" dirty="0" smtClean="0"/>
              <a:t>the arithmetic operators: </a:t>
            </a:r>
          </a:p>
          <a:p>
            <a:pPr marL="1138238" lvl="2" indent="-338138">
              <a:defRPr/>
            </a:pPr>
            <a:r>
              <a:rPr lang="en-US" dirty="0" smtClean="0"/>
              <a:t>available operators in SQL are: </a:t>
            </a:r>
            <a:r>
              <a:rPr lang="en-US" dirty="0" smtClean="0">
                <a:solidFill>
                  <a:srgbClr val="008000"/>
                </a:solidFill>
              </a:rPr>
              <a:t>addition(+), subtraction(-), multiplication(*), and division(/) </a:t>
            </a:r>
          </a:p>
          <a:p>
            <a:pPr marL="1138238" lvl="2" indent="-338138">
              <a:defRPr/>
            </a:pPr>
            <a:r>
              <a:rPr lang="en-US" dirty="0" smtClean="0"/>
              <a:t>You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use arithmetic operators in any clause </a:t>
            </a:r>
            <a:r>
              <a:rPr lang="en-US" dirty="0" smtClean="0"/>
              <a:t>of a SQL statement </a:t>
            </a:r>
            <a:r>
              <a:rPr lang="en-US" dirty="0" smtClean="0">
                <a:solidFill>
                  <a:srgbClr val="C00000"/>
                </a:solidFill>
              </a:rPr>
              <a:t>except the FROM clause</a:t>
            </a:r>
            <a:r>
              <a:rPr lang="en-US" dirty="0" smtClean="0"/>
              <a:t>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expressions can be used if we need </a:t>
            </a:r>
            <a:r>
              <a:rPr lang="en-US" dirty="0"/>
              <a:t>to modify the way in which data is displayed, perform calculations, or look at what-if scenarios. 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53D7C-9FB0-43D0-BC06-CA1ECBD22F40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 in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1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5351" r="6767" b="5017"/>
          <a:stretch>
            <a:fillRect/>
          </a:stretch>
        </p:blipFill>
        <p:spPr bwMode="auto">
          <a:xfrm>
            <a:off x="1600200" y="1295400"/>
            <a:ext cx="6299200" cy="472473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marL="396875" indent="-396875">
              <a:spcBef>
                <a:spcPct val="0"/>
              </a:spcBef>
            </a:pPr>
            <a:r>
              <a:rPr lang="en-US" dirty="0" smtClean="0"/>
              <a:t>When you perform arithmetic operations on NULL values, the result is always NULL. </a:t>
            </a:r>
          </a:p>
          <a:p>
            <a:pPr marL="396875" indent="-396875">
              <a:spcBef>
                <a:spcPct val="0"/>
              </a:spcBef>
            </a:pPr>
            <a:r>
              <a:rPr lang="en-US" dirty="0" smtClean="0"/>
              <a:t>An empty field is said to contain NULL.</a:t>
            </a:r>
          </a:p>
          <a:p>
            <a:pPr marL="396875" indent="-396875">
              <a:spcBef>
                <a:spcPct val="0"/>
              </a:spcBef>
            </a:pPr>
            <a:r>
              <a:rPr lang="en-US" dirty="0" smtClean="0"/>
              <a:t>A NULL value is not the same as zero or space.</a:t>
            </a:r>
          </a:p>
          <a:p>
            <a:pPr marL="396875" indent="-396875">
              <a:spcBef>
                <a:spcPct val="0"/>
              </a:spcBef>
            </a:pPr>
            <a:r>
              <a:rPr lang="en-US" dirty="0" smtClean="0"/>
              <a:t>A NULL value is defined as a value that is either </a:t>
            </a:r>
            <a:r>
              <a:rPr lang="en-US" dirty="0" smtClean="0">
                <a:solidFill>
                  <a:srgbClr val="00B050"/>
                </a:solidFill>
              </a:rPr>
              <a:t>Unavailable</a:t>
            </a:r>
            <a:r>
              <a:rPr lang="en-US" dirty="0" smtClean="0"/>
              <a:t> or </a:t>
            </a:r>
            <a:r>
              <a:rPr lang="en-US" dirty="0">
                <a:solidFill>
                  <a:srgbClr val="00B050"/>
                </a:solidFill>
              </a:rPr>
              <a:t>Unassigned</a:t>
            </a:r>
            <a:r>
              <a:rPr lang="en-US" dirty="0" smtClean="0"/>
              <a:t> or </a:t>
            </a:r>
            <a:r>
              <a:rPr lang="en-US" dirty="0">
                <a:solidFill>
                  <a:srgbClr val="00B050"/>
                </a:solidFill>
              </a:rPr>
              <a:t>Unknown</a:t>
            </a:r>
            <a:r>
              <a:rPr lang="en-US" dirty="0" smtClean="0"/>
              <a:t> or </a:t>
            </a:r>
            <a:r>
              <a:rPr lang="en-US" dirty="0">
                <a:solidFill>
                  <a:srgbClr val="00B050"/>
                </a:solidFill>
              </a:rPr>
              <a:t>Inapplicable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E0A53-567E-4025-87CD-CE831CA1F2B1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4213" y="4076700"/>
            <a:ext cx="7632700" cy="151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marL="342900" indent="-342900" algn="just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dirty="0" smtClean="0"/>
              <a:t>NULL * 30 = NULL			0 * 30 = 0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NULL / 10  = NULL 			0 / 10 = 0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100 + NULL = NULL			100 + 0 = 100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100 – NULL = NULL			100 – 0 = 100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 with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638"/>
            <a:ext cx="8229600" cy="3024187"/>
          </a:xfrm>
        </p:spPr>
        <p:txBody>
          <a:bodyPr/>
          <a:lstStyle/>
          <a:p>
            <a:pPr marL="338138" indent="-338138">
              <a:defRPr/>
            </a:pPr>
            <a:r>
              <a:rPr lang="en-US" dirty="0" smtClean="0"/>
              <a:t>M</a:t>
            </a:r>
            <a:r>
              <a:rPr lang="en-US" altLang="ko-KR" dirty="0" smtClean="0">
                <a:ea typeface="굴림" pitchFamily="34" charset="-127"/>
              </a:rPr>
              <a:t>ultiplication and division </a:t>
            </a:r>
            <a:r>
              <a:rPr lang="en-US" altLang="ko-KR" dirty="0" smtClean="0">
                <a:solidFill>
                  <a:srgbClr val="008000"/>
                </a:solidFill>
                <a:ea typeface="굴림" pitchFamily="34" charset="-127"/>
              </a:rPr>
              <a:t>take priority over</a:t>
            </a:r>
            <a:r>
              <a:rPr lang="en-US" altLang="ko-KR" dirty="0" smtClean="0">
                <a:ea typeface="굴림" pitchFamily="34" charset="-127"/>
              </a:rPr>
              <a:t> addition and subtraction.</a:t>
            </a:r>
          </a:p>
          <a:p>
            <a:pPr marL="338138" indent="-338138">
              <a:defRPr/>
            </a:pPr>
            <a:r>
              <a:rPr lang="en-US" altLang="ko-KR" dirty="0" smtClean="0">
                <a:ea typeface="굴림" pitchFamily="34" charset="-127"/>
              </a:rPr>
              <a:t>Operators of the same priority are evaluated from </a:t>
            </a:r>
            <a:r>
              <a:rPr lang="en-US" altLang="ko-KR" dirty="0" smtClean="0">
                <a:solidFill>
                  <a:srgbClr val="008000"/>
                </a:solidFill>
                <a:ea typeface="굴림" pitchFamily="34" charset="-127"/>
              </a:rPr>
              <a:t>left to right.</a:t>
            </a:r>
          </a:p>
          <a:p>
            <a:pPr marL="338138" indent="-338138">
              <a:defRPr/>
            </a:pPr>
            <a:r>
              <a:rPr lang="en-US" altLang="ko-KR" dirty="0" smtClean="0">
                <a:solidFill>
                  <a:srgbClr val="008000"/>
                </a:solidFill>
                <a:ea typeface="굴림" pitchFamily="34" charset="-127"/>
              </a:rPr>
              <a:t>Parentheses</a:t>
            </a:r>
            <a:r>
              <a:rPr lang="en-US" altLang="ko-KR" dirty="0" smtClean="0">
                <a:ea typeface="굴림" pitchFamily="34" charset="-127"/>
              </a:rPr>
              <a:t> are used to force prioritized evaluation and to clarify statements.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1859-C8E2-45F8-B962-68F133D00C10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  <p:sp>
        <p:nvSpPr>
          <p:cNvPr id="5" name="Plus 4"/>
          <p:cNvSpPr/>
          <p:nvPr/>
        </p:nvSpPr>
        <p:spPr>
          <a:xfrm>
            <a:off x="2411413" y="2492375"/>
            <a:ext cx="433387" cy="431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Minus 5"/>
          <p:cNvSpPr/>
          <p:nvPr/>
        </p:nvSpPr>
        <p:spPr>
          <a:xfrm>
            <a:off x="3492500" y="2492375"/>
            <a:ext cx="252413" cy="4318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Multiply 6"/>
          <p:cNvSpPr/>
          <p:nvPr/>
        </p:nvSpPr>
        <p:spPr>
          <a:xfrm>
            <a:off x="2411413" y="1952625"/>
            <a:ext cx="504825" cy="32385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490913" y="1952625"/>
            <a:ext cx="144462" cy="323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Double Bracket 10"/>
          <p:cNvSpPr/>
          <p:nvPr/>
        </p:nvSpPr>
        <p:spPr>
          <a:xfrm>
            <a:off x="2411413" y="1484313"/>
            <a:ext cx="504825" cy="25241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92725" y="1557338"/>
            <a:ext cx="0" cy="1439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TextBox 11"/>
          <p:cNvSpPr txBox="1">
            <a:spLocks noChangeArrowheads="1"/>
          </p:cNvSpPr>
          <p:nvPr/>
        </p:nvSpPr>
        <p:spPr bwMode="auto">
          <a:xfrm>
            <a:off x="5292725" y="1484313"/>
            <a:ext cx="120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HIGHEST</a:t>
            </a:r>
          </a:p>
        </p:txBody>
      </p:sp>
      <p:sp>
        <p:nvSpPr>
          <p:cNvPr id="18444" name="TextBox 14"/>
          <p:cNvSpPr txBox="1">
            <a:spLocks noChangeArrowheads="1"/>
          </p:cNvSpPr>
          <p:nvPr/>
        </p:nvSpPr>
        <p:spPr bwMode="auto">
          <a:xfrm>
            <a:off x="5292725" y="2627313"/>
            <a:ext cx="115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LOWEST</a:t>
            </a: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38533" r="1880" b="41974"/>
          <a:stretch>
            <a:fillRect/>
          </a:stretch>
        </p:blipFill>
        <p:spPr bwMode="auto">
          <a:xfrm>
            <a:off x="755650" y="5068888"/>
            <a:ext cx="7596188" cy="11541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err="1" smtClean="0"/>
              <a:t>Precedenec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Syntax: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[DISTINCT ] {* | column [alias],…….}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 smtClean="0"/>
              <a:t>table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i="1" dirty="0" smtClean="0"/>
              <a:t>	</a:t>
            </a: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b="1" dirty="0" smtClean="0"/>
              <a:t> </a:t>
            </a:r>
            <a:r>
              <a:rPr lang="en-US" dirty="0" smtClean="0"/>
              <a:t>&lt;condition(s)&gt; ; ]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dirty="0" smtClean="0"/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</a:rPr>
              <a:t>	WHERE Clause </a:t>
            </a:r>
            <a:r>
              <a:rPr lang="en-US" dirty="0" smtClean="0"/>
              <a:t>	consists of one or more conditions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/>
              <a:t>	[]			it is an optional clause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8C43C-5D6E-4CE2-9D38-8896BEB1529C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spcBef>
                <a:spcPct val="50000"/>
              </a:spcBef>
              <a:defRPr/>
            </a:pPr>
            <a:r>
              <a:rPr lang="en-US" dirty="0" smtClean="0"/>
              <a:t>By inserting a WHERE clause into a SQL statement, you can specify a condition that must be met, and only the rows that meet the condition are returned. </a:t>
            </a:r>
          </a:p>
          <a:p>
            <a:pPr marL="338138" indent="-338138">
              <a:spcBef>
                <a:spcPct val="50000"/>
              </a:spcBef>
              <a:defRPr/>
            </a:pPr>
            <a:r>
              <a:rPr lang="en-US" dirty="0" smtClean="0"/>
              <a:t>This is also known as selection property of SQL Statement.</a:t>
            </a:r>
          </a:p>
          <a:p>
            <a:pPr marL="338138" indent="-338138">
              <a:spcBef>
                <a:spcPct val="50000"/>
              </a:spcBef>
              <a:defRPr/>
            </a:pPr>
            <a:r>
              <a:rPr lang="en-US" dirty="0" smtClean="0"/>
              <a:t>The WHERE clause directly follows the FROM clause in the SQL statement syntax. </a:t>
            </a:r>
          </a:p>
          <a:p>
            <a:pPr marL="338138" indent="-338138">
              <a:spcBef>
                <a:spcPct val="50000"/>
              </a:spcBef>
              <a:defRPr/>
            </a:pPr>
            <a:r>
              <a:rPr lang="en-US" dirty="0" smtClean="0"/>
              <a:t>The WHERE clause consists of the WHERE keyword and a condition or conditions.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10414-16BF-45FB-BEF8-FCD78802CB97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</a:t>
            </a:r>
          </a:p>
        </p:txBody>
      </p:sp>
    </p:spTree>
    <p:extLst>
      <p:ext uri="{BB962C8B-B14F-4D97-AF65-F5344CB8AC3E}">
        <p14:creationId xmlns:p14="http://schemas.microsoft.com/office/powerpoint/2010/main" val="19282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SELECT Statement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Column Alias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Concatenation Operator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Arithmetic Expressions with SELECT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Rules of Precedence of Arithmetic Operators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7" action="ppaction://hlinksldjump"/>
              </a:rPr>
              <a:t>WHERE Clause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8" action="ppaction://hlinksldjump"/>
              </a:rPr>
              <a:t>Operators used in WHERE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9" action="ppaction://hlinksldjump"/>
              </a:rPr>
              <a:t>ORDER BY Clause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18488" cy="31178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The condition in a WHERE clause specifies a comparison of values that limits the rows returned by a query.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The condition consists of </a:t>
            </a:r>
            <a:r>
              <a:rPr lang="en-US" dirty="0" smtClean="0">
                <a:solidFill>
                  <a:srgbClr val="008000"/>
                </a:solidFill>
              </a:rPr>
              <a:t>three</a:t>
            </a:r>
            <a:r>
              <a:rPr lang="en-US" dirty="0" smtClean="0"/>
              <a:t> elements.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First is a </a:t>
            </a:r>
            <a:r>
              <a:rPr lang="en-US" dirty="0" smtClean="0">
                <a:solidFill>
                  <a:srgbClr val="008000"/>
                </a:solidFill>
              </a:rPr>
              <a:t>column name</a:t>
            </a:r>
            <a:r>
              <a:rPr lang="en-US" dirty="0" smtClean="0"/>
              <a:t>,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Second is a </a:t>
            </a:r>
            <a:r>
              <a:rPr lang="en-US" dirty="0" smtClean="0">
                <a:solidFill>
                  <a:srgbClr val="C00000"/>
                </a:solidFill>
              </a:rPr>
              <a:t>comparison operator </a:t>
            </a:r>
            <a:r>
              <a:rPr lang="en-US" dirty="0" smtClean="0"/>
              <a:t>and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Third element can be another </a:t>
            </a:r>
            <a:r>
              <a:rPr lang="en-US" dirty="0" smtClean="0">
                <a:solidFill>
                  <a:srgbClr val="7030A0"/>
                </a:solidFill>
              </a:rPr>
              <a:t>column name, constant, or list of values.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9105D-9896-4265-AC0D-A7F4AF4269DF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924800" cy="127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SELECT </a:t>
            </a:r>
            <a:r>
              <a:rPr lang="en-US" sz="2400" i="1" dirty="0">
                <a:solidFill>
                  <a:schemeClr val="tx1"/>
                </a:solidFill>
              </a:rPr>
              <a:t>[DISTINCT] | * column [alias],……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i="1" dirty="0">
                <a:solidFill>
                  <a:schemeClr val="tx1"/>
                </a:solidFill>
              </a:rPr>
              <a:t>table;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WHERE </a:t>
            </a:r>
            <a:r>
              <a:rPr lang="en-US" sz="2400" dirty="0" err="1">
                <a:solidFill>
                  <a:srgbClr val="008000"/>
                </a:solidFill>
              </a:rPr>
              <a:t>column_name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operator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column_name</a:t>
            </a:r>
            <a:r>
              <a:rPr lang="en-US" sz="2400" dirty="0">
                <a:solidFill>
                  <a:srgbClr val="7030A0"/>
                </a:solidFill>
              </a:rPr>
              <a:t>/constant/value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of the WHERE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>
            <a:normAutofit lnSpcReduction="10000"/>
          </a:bodyPr>
          <a:lstStyle/>
          <a:p>
            <a:pPr marL="339725" indent="-339725">
              <a:spcBef>
                <a:spcPct val="30000"/>
              </a:spcBef>
              <a:defRPr/>
            </a:pPr>
            <a:r>
              <a:rPr lang="en-US" dirty="0" smtClean="0"/>
              <a:t>For text/date values in SQL</a:t>
            </a:r>
          </a:p>
          <a:p>
            <a:pPr marL="739775" lvl="1" indent="-339725">
              <a:spcBef>
                <a:spcPct val="30000"/>
              </a:spcBef>
              <a:defRPr/>
            </a:pPr>
            <a:r>
              <a:rPr lang="en-US" dirty="0" smtClean="0"/>
              <a:t>they must be </a:t>
            </a:r>
            <a:r>
              <a:rPr lang="en-US" dirty="0" smtClean="0">
                <a:solidFill>
                  <a:srgbClr val="008000"/>
                </a:solidFill>
              </a:rPr>
              <a:t>specified within single quotes </a:t>
            </a:r>
            <a:r>
              <a:rPr lang="en-US" dirty="0" smtClean="0"/>
              <a:t>(most database systems will also accept double quotes). </a:t>
            </a:r>
          </a:p>
          <a:p>
            <a:pPr marL="339725" indent="-339725">
              <a:spcBef>
                <a:spcPct val="30000"/>
              </a:spcBef>
              <a:defRPr/>
            </a:pPr>
            <a:r>
              <a:rPr lang="en-US" dirty="0" smtClean="0"/>
              <a:t>For numeric values in SQL</a:t>
            </a:r>
          </a:p>
          <a:p>
            <a:pPr marL="739775" lvl="1" indent="-339725">
              <a:spcBef>
                <a:spcPct val="30000"/>
              </a:spcBef>
              <a:defRPr/>
            </a:pPr>
            <a:r>
              <a:rPr lang="en-US" dirty="0" smtClean="0"/>
              <a:t>they </a:t>
            </a:r>
            <a:r>
              <a:rPr lang="en-US" dirty="0" smtClean="0">
                <a:solidFill>
                  <a:srgbClr val="008000"/>
                </a:solidFill>
              </a:rPr>
              <a:t>should not be enclosed in quotes</a:t>
            </a:r>
            <a:r>
              <a:rPr lang="en-US" dirty="0" smtClean="0"/>
              <a:t>.</a:t>
            </a:r>
          </a:p>
          <a:p>
            <a:pPr marL="739775" lvl="1" indent="-339725">
              <a:spcBef>
                <a:spcPct val="30000"/>
              </a:spcBef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For example: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	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column_name</a:t>
            </a:r>
            <a:r>
              <a:rPr lang="en-US" dirty="0" smtClean="0"/>
              <a:t>=‘Tiger’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	WHERE</a:t>
            </a:r>
            <a:r>
              <a:rPr lang="en-US" dirty="0" smtClean="0"/>
              <a:t> </a:t>
            </a:r>
            <a:r>
              <a:rPr lang="en-US" dirty="0" err="1" smtClean="0"/>
              <a:t>column_name</a:t>
            </a:r>
            <a:r>
              <a:rPr lang="en-US" dirty="0" smtClean="0"/>
              <a:t>=’24-FEB-12’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	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column_name</a:t>
            </a:r>
            <a:r>
              <a:rPr lang="en-US" dirty="0" smtClean="0"/>
              <a:t>=13897.9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E3FFA-0090-49A7-95D9-35D14D9B4B1D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to specify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4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3"/>
          <a:stretch>
            <a:fillRect/>
          </a:stretch>
        </p:blipFill>
        <p:spPr bwMode="auto">
          <a:xfrm>
            <a:off x="611188" y="1052513"/>
            <a:ext cx="7848600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2C131-0AB2-4922-9C35-94F12B03F560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  <p:graphicFrame>
        <p:nvGraphicFramePr>
          <p:cNvPr id="5" name="Group 145"/>
          <p:cNvGraphicFramePr>
            <a:graphicFrameLocks noGrp="1"/>
          </p:cNvGraphicFramePr>
          <p:nvPr/>
        </p:nvGraphicFramePr>
        <p:xfrm>
          <a:off x="468313" y="1008063"/>
          <a:ext cx="8208962" cy="47244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187162"/>
                <a:gridCol w="5021800"/>
              </a:tblGrid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horzOverflow="overflow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Equal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equal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Greater than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Less than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Greater than or equal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Less than or equal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BETWEEN…AND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Between an inclusive 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LIKE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Search for a pattern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62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If you know the exact value you want to return for at least one of the columns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  <a:tr h="352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 NULL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 a null value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1" marR="91441" anchor="ctr" horzOverflow="overflow"/>
                </a:tc>
              </a:tr>
            </a:tbl>
          </a:graphicData>
        </a:graphic>
      </p:graphicFrame>
      <p:sp>
        <p:nvSpPr>
          <p:cNvPr id="32810" name="Rectangle 140"/>
          <p:cNvSpPr>
            <a:spLocks noChangeArrowheads="1"/>
          </p:cNvSpPr>
          <p:nvPr/>
        </p:nvSpPr>
        <p:spPr bwMode="auto">
          <a:xfrm>
            <a:off x="468313" y="5899150"/>
            <a:ext cx="828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>
                <a:solidFill>
                  <a:srgbClr val="C00000"/>
                </a:solidFill>
                <a:cs typeface="Times New Roman" pitchFamily="18" charset="0"/>
              </a:rPr>
              <a:t>Note** </a:t>
            </a:r>
            <a:r>
              <a:rPr lang="en-US" sz="2000">
                <a:cs typeface="Times New Roman" pitchFamily="18" charset="0"/>
              </a:rPr>
              <a:t>- In some versions of SQL the  &lt;&gt; operator may be written as !=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Operators used in 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1.	SELECT *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	FROM Persons 	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	WHERE </a:t>
            </a:r>
            <a:r>
              <a:rPr lang="en-US" sz="2000" dirty="0" err="1" smtClean="0">
                <a:cs typeface="Times New Roman" pitchFamily="18" charset="0"/>
              </a:rPr>
              <a:t>P_Id</a:t>
            </a:r>
            <a:r>
              <a:rPr lang="en-US" sz="2000" dirty="0" smtClean="0">
                <a:cs typeface="Times New Roman" pitchFamily="18" charset="0"/>
              </a:rPr>
              <a:t> &lt; 3;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/>
              <a:t>2.	</a:t>
            </a:r>
            <a:r>
              <a:rPr lang="en-US" sz="2000" dirty="0" smtClean="0">
                <a:cs typeface="Times New Roman" pitchFamily="18" charset="0"/>
              </a:rPr>
              <a:t>SELECT *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	FROM Persons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	WHERE </a:t>
            </a:r>
            <a:r>
              <a:rPr lang="en-US" sz="2000" dirty="0" err="1" smtClean="0">
                <a:cs typeface="Times New Roman" pitchFamily="18" charset="0"/>
              </a:rPr>
              <a:t>P_Id</a:t>
            </a:r>
            <a:r>
              <a:rPr lang="en-US" sz="2000" dirty="0" smtClean="0">
                <a:cs typeface="Times New Roman" pitchFamily="18" charset="0"/>
              </a:rPr>
              <a:t> BETWEEN 1 AND 3;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3. 	SELECT *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	FROM Persons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	WHERE </a:t>
            </a:r>
            <a:r>
              <a:rPr lang="en-US" sz="2000" dirty="0" err="1" smtClean="0">
                <a:cs typeface="Times New Roman" pitchFamily="18" charset="0"/>
              </a:rPr>
              <a:t>P_Id</a:t>
            </a:r>
            <a:r>
              <a:rPr lang="en-US" sz="2000" dirty="0" smtClean="0">
                <a:cs typeface="Times New Roman" pitchFamily="18" charset="0"/>
              </a:rPr>
              <a:t> &lt;&gt; 3;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4. 	SELECT *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	FROM Persons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cs typeface="Times New Roman" pitchFamily="18" charset="0"/>
              </a:rPr>
              <a:t>	WHERE </a:t>
            </a:r>
            <a:r>
              <a:rPr lang="en-US" sz="2000" dirty="0" err="1" smtClean="0">
                <a:cs typeface="Times New Roman" pitchFamily="18" charset="0"/>
              </a:rPr>
              <a:t>P_Id</a:t>
            </a:r>
            <a:r>
              <a:rPr lang="en-US" sz="2000" dirty="0" smtClean="0">
                <a:cs typeface="Times New Roman" pitchFamily="18" charset="0"/>
              </a:rPr>
              <a:t> IN (1, 3);</a:t>
            </a:r>
          </a:p>
          <a:p>
            <a:pPr>
              <a:spcBef>
                <a:spcPct val="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1E7F2-B56B-434A-8063-D24312B76207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41688" y="2281238"/>
            <a:ext cx="2713037" cy="3397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/>
              <a:t>Valid Values: </a:t>
            </a:r>
            <a:r>
              <a:rPr lang="en-US" sz="1600" b="1" dirty="0" err="1"/>
              <a:t>P_Id</a:t>
            </a:r>
            <a:r>
              <a:rPr lang="en-US" sz="1600" b="1" dirty="0"/>
              <a:t> = 1 or 2</a:t>
            </a:r>
            <a:endParaRPr lang="en-IN" sz="16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0" y="3417888"/>
            <a:ext cx="3148013" cy="33813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/>
              <a:t>Valid Values: P_Id = 1 or 2 or 3</a:t>
            </a:r>
            <a:endParaRPr lang="en-IN" sz="1600" b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1688" y="4630738"/>
            <a:ext cx="4332287" cy="33813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/>
              <a:t>Valid Values: P_Id = any value other than 3</a:t>
            </a:r>
            <a:endParaRPr lang="en-IN" sz="16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492500" y="5702300"/>
            <a:ext cx="2713038" cy="33813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/>
              <a:t>Valid Values: P_Id = 1 or 3</a:t>
            </a:r>
            <a:endParaRPr lang="en-IN" sz="16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Comparison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The result will all rows where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column_name1 value </a:t>
            </a:r>
            <a:r>
              <a:rPr lang="en-US" dirty="0" smtClean="0">
                <a:solidFill>
                  <a:srgbClr val="008000"/>
                </a:solidFill>
              </a:rPr>
              <a:t>&gt;= </a:t>
            </a:r>
            <a:r>
              <a:rPr lang="en-US" dirty="0" err="1" smtClean="0">
                <a:solidFill>
                  <a:srgbClr val="008000"/>
                </a:solidFill>
              </a:rPr>
              <a:t>lower_limit</a:t>
            </a:r>
            <a:r>
              <a:rPr lang="en-US" dirty="0" smtClean="0">
                <a:solidFill>
                  <a:srgbClr val="008000"/>
                </a:solidFill>
              </a:rPr>
              <a:t> 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7030A0"/>
                </a:solidFill>
              </a:rPr>
              <a:t> &lt;= </a:t>
            </a:r>
            <a:r>
              <a:rPr lang="en-US" dirty="0" err="1" smtClean="0">
                <a:solidFill>
                  <a:srgbClr val="7030A0"/>
                </a:solidFill>
              </a:rPr>
              <a:t>upper_limit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Here, </a:t>
            </a:r>
            <a:r>
              <a:rPr lang="en-US" dirty="0" err="1" smtClean="0"/>
              <a:t>datatype</a:t>
            </a:r>
            <a:r>
              <a:rPr lang="en-US" dirty="0" smtClean="0"/>
              <a:t> of lower limit and upper limit can be any literal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E8D71-E0E5-4C4F-83D1-313B305AFF61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7924799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column_name1, column_name2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table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column_name1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BETWEEN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rgbClr val="008000"/>
                </a:solidFill>
              </a:rPr>
              <a:t>lower_limit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rgbClr val="7030A0"/>
                </a:solidFill>
              </a:rPr>
              <a:t>upper_limit</a:t>
            </a:r>
            <a:r>
              <a:rPr lang="en-US" sz="2400" i="1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8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10883" r="494" b="789"/>
          <a:stretch>
            <a:fillRect/>
          </a:stretch>
        </p:blipFill>
        <p:spPr bwMode="auto">
          <a:xfrm>
            <a:off x="1066800" y="1371600"/>
            <a:ext cx="7504113" cy="485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BETWEEN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3"/>
          <a:stretch>
            <a:fillRect/>
          </a:stretch>
        </p:blipFill>
        <p:spPr bwMode="auto">
          <a:xfrm>
            <a:off x="1143000" y="1136968"/>
            <a:ext cx="6861175" cy="477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Example with String 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1"/>
          <a:stretch>
            <a:fillRect/>
          </a:stretch>
        </p:blipFill>
        <p:spPr bwMode="auto">
          <a:xfrm>
            <a:off x="1143000" y="1295400"/>
            <a:ext cx="70929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440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Date 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3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438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The IN operator can be used if we know the exact value we want to return for at least one of the columns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Example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		WHERE </a:t>
            </a:r>
            <a:r>
              <a:rPr lang="en-US" i="1" dirty="0" smtClean="0"/>
              <a:t>column_name1</a:t>
            </a:r>
            <a:r>
              <a:rPr lang="en-US" dirty="0" smtClean="0"/>
              <a:t> IN (1024,4055,8099)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		WHERE </a:t>
            </a:r>
            <a:r>
              <a:rPr lang="en-US" i="1" dirty="0" smtClean="0"/>
              <a:t>column_name1</a:t>
            </a:r>
            <a:r>
              <a:rPr lang="en-US" dirty="0" smtClean="0"/>
              <a:t> IN (‘INDIA’,’FRANCE’)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		WHERE </a:t>
            </a:r>
            <a:r>
              <a:rPr lang="en-US" i="1" dirty="0" smtClean="0"/>
              <a:t>column_name1</a:t>
            </a:r>
            <a:r>
              <a:rPr lang="en-US" dirty="0" smtClean="0"/>
              <a:t> IN (’12-JAN-12’,’31-DEC-11’)</a:t>
            </a:r>
          </a:p>
          <a:p>
            <a:pPr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C2574-9729-49B7-B2A2-B2C32F609453}" type="slidenum">
              <a:rPr lang="en-IN" smtClean="0"/>
              <a:pPr>
                <a:defRPr/>
              </a:pPr>
              <a:t>29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3400" y="1557338"/>
            <a:ext cx="8077200" cy="1795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column_name1, column_name2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table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column_name1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IN</a:t>
            </a:r>
            <a:r>
              <a:rPr lang="en-US" sz="2400" dirty="0">
                <a:solidFill>
                  <a:schemeClr val="tx1"/>
                </a:solidFill>
              </a:rPr>
              <a:t> (value1,value2,…,</a:t>
            </a:r>
            <a:r>
              <a:rPr lang="en-US" sz="2400" dirty="0" err="1">
                <a:solidFill>
                  <a:schemeClr val="tx1"/>
                </a:solidFill>
              </a:rPr>
              <a:t>valueN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SQL statement used for retrieval of data is the </a:t>
            </a:r>
            <a:r>
              <a:rPr lang="en-US" dirty="0">
                <a:solidFill>
                  <a:srgbClr val="00B050"/>
                </a:solidFill>
              </a:rPr>
              <a:t>SELECT statement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b="1" dirty="0" smtClean="0"/>
              <a:t>Syntax: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b="1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b="1" dirty="0" smtClean="0"/>
              <a:t> </a:t>
            </a:r>
            <a:r>
              <a:rPr lang="en-US" dirty="0"/>
              <a:t>[</a:t>
            </a:r>
            <a:r>
              <a:rPr lang="en-US" dirty="0" smtClean="0">
                <a:solidFill>
                  <a:srgbClr val="0070C0"/>
                </a:solidFill>
              </a:rPr>
              <a:t>DISTINCT|ALL</a:t>
            </a:r>
            <a:r>
              <a:rPr lang="en-US" dirty="0" smtClean="0"/>
              <a:t>] </a:t>
            </a:r>
            <a:r>
              <a:rPr lang="en-US" dirty="0"/>
              <a:t>{*| column1 [alias], column2 [alias]…….}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i="1" dirty="0" err="1"/>
              <a:t>tablename</a:t>
            </a:r>
            <a:r>
              <a:rPr lang="en-US" i="1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/>
              <a:t>	lists one or more columns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DISTINCT</a:t>
            </a:r>
            <a:r>
              <a:rPr lang="en-US" dirty="0"/>
              <a:t>	Eliminates the display of duplicate tuples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/>
              <a:t>		Selects all columns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column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	selected column names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alias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	gives selected columns different headings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	To specify the table or tables from where 			columns are selected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/>
              <a:t>	</a:t>
            </a:r>
            <a:endParaRPr lang="en-IN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10883" r="494" b="789"/>
          <a:stretch>
            <a:fillRect/>
          </a:stretch>
        </p:blipFill>
        <p:spPr bwMode="auto">
          <a:xfrm>
            <a:off x="1116013" y="1231900"/>
            <a:ext cx="6948487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56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Example: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10883" r="494" b="789"/>
          <a:stretch>
            <a:fillRect/>
          </a:stretch>
        </p:blipFill>
        <p:spPr bwMode="auto">
          <a:xfrm>
            <a:off x="1295400" y="1279705"/>
            <a:ext cx="6891338" cy="482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Example: IN </a:t>
            </a:r>
          </a:p>
        </p:txBody>
      </p:sp>
    </p:spTree>
    <p:extLst>
      <p:ext uri="{BB962C8B-B14F-4D97-AF65-F5344CB8AC3E}">
        <p14:creationId xmlns:p14="http://schemas.microsoft.com/office/powerpoint/2010/main" val="3993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95425"/>
            <a:ext cx="8229600" cy="4525963"/>
          </a:xfrm>
        </p:spPr>
        <p:txBody>
          <a:bodyPr>
            <a:normAutofit lnSpcReduction="10000"/>
          </a:bodyPr>
          <a:lstStyle/>
          <a:p>
            <a:pPr marL="339725" indent="-339725">
              <a:defRPr/>
            </a:pPr>
            <a:r>
              <a:rPr lang="en-US" dirty="0" smtClean="0">
                <a:cs typeface="Times New Roman" pitchFamily="18" charset="0"/>
              </a:rPr>
              <a:t>By using the LIKE condition, we can select rows that match a character pattern </a:t>
            </a:r>
          </a:p>
          <a:p>
            <a:pPr marL="739775" lvl="1" indent="-339725">
              <a:defRPr/>
            </a:pPr>
            <a:r>
              <a:rPr lang="en-US" dirty="0" smtClean="0">
                <a:cs typeface="Times New Roman" pitchFamily="18" charset="0"/>
              </a:rPr>
              <a:t>The character-pattern matching operation is referred to as a wildcard search. </a:t>
            </a:r>
          </a:p>
          <a:p>
            <a:pPr marL="739775" lvl="1" indent="-339725">
              <a:defRPr/>
            </a:pPr>
            <a:r>
              <a:rPr lang="en-US" dirty="0" smtClean="0">
                <a:cs typeface="Times New Roman" pitchFamily="18" charset="0"/>
              </a:rPr>
              <a:t>Two symbols can be used to construct the search string, as given below:</a:t>
            </a:r>
          </a:p>
          <a:p>
            <a:pPr>
              <a:defRPr/>
            </a:pPr>
            <a:endParaRPr lang="en-IN" dirty="0" smtClean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 smtClean="0"/>
          </a:p>
          <a:p>
            <a:pPr>
              <a:defRPr/>
            </a:pPr>
            <a:endParaRPr lang="en-IN" dirty="0" smtClean="0"/>
          </a:p>
          <a:p>
            <a:pPr>
              <a:defRPr/>
            </a:pPr>
            <a:r>
              <a:rPr lang="en-IN" dirty="0" smtClean="0"/>
              <a:t>The pattern checking is case-sensitive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992D0-B85E-4704-8BA6-44AD3AB28160}" type="slidenum">
              <a:rPr lang="en-IN" smtClean="0"/>
              <a:pPr>
                <a:defRPr/>
              </a:pPr>
              <a:t>32</a:t>
            </a:fld>
            <a:endParaRPr lang="en-IN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27845"/>
              </p:ext>
            </p:extLst>
          </p:nvPr>
        </p:nvGraphicFramePr>
        <p:xfrm>
          <a:off x="685800" y="3733800"/>
          <a:ext cx="7848600" cy="1309926"/>
        </p:xfrm>
        <a:graphic>
          <a:graphicData uri="http://schemas.openxmlformats.org/drawingml/2006/table">
            <a:tbl>
              <a:tblPr/>
              <a:tblGrid>
                <a:gridCol w="1460500"/>
                <a:gridCol w="6388100"/>
              </a:tblGrid>
              <a:tr h="395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marT="45601" marB="456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Description</a:t>
                      </a:r>
                    </a:p>
                  </a:txBody>
                  <a:tcPr marT="45601" marB="456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456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%</a:t>
                      </a:r>
                    </a:p>
                  </a:txBody>
                  <a:tcPr marT="45601" marB="456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Represents any sequence of zero or more characters</a:t>
                      </a:r>
                    </a:p>
                  </a:txBody>
                  <a:tcPr marT="45601" marB="456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_</a:t>
                      </a:r>
                    </a:p>
                  </a:txBody>
                  <a:tcPr marT="45601" marB="456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Represents any single character</a:t>
                      </a:r>
                    </a:p>
                  </a:txBody>
                  <a:tcPr marT="45601" marB="456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7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4D63D-8132-440D-B13E-17B2DE6FC881}" type="slidenum">
              <a:rPr lang="en-IN" smtClean="0"/>
              <a:pPr>
                <a:defRPr/>
              </a:pPr>
              <a:t>33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9600" y="980282"/>
            <a:ext cx="8153400" cy="1381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SELECT </a:t>
            </a:r>
            <a:r>
              <a:rPr lang="en-US" sz="2400" i="1" dirty="0">
                <a:solidFill>
                  <a:schemeClr val="tx1"/>
                </a:solidFill>
              </a:rPr>
              <a:t>column_name1, column_name2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i="1" dirty="0">
                <a:solidFill>
                  <a:schemeClr val="tx1"/>
                </a:solidFill>
              </a:rPr>
              <a:t>table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WHERE column_name1 LIKE ‘value including wildcard’;</a:t>
            </a:r>
          </a:p>
          <a:p>
            <a:pPr>
              <a:defRPr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646363"/>
            <a:ext cx="8229600" cy="380682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1.	SELECT *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FROM Persons 	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WHERE </a:t>
            </a:r>
            <a:r>
              <a:rPr lang="en-US" sz="2000" dirty="0" err="1" smtClean="0">
                <a:cs typeface="Times New Roman" pitchFamily="18" charset="0"/>
              </a:rPr>
              <a:t>firstname</a:t>
            </a:r>
            <a:r>
              <a:rPr lang="en-US" sz="2000" dirty="0" smtClean="0">
                <a:cs typeface="Times New Roman" pitchFamily="18" charset="0"/>
              </a:rPr>
              <a:t> LIKE ‘S%’;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/>
              <a:t>2.	</a:t>
            </a:r>
            <a:r>
              <a:rPr lang="en-US" sz="2000" dirty="0" smtClean="0">
                <a:cs typeface="Times New Roman" pitchFamily="18" charset="0"/>
              </a:rPr>
              <a:t>SELECT *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FROM Persons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WHERE </a:t>
            </a:r>
            <a:r>
              <a:rPr lang="en-US" sz="2000" dirty="0" err="1" smtClean="0">
                <a:cs typeface="Times New Roman" pitchFamily="18" charset="0"/>
              </a:rPr>
              <a:t>firstname</a:t>
            </a:r>
            <a:r>
              <a:rPr lang="en-US" sz="2000" dirty="0" smtClean="0">
                <a:cs typeface="Times New Roman" pitchFamily="18" charset="0"/>
              </a:rPr>
              <a:t> LIKE ‘%s%’;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3. 	SELECT *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FROM Persons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WHERE </a:t>
            </a:r>
            <a:r>
              <a:rPr lang="en-US" sz="2000" dirty="0" err="1" smtClean="0">
                <a:cs typeface="Times New Roman" pitchFamily="18" charset="0"/>
              </a:rPr>
              <a:t>firstname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LIKE </a:t>
            </a:r>
            <a:r>
              <a:rPr lang="en-US" sz="2000" dirty="0" smtClean="0">
                <a:cs typeface="Times New Roman" pitchFamily="18" charset="0"/>
              </a:rPr>
              <a:t>‘S _ _’;</a:t>
            </a:r>
            <a:endParaRPr lang="en-US" sz="2000" dirty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4. 	SELECT *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FROM Persons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WHERE </a:t>
            </a:r>
            <a:r>
              <a:rPr lang="en-US" sz="2000" dirty="0" err="1">
                <a:cs typeface="Times New Roman" pitchFamily="18" charset="0"/>
              </a:rPr>
              <a:t>firstname</a:t>
            </a:r>
            <a:r>
              <a:rPr lang="en-US" sz="2000" dirty="0">
                <a:cs typeface="Times New Roman" pitchFamily="18" charset="0"/>
              </a:rPr>
              <a:t> LIKE </a:t>
            </a:r>
            <a:r>
              <a:rPr lang="en-US" sz="2000" dirty="0" smtClean="0">
                <a:cs typeface="Times New Roman" pitchFamily="18" charset="0"/>
              </a:rPr>
              <a:t>‘</a:t>
            </a:r>
            <a:r>
              <a:rPr lang="en-US" sz="2000" dirty="0" err="1" smtClean="0">
                <a:cs typeface="Times New Roman" pitchFamily="18" charset="0"/>
              </a:rPr>
              <a:t>S_m</a:t>
            </a:r>
            <a:r>
              <a:rPr lang="en-US" sz="2000" dirty="0" smtClean="0">
                <a:cs typeface="Times New Roman" pitchFamily="18" charset="0"/>
              </a:rPr>
              <a:t>%’;</a:t>
            </a:r>
          </a:p>
          <a:p>
            <a:pPr>
              <a:spcBef>
                <a:spcPct val="0"/>
              </a:spcBef>
              <a:defRPr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IN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LIKE </a:t>
            </a:r>
            <a:r>
              <a:rPr lang="en-US" dirty="0" smtClean="0"/>
              <a:t>Operator: Syntax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0" y="2743200"/>
            <a:ext cx="4953000" cy="5847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/>
              <a:t>Retrieves rows whose names starts with capital S only </a:t>
            </a:r>
            <a:r>
              <a:rPr lang="en-US" sz="1600" b="1" dirty="0"/>
              <a:t>followed by </a:t>
            </a:r>
            <a:r>
              <a:rPr lang="en-US" sz="1600" b="1" dirty="0" smtClean="0"/>
              <a:t>any no. of letters</a:t>
            </a:r>
            <a:endParaRPr lang="en-IN" sz="16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0" y="3758625"/>
            <a:ext cx="4953000" cy="5847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/>
              <a:t>Retrieves rows whose names contain a small letter s</a:t>
            </a:r>
            <a:endParaRPr lang="en-IN" sz="1600" b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0" y="4673025"/>
            <a:ext cx="4953000" cy="5847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/>
              <a:t>Retrieves </a:t>
            </a:r>
            <a:r>
              <a:rPr lang="en-US" sz="1600" b="1" dirty="0"/>
              <a:t>rows whose names starts with capital S </a:t>
            </a:r>
            <a:r>
              <a:rPr lang="en-US" sz="1600" b="1" dirty="0" smtClean="0"/>
              <a:t>only followed by 3 letters</a:t>
            </a:r>
            <a:endParaRPr lang="en-IN" sz="16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62400" y="5587425"/>
            <a:ext cx="4800600" cy="83099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 smtClean="0"/>
              <a:t>Retrieves </a:t>
            </a:r>
            <a:r>
              <a:rPr lang="en-US" sz="1600" b="1" dirty="0"/>
              <a:t>rows whose names starts with capital S </a:t>
            </a:r>
            <a:r>
              <a:rPr lang="en-US" sz="1600" b="1" dirty="0" smtClean="0"/>
              <a:t>only followed by any 1 letter and ending in letter m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988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 smtClean="0"/>
          </a:p>
          <a:p>
            <a:pPr>
              <a:spcBef>
                <a:spcPct val="0"/>
              </a:spcBef>
              <a:defRPr/>
            </a:pPr>
            <a:endParaRPr lang="en-US" dirty="0" smtClean="0"/>
          </a:p>
          <a:p>
            <a:pPr>
              <a:spcBef>
                <a:spcPct val="0"/>
              </a:spcBef>
              <a:defRPr/>
            </a:pPr>
            <a:endParaRPr lang="en-US" dirty="0" smtClean="0"/>
          </a:p>
          <a:p>
            <a:pPr>
              <a:spcBef>
                <a:spcPct val="0"/>
              </a:spcBef>
              <a:defRPr/>
            </a:pPr>
            <a:endParaRPr lang="en-US" dirty="0" smtClean="0"/>
          </a:p>
          <a:p>
            <a:pPr>
              <a:spcBef>
                <a:spcPct val="0"/>
              </a:spcBef>
              <a:defRPr/>
            </a:pPr>
            <a:endParaRPr lang="en-US" dirty="0" smtClean="0"/>
          </a:p>
          <a:p>
            <a:pPr>
              <a:spcBef>
                <a:spcPct val="0"/>
              </a:spcBef>
              <a:defRPr/>
            </a:pPr>
            <a:endParaRPr lang="en-US" dirty="0"/>
          </a:p>
          <a:p>
            <a:pPr>
              <a:spcBef>
                <a:spcPct val="0"/>
              </a:spcBef>
              <a:defRPr/>
            </a:pPr>
            <a:r>
              <a:rPr lang="en-US" dirty="0" smtClean="0"/>
              <a:t>The NULL conditions include </a:t>
            </a:r>
          </a:p>
          <a:p>
            <a:pPr marL="971550" lvl="1" indent="-514350">
              <a:spcBef>
                <a:spcPct val="0"/>
              </a:spcBef>
              <a:buFont typeface="+mj-lt"/>
              <a:buAutoNum type="romanLcPeriod"/>
              <a:defRPr/>
            </a:pPr>
            <a:r>
              <a:rPr lang="en-US" dirty="0" smtClean="0">
                <a:solidFill>
                  <a:srgbClr val="0070C0"/>
                </a:solidFill>
              </a:rPr>
              <a:t>IS NULL </a:t>
            </a:r>
            <a:r>
              <a:rPr lang="en-US" dirty="0" smtClean="0"/>
              <a:t>condition and</a:t>
            </a:r>
          </a:p>
          <a:p>
            <a:pPr marL="971550" lvl="1" indent="-514350">
              <a:spcBef>
                <a:spcPct val="0"/>
              </a:spcBef>
              <a:buFont typeface="+mj-lt"/>
              <a:buAutoNum type="romanLcPeriod"/>
              <a:defRPr/>
            </a:pP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 smtClean="0"/>
              <a:t> condition. </a:t>
            </a:r>
          </a:p>
          <a:p>
            <a:pPr lvl="1">
              <a:spcBef>
                <a:spcPct val="0"/>
              </a:spcBef>
              <a:buFont typeface="Arial" charset="0"/>
              <a:buNone/>
              <a:defRPr/>
            </a:pPr>
            <a:endParaRPr lang="en-US" dirty="0" smtClean="0"/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/>
              <a:t>		</a:t>
            </a:r>
          </a:p>
          <a:p>
            <a:pPr>
              <a:spcBef>
                <a:spcPct val="0"/>
              </a:spcBef>
              <a:defRPr/>
            </a:pP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E2179-C009-4934-8AD4-D7CA1E7AE719}" type="slidenum">
              <a:rPr lang="en-IN" smtClean="0"/>
              <a:pPr>
                <a:defRPr/>
              </a:pPr>
              <a:t>34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52600" y="1628775"/>
            <a:ext cx="5791200" cy="1266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column_name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 table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WHERE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column_name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NULL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NULL Operator: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3"/>
          <a:stretch>
            <a:fillRect/>
          </a:stretch>
        </p:blipFill>
        <p:spPr bwMode="auto">
          <a:xfrm>
            <a:off x="1295400" y="1465543"/>
            <a:ext cx="7107238" cy="497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IS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mtClean="0">
                <a:cs typeface="Times New Roman" pitchFamily="18" charset="0"/>
              </a:rPr>
              <a:t>A logical condition </a:t>
            </a:r>
            <a:r>
              <a:rPr lang="en-US" smtClean="0">
                <a:solidFill>
                  <a:srgbClr val="7030A0"/>
                </a:solidFill>
                <a:cs typeface="Times New Roman" pitchFamily="18" charset="0"/>
              </a:rPr>
              <a:t>combines the result of two component conditions</a:t>
            </a:r>
            <a:r>
              <a:rPr lang="en-US" smtClean="0">
                <a:cs typeface="Times New Roman" pitchFamily="18" charset="0"/>
              </a:rPr>
              <a:t> to produce a single result based on them or inverts the result of a single condition.</a:t>
            </a:r>
          </a:p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4F5FD-6D3C-4B26-8BB4-671EBCB63DCE}" type="slidenum">
              <a:rPr lang="en-IN" smtClean="0"/>
              <a:pPr>
                <a:defRPr/>
              </a:pPr>
              <a:t>36</a:t>
            </a:fld>
            <a:endParaRPr lang="en-IN"/>
          </a:p>
        </p:txBody>
      </p:sp>
      <p:graphicFrame>
        <p:nvGraphicFramePr>
          <p:cNvPr id="6" name="Group 64"/>
          <p:cNvGraphicFramePr>
            <a:graphicFrameLocks noGrp="1"/>
          </p:cNvGraphicFramePr>
          <p:nvPr/>
        </p:nvGraphicFramePr>
        <p:xfrm>
          <a:off x="827088" y="2924175"/>
          <a:ext cx="7772400" cy="189071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6213"/>
                <a:gridCol w="6326187"/>
              </a:tblGrid>
              <a:tr h="701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Logical Operator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anchor="ctr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anchor="ctr" horzOverflow="overflow">
                    <a:solidFill>
                      <a:schemeClr val="tx2"/>
                    </a:solidFill>
                  </a:tcPr>
                </a:tc>
              </a:tr>
              <a:tr h="396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Returns </a:t>
                      </a:r>
                      <a:r>
                        <a:rPr kumimoji="0" lang="en-US" sz="20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if both component conditions are true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/>
                </a:tc>
              </a:tr>
              <a:tr h="396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Returns </a:t>
                      </a:r>
                      <a:r>
                        <a:rPr kumimoji="0" lang="en-US" sz="20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if either component condition is true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/>
                </a:tc>
              </a:tr>
              <a:tr h="396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Returns </a:t>
                      </a:r>
                      <a:r>
                        <a:rPr kumimoji="0" lang="en-US" sz="20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if the following condition is false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2852738"/>
            <a:ext cx="8229600" cy="3273425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IN" dirty="0" smtClean="0"/>
              <a:t>The rows returned are those which satisfy </a:t>
            </a:r>
            <a:r>
              <a:rPr lang="en-IN" b="1" dirty="0" smtClean="0"/>
              <a:t>both</a:t>
            </a:r>
            <a:r>
              <a:rPr lang="en-IN" i="1" dirty="0" smtClean="0"/>
              <a:t> </a:t>
            </a:r>
            <a:r>
              <a:rPr lang="en-IN" b="1" dirty="0" smtClean="0"/>
              <a:t>the conditions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cs typeface="Times New Roman" pitchFamily="18" charset="0"/>
              </a:rPr>
              <a:t>Example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SELECT </a:t>
            </a:r>
            <a:r>
              <a:rPr lang="en-US" dirty="0">
                <a:cs typeface="Times New Roman" pitchFamily="18" charset="0"/>
              </a:rPr>
              <a:t>*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	FROM </a:t>
            </a:r>
            <a:r>
              <a:rPr lang="en-US" dirty="0">
                <a:cs typeface="Times New Roman" pitchFamily="18" charset="0"/>
              </a:rPr>
              <a:t>Persons 	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	WHERE </a:t>
            </a:r>
            <a:r>
              <a:rPr lang="en-US" dirty="0" err="1">
                <a:cs typeface="Times New Roman" pitchFamily="18" charset="0"/>
              </a:rPr>
              <a:t>firstname</a:t>
            </a:r>
            <a:r>
              <a:rPr lang="en-US" dirty="0">
                <a:cs typeface="Times New Roman" pitchFamily="18" charset="0"/>
              </a:rPr>
              <a:t> LIKE ‘S</a:t>
            </a:r>
            <a:r>
              <a:rPr lang="en-US" dirty="0" smtClean="0">
                <a:cs typeface="Times New Roman" pitchFamily="18" charset="0"/>
              </a:rPr>
              <a:t>%’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	AND dob IN 2010;</a:t>
            </a:r>
            <a:endParaRPr lang="en-US" dirty="0"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en-IN" b="1" dirty="0" smtClean="0"/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739D7-D92A-4FD5-B9F5-57CB3CB066F0}" type="slidenum">
              <a:rPr lang="en-IN" smtClean="0"/>
              <a:pPr>
                <a:defRPr/>
              </a:pPr>
              <a:t>37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331913" y="1268413"/>
            <a:ext cx="6769100" cy="158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SELECT column_name1, column_name2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dirty="0" err="1">
                <a:solidFill>
                  <a:schemeClr val="tx1"/>
                </a:solidFill>
              </a:rPr>
              <a:t>tablename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WHERE </a:t>
            </a:r>
            <a:r>
              <a:rPr lang="en-US" sz="2400" i="1" dirty="0">
                <a:solidFill>
                  <a:srgbClr val="00B050"/>
                </a:solidFill>
              </a:rPr>
              <a:t>condition1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>
                <a:solidFill>
                  <a:srgbClr val="7030A0"/>
                </a:solidFill>
              </a:rPr>
              <a:t>condition2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Operator: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4515" r="877" b="4515"/>
          <a:stretch>
            <a:fillRect/>
          </a:stretch>
        </p:blipFill>
        <p:spPr bwMode="auto">
          <a:xfrm>
            <a:off x="1219200" y="1254641"/>
            <a:ext cx="7086600" cy="491755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2852738"/>
            <a:ext cx="8229600" cy="3273425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IN" dirty="0" smtClean="0"/>
              <a:t>The rows returned are those which satisfy either of</a:t>
            </a:r>
            <a:r>
              <a:rPr lang="en-IN" i="1" dirty="0" smtClean="0"/>
              <a:t> </a:t>
            </a:r>
            <a:r>
              <a:rPr lang="en-IN" b="1" dirty="0" smtClean="0"/>
              <a:t>the conditions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cs typeface="Times New Roman" pitchFamily="18" charset="0"/>
              </a:rPr>
              <a:t>Example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SELECT </a:t>
            </a:r>
            <a:r>
              <a:rPr lang="en-US" dirty="0">
                <a:cs typeface="Times New Roman" pitchFamily="18" charset="0"/>
              </a:rPr>
              <a:t>*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	FROM </a:t>
            </a:r>
            <a:r>
              <a:rPr lang="en-US" dirty="0">
                <a:cs typeface="Times New Roman" pitchFamily="18" charset="0"/>
              </a:rPr>
              <a:t>Persons 	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	WHERE </a:t>
            </a:r>
            <a:r>
              <a:rPr lang="en-US" dirty="0" err="1">
                <a:cs typeface="Times New Roman" pitchFamily="18" charset="0"/>
              </a:rPr>
              <a:t>firstname</a:t>
            </a:r>
            <a:r>
              <a:rPr lang="en-US" dirty="0">
                <a:cs typeface="Times New Roman" pitchFamily="18" charset="0"/>
              </a:rPr>
              <a:t> LIKE ‘S</a:t>
            </a:r>
            <a:r>
              <a:rPr lang="en-US" dirty="0" smtClean="0">
                <a:cs typeface="Times New Roman" pitchFamily="18" charset="0"/>
              </a:rPr>
              <a:t>%’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	OR </a:t>
            </a:r>
            <a:r>
              <a:rPr lang="en-US" dirty="0" err="1">
                <a:cs typeface="Times New Roman" pitchFamily="18" charset="0"/>
              </a:rPr>
              <a:t>firstname</a:t>
            </a:r>
            <a:r>
              <a:rPr lang="en-US" dirty="0">
                <a:cs typeface="Times New Roman" pitchFamily="18" charset="0"/>
              </a:rPr>
              <a:t> LIKE </a:t>
            </a:r>
            <a:r>
              <a:rPr lang="en-US" dirty="0" smtClean="0">
                <a:cs typeface="Times New Roman" pitchFamily="18" charset="0"/>
              </a:rPr>
              <a:t>‘A%’</a:t>
            </a:r>
            <a:endParaRPr lang="en-US" dirty="0"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en-IN" b="1" dirty="0" smtClean="0"/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8BA09-6431-4723-9136-D85525D00126}" type="slidenum">
              <a:rPr lang="en-IN" smtClean="0"/>
              <a:pPr>
                <a:defRPr/>
              </a:pPr>
              <a:t>39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331913" y="1268413"/>
            <a:ext cx="6769100" cy="158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SELECT column_name1, column_name2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dirty="0" err="1">
                <a:solidFill>
                  <a:schemeClr val="tx1"/>
                </a:solidFill>
              </a:rPr>
              <a:t>tablename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WHERE </a:t>
            </a:r>
            <a:r>
              <a:rPr lang="en-US" sz="2400" i="1" dirty="0">
                <a:solidFill>
                  <a:srgbClr val="00B050"/>
                </a:solidFill>
              </a:rPr>
              <a:t>condition1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i="1" dirty="0">
                <a:solidFill>
                  <a:srgbClr val="7030A0"/>
                </a:solidFill>
              </a:rPr>
              <a:t>condition2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</a:t>
            </a:r>
            <a:r>
              <a:rPr lang="en-US" dirty="0"/>
              <a:t>Operator: Syntax</a:t>
            </a:r>
          </a:p>
        </p:txBody>
      </p:sp>
    </p:spTree>
    <p:extLst>
      <p:ext uri="{BB962C8B-B14F-4D97-AF65-F5344CB8AC3E}">
        <p14:creationId xmlns:p14="http://schemas.microsoft.com/office/powerpoint/2010/main" val="16046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18487" cy="4857750"/>
          </a:xfrm>
        </p:spPr>
        <p:txBody>
          <a:bodyPr/>
          <a:lstStyle/>
          <a:p>
            <a:pPr marL="338138" indent="-338138">
              <a:spcBef>
                <a:spcPct val="0"/>
              </a:spcBef>
            </a:pPr>
            <a:r>
              <a:rPr lang="en-US" dirty="0" smtClean="0"/>
              <a:t>This statement must have two clauses</a:t>
            </a:r>
          </a:p>
          <a:p>
            <a:pPr marL="738188" lvl="1" indent="-338138">
              <a:spcBef>
                <a:spcPct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SELECT clause: </a:t>
            </a:r>
            <a:r>
              <a:rPr lang="en-US" dirty="0" smtClean="0"/>
              <a:t>specifies the columns that you want to display. </a:t>
            </a:r>
          </a:p>
          <a:p>
            <a:pPr marL="738188" lvl="1" indent="-338138">
              <a:spcBef>
                <a:spcPct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FROM clause: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specifies the tables that contain those columns.</a:t>
            </a:r>
          </a:p>
          <a:p>
            <a:pPr marL="738188" lvl="1" indent="-338138">
              <a:spcBef>
                <a:spcPct val="0"/>
              </a:spcBef>
            </a:pPr>
            <a:r>
              <a:rPr lang="en-US" dirty="0" smtClean="0"/>
              <a:t>Here, the words SELECT and FROM are called </a:t>
            </a:r>
            <a:r>
              <a:rPr lang="en-US" i="1" dirty="0" smtClean="0"/>
              <a:t>keywords</a:t>
            </a:r>
            <a:r>
              <a:rPr lang="en-US" dirty="0" smtClean="0"/>
              <a:t>. </a:t>
            </a:r>
          </a:p>
          <a:p>
            <a:pPr marL="738188" lvl="1" indent="-338138">
              <a:spcBef>
                <a:spcPct val="0"/>
              </a:spcBef>
            </a:pPr>
            <a:endParaRPr lang="en-US" dirty="0" smtClean="0"/>
          </a:p>
          <a:p>
            <a:pPr marL="338138" indent="-338138">
              <a:spcBef>
                <a:spcPct val="0"/>
              </a:spcBef>
            </a:pPr>
            <a:r>
              <a:rPr lang="en-US" dirty="0" smtClean="0"/>
              <a:t>Optional </a:t>
            </a:r>
            <a:r>
              <a:rPr lang="en-US" dirty="0" smtClean="0">
                <a:solidFill>
                  <a:srgbClr val="002060"/>
                </a:solidFill>
              </a:rPr>
              <a:t>keyword DISTINCT </a:t>
            </a:r>
            <a:r>
              <a:rPr lang="en-US" dirty="0" smtClean="0"/>
              <a:t>is used only when you need to eliminate the display of duplicate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1FAD7-7749-413E-B5B3-DECFEDFA24A2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Understanding SELECT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752" b="4515"/>
          <a:stretch>
            <a:fillRect/>
          </a:stretch>
        </p:blipFill>
        <p:spPr bwMode="auto">
          <a:xfrm>
            <a:off x="914400" y="1199157"/>
            <a:ext cx="7239000" cy="49730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Example: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AND &amp; OR</a:t>
            </a:r>
            <a:r>
              <a:rPr lang="en-US" smtClean="0"/>
              <a:t>: Comparison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7533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4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Operator: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/>
          <a:lstStyle/>
          <a:p>
            <a:r>
              <a:rPr lang="en-IN" dirty="0"/>
              <a:t>The rows returned are those which satisfy the </a:t>
            </a:r>
            <a:r>
              <a:rPr lang="en-IN" b="1" u="sng" dirty="0"/>
              <a:t>condition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4DB07-EABD-43CF-8224-6B333E06B8DB}" type="slidenum">
              <a:rPr lang="en-IN" smtClean="0"/>
              <a:pPr>
                <a:defRPr/>
              </a:pPr>
              <a:t>42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331913" y="1268413"/>
            <a:ext cx="6769100" cy="1223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SELECT column_name1, column_name2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dirty="0" err="1">
                <a:solidFill>
                  <a:schemeClr val="tx1"/>
                </a:solidFill>
              </a:rPr>
              <a:t>tablename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WHERE </a:t>
            </a:r>
            <a:r>
              <a:rPr lang="en-US" sz="2400" dirty="0">
                <a:solidFill>
                  <a:srgbClr val="00B050"/>
                </a:solidFill>
              </a:rPr>
              <a:t>column_ name1 </a:t>
            </a:r>
            <a:r>
              <a:rPr lang="en-US" sz="2400" dirty="0">
                <a:solidFill>
                  <a:srgbClr val="7030A0"/>
                </a:solidFill>
              </a:rPr>
              <a:t>NOT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operator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value</a:t>
            </a:r>
            <a:r>
              <a:rPr lang="en-US" sz="2400" dirty="0">
                <a:solidFill>
                  <a:srgbClr val="7030A0"/>
                </a:solidFill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04328"/>
              </p:ext>
            </p:extLst>
          </p:nvPr>
        </p:nvGraphicFramePr>
        <p:xfrm>
          <a:off x="2051050" y="2997200"/>
          <a:ext cx="5329238" cy="235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29238"/>
              </a:tblGrid>
              <a:tr h="4714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</a:t>
                      </a:r>
                      <a:r>
                        <a:rPr lang="en-US" sz="2000" baseline="0" dirty="0" smtClean="0"/>
                        <a:t>MENT OF NOT IN </a:t>
                      </a:r>
                      <a:r>
                        <a:rPr lang="en-US" sz="2000" dirty="0" smtClean="0"/>
                        <a:t>WHERE CLAUSE</a:t>
                      </a:r>
                      <a:endParaRPr lang="en-IN" sz="2000" b="1" dirty="0"/>
                    </a:p>
                  </a:txBody>
                  <a:tcPr marL="91446" marR="91446" marT="45704" marB="45704"/>
                </a:tc>
              </a:tr>
              <a:tr h="4714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IN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46" marR="91446" marT="45704" marB="45704"/>
                </a:tc>
              </a:tr>
              <a:tr h="4714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BETWEEN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46" marR="91446" marT="45704" marB="45704"/>
                </a:tc>
              </a:tr>
              <a:tr h="4714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LIKE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46" marR="91446" marT="45704" marB="45704"/>
                </a:tc>
              </a:tr>
              <a:tr h="4714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NOT NULL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46" marR="91446" marT="45704" marB="457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57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4515" r="877" b="4811"/>
          <a:stretch>
            <a:fillRect/>
          </a:stretch>
        </p:blipFill>
        <p:spPr bwMode="auto">
          <a:xfrm>
            <a:off x="611188" y="549275"/>
            <a:ext cx="8172450" cy="56515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b="4515"/>
          <a:stretch>
            <a:fillRect/>
          </a:stretch>
        </p:blipFill>
        <p:spPr bwMode="auto">
          <a:xfrm>
            <a:off x="755650" y="476250"/>
            <a:ext cx="8027988" cy="547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539750" y="1052513"/>
            <a:ext cx="8208963" cy="540067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/>
              <a:t>These rules </a:t>
            </a:r>
            <a:r>
              <a:rPr lang="en-US" dirty="0" smtClean="0">
                <a:solidFill>
                  <a:srgbClr val="002060"/>
                </a:solidFill>
              </a:rPr>
              <a:t>determine the order in which expressions are evaluated and calculated.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 smtClean="0"/>
          </a:p>
          <a:p>
            <a:pPr>
              <a:spcBef>
                <a:spcPct val="0"/>
              </a:spcBef>
              <a:defRPr/>
            </a:pPr>
            <a:endParaRPr lang="en-US" dirty="0" smtClean="0"/>
          </a:p>
          <a:p>
            <a:pPr>
              <a:spcBef>
                <a:spcPct val="0"/>
              </a:spcBef>
              <a:defRPr/>
            </a:pPr>
            <a:r>
              <a:rPr lang="en-US" dirty="0" smtClean="0"/>
              <a:t>You </a:t>
            </a:r>
            <a:r>
              <a:rPr lang="en-US" dirty="0"/>
              <a:t>can override the default order by using parentheses around the expressions you want to calculate first.</a:t>
            </a:r>
          </a:p>
          <a:p>
            <a:pPr>
              <a:spcBef>
                <a:spcPct val="0"/>
              </a:spcBef>
              <a:defRPr/>
            </a:pPr>
            <a:endParaRPr lang="en-IN" dirty="0"/>
          </a:p>
          <a:p>
            <a:pPr>
              <a:defRPr/>
            </a:pPr>
            <a:endParaRPr lang="en-US" dirty="0"/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A7AF0-D599-4586-A13E-DE63FE7D2522}" type="slidenum">
              <a:rPr lang="en-IN" smtClean="0"/>
              <a:pPr>
                <a:defRPr/>
              </a:pPr>
              <a:t>45</a:t>
            </a:fld>
            <a:endParaRPr lang="en-IN"/>
          </a:p>
        </p:txBody>
      </p:sp>
      <p:graphicFrame>
        <p:nvGraphicFramePr>
          <p:cNvPr id="5" name="Group 122"/>
          <p:cNvGraphicFramePr>
            <a:graphicFrameLocks noGrp="1"/>
          </p:cNvGraphicFramePr>
          <p:nvPr/>
        </p:nvGraphicFramePr>
        <p:xfrm>
          <a:off x="1692275" y="1844675"/>
          <a:ext cx="6192838" cy="3604013"/>
        </p:xfrm>
        <a:graphic>
          <a:graphicData uri="http://schemas.openxmlformats.org/drawingml/2006/table">
            <a:tbl>
              <a:tblPr/>
              <a:tblGrid>
                <a:gridCol w="2291002"/>
                <a:gridCol w="3901836"/>
              </a:tblGrid>
              <a:tr h="396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Order Evaluated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2" marR="91442"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Operator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2" marR="91442"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96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Arithmetic Operators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Concatenation Operator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Comparison Conditions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IS [NOT] NULL, LIKE, [NOT] IN 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[NOT] BETWEEN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NOT logical condition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AND logical condition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OR logical condition</a:t>
                      </a:r>
                    </a:p>
                  </a:txBody>
                  <a:tcPr marL="91442" marR="91442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Rules of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0" lvl="4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	SELECT </a:t>
            </a:r>
            <a:r>
              <a:rPr lang="en-US" dirty="0">
                <a:cs typeface="Times New Roman" pitchFamily="18" charset="0"/>
              </a:rPr>
              <a:t>*</a:t>
            </a:r>
          </a:p>
          <a:p>
            <a:pPr lvl="4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FROM </a:t>
            </a:r>
            <a:r>
              <a:rPr lang="en-US" dirty="0">
                <a:cs typeface="Times New Roman" pitchFamily="18" charset="0"/>
              </a:rPr>
              <a:t>Persons 	</a:t>
            </a:r>
          </a:p>
          <a:p>
            <a:pPr lvl="4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WHERE 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P_ID &gt; 10 </a:t>
            </a:r>
          </a:p>
          <a:p>
            <a:pPr lvl="4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solidFill>
                  <a:srgbClr val="00B050"/>
                </a:solidFill>
                <a:cs typeface="Times New Roman" pitchFamily="18" charset="0"/>
              </a:rPr>
              <a:t>AND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firstname</a:t>
            </a:r>
            <a:r>
              <a:rPr lang="en-US" dirty="0" smtClean="0">
                <a:cs typeface="Times New Roman" pitchFamily="18" charset="0"/>
              </a:rPr>
              <a:t> LIKE ‘M%’</a:t>
            </a:r>
          </a:p>
          <a:p>
            <a:pPr lvl="4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solidFill>
                  <a:srgbClr val="7030A0"/>
                </a:solidFill>
                <a:cs typeface="Times New Roman" pitchFamily="18" charset="0"/>
              </a:rPr>
              <a:t>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firstname</a:t>
            </a:r>
            <a:r>
              <a:rPr lang="en-US" dirty="0" smtClean="0">
                <a:cs typeface="Times New Roman" pitchFamily="18" charset="0"/>
              </a:rPr>
              <a:t> LIKE ‘N%’;</a:t>
            </a:r>
          </a:p>
          <a:p>
            <a:pPr lvl="4">
              <a:spcBef>
                <a:spcPct val="0"/>
              </a:spcBef>
              <a:buFont typeface="Arial" charset="0"/>
              <a:buNone/>
              <a:defRPr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u="sng" dirty="0" smtClean="0">
                <a:cs typeface="Times New Roman" pitchFamily="18" charset="0"/>
              </a:rPr>
              <a:t>Order of evaluation: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 smtClean="0">
                <a:cs typeface="Times New Roman" pitchFamily="18" charset="0"/>
              </a:rPr>
              <a:t>First find people having id &gt; 10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cs typeface="Times New Roman" pitchFamily="18" charset="0"/>
                <a:sym typeface="Wingdings" pitchFamily="2" charset="2"/>
              </a:rPr>
              <a:t>P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 smtClean="0">
                <a:cs typeface="Times New Roman" pitchFamily="18" charset="0"/>
              </a:rPr>
              <a:t>Then out of </a:t>
            </a:r>
            <a:r>
              <a:rPr lang="en-US" b="1" dirty="0" smtClean="0">
                <a:cs typeface="Times New Roman" pitchFamily="18" charset="0"/>
              </a:rPr>
              <a:t>P, </a:t>
            </a:r>
            <a:r>
              <a:rPr lang="en-US" dirty="0" smtClean="0">
                <a:cs typeface="Times New Roman" pitchFamily="18" charset="0"/>
              </a:rPr>
              <a:t>find the ones whose name starts with M or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8051B-88BB-4CF8-A1C8-83BCBF088F38}" type="slidenum">
              <a:rPr lang="en-IN" smtClean="0"/>
              <a:pPr>
                <a:defRPr/>
              </a:pPr>
              <a:t>46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2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	SELECT </a:t>
            </a:r>
            <a:r>
              <a:rPr lang="en-US" dirty="0">
                <a:cs typeface="Times New Roman" pitchFamily="18" charset="0"/>
              </a:rPr>
              <a:t>*</a:t>
            </a:r>
          </a:p>
          <a:p>
            <a:pPr lvl="2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FROM </a:t>
            </a:r>
            <a:r>
              <a:rPr lang="en-US" dirty="0">
                <a:cs typeface="Times New Roman" pitchFamily="18" charset="0"/>
              </a:rPr>
              <a:t>Persons 	</a:t>
            </a:r>
          </a:p>
          <a:p>
            <a:pPr lvl="2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cs typeface="Times New Roman" pitchFamily="18" charset="0"/>
              </a:rPr>
              <a:t>WHERE 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P_ID &gt; 10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solidFill>
                  <a:srgbClr val="00B050"/>
                </a:solidFill>
                <a:cs typeface="Times New Roman" pitchFamily="18" charset="0"/>
              </a:rPr>
              <a:t>		AND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en-US" dirty="0" err="1" smtClean="0">
                <a:cs typeface="Times New Roman" pitchFamily="18" charset="0"/>
              </a:rPr>
              <a:t>firstname</a:t>
            </a:r>
            <a:r>
              <a:rPr lang="en-US" dirty="0" smtClean="0">
                <a:cs typeface="Times New Roman" pitchFamily="18" charset="0"/>
              </a:rPr>
              <a:t> LIKE ‘M%’ </a:t>
            </a:r>
            <a:r>
              <a:rPr lang="en-US" dirty="0" smtClean="0">
                <a:solidFill>
                  <a:srgbClr val="7030A0"/>
                </a:solidFill>
                <a:cs typeface="Times New Roman" pitchFamily="18" charset="0"/>
              </a:rPr>
              <a:t>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firstname</a:t>
            </a:r>
            <a:r>
              <a:rPr lang="en-US" dirty="0" smtClean="0">
                <a:cs typeface="Times New Roman" pitchFamily="18" charset="0"/>
              </a:rPr>
              <a:t> LIKE ‘N%’)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u="sng" dirty="0">
                <a:cs typeface="Times New Roman" pitchFamily="18" charset="0"/>
              </a:rPr>
              <a:t>Order of evaluation: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 smtClean="0">
                <a:cs typeface="Times New Roman" pitchFamily="18" charset="0"/>
              </a:rPr>
              <a:t>First find people whose </a:t>
            </a:r>
            <a:r>
              <a:rPr lang="en-US" dirty="0">
                <a:cs typeface="Times New Roman" pitchFamily="18" charset="0"/>
              </a:rPr>
              <a:t>name starts with M or </a:t>
            </a:r>
            <a:r>
              <a:rPr lang="en-US" dirty="0" smtClean="0">
                <a:cs typeface="Times New Roman" pitchFamily="18" charset="0"/>
              </a:rPr>
              <a:t>N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cs typeface="Times New Roman" pitchFamily="18" charset="0"/>
                <a:sym typeface="Wingdings" pitchFamily="2" charset="2"/>
              </a:rPr>
              <a:t>X</a:t>
            </a:r>
            <a:endParaRPr lang="en-US" b="1" dirty="0" smtClean="0">
              <a:cs typeface="Times New Roman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 smtClean="0">
                <a:cs typeface="Times New Roman" pitchFamily="18" charset="0"/>
              </a:rPr>
              <a:t>Then out of </a:t>
            </a:r>
            <a:r>
              <a:rPr lang="en-US" b="1" dirty="0">
                <a:cs typeface="Times New Roman" pitchFamily="18" charset="0"/>
              </a:rPr>
              <a:t>X</a:t>
            </a:r>
            <a:r>
              <a:rPr lang="en-US" b="1" dirty="0" smtClean="0">
                <a:cs typeface="Times New Roman" pitchFamily="18" charset="0"/>
              </a:rPr>
              <a:t>, </a:t>
            </a:r>
            <a:r>
              <a:rPr lang="en-US" dirty="0" smtClean="0">
                <a:cs typeface="Times New Roman" pitchFamily="18" charset="0"/>
              </a:rPr>
              <a:t>find people having ID &gt;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8FA8A-2C89-43B1-81ED-F62F33DFAF3D}" type="slidenum">
              <a:rPr lang="en-IN" smtClean="0"/>
              <a:pPr>
                <a:defRPr/>
              </a:pPr>
              <a:t>47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Precedence</a:t>
            </a:r>
          </a:p>
        </p:txBody>
      </p:sp>
    </p:spTree>
    <p:extLst>
      <p:ext uri="{BB962C8B-B14F-4D97-AF65-F5344CB8AC3E}">
        <p14:creationId xmlns:p14="http://schemas.microsoft.com/office/powerpoint/2010/main" val="42202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-125" b="7190"/>
          <a:stretch>
            <a:fillRect/>
          </a:stretch>
        </p:blipFill>
        <p:spPr bwMode="auto">
          <a:xfrm>
            <a:off x="611188" y="476250"/>
            <a:ext cx="7885112" cy="521017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b="12541"/>
          <a:stretch>
            <a:fillRect/>
          </a:stretch>
        </p:blipFill>
        <p:spPr bwMode="auto">
          <a:xfrm>
            <a:off x="539750" y="476250"/>
            <a:ext cx="8027988" cy="51831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1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4515" r="6230" b="4515"/>
          <a:stretch>
            <a:fillRect/>
          </a:stretch>
        </p:blipFill>
        <p:spPr bwMode="auto">
          <a:xfrm>
            <a:off x="1066800" y="1232297"/>
            <a:ext cx="7177088" cy="538281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68313" y="3213100"/>
            <a:ext cx="8218487" cy="3168650"/>
          </a:xfrm>
        </p:spPr>
        <p:txBody>
          <a:bodyPr>
            <a:normAutofit lnSpcReduction="10000"/>
          </a:bodyPr>
          <a:lstStyle/>
          <a:p>
            <a:pPr marL="338138" indent="-338138">
              <a:spcBef>
                <a:spcPct val="30000"/>
              </a:spcBef>
              <a:defRPr/>
            </a:pPr>
            <a:r>
              <a:rPr lang="en-US" dirty="0" smtClean="0"/>
              <a:t>Its an optional clause</a:t>
            </a:r>
          </a:p>
          <a:p>
            <a:pPr marL="338138" indent="-338138">
              <a:spcBef>
                <a:spcPct val="30000"/>
              </a:spcBef>
              <a:defRPr/>
            </a:pPr>
            <a:r>
              <a:rPr lang="en-US" dirty="0" smtClean="0"/>
              <a:t>The ORDER BY Clause is used for arranging the selected rows and then they are displayed .</a:t>
            </a:r>
          </a:p>
          <a:p>
            <a:pPr marL="338138" indent="-338138">
              <a:spcBef>
                <a:spcPct val="30000"/>
              </a:spcBef>
              <a:defRPr/>
            </a:pPr>
            <a:r>
              <a:rPr lang="en-US" dirty="0" smtClean="0"/>
              <a:t>The arrangement does not affect how rows are stored only how they are viewed</a:t>
            </a:r>
          </a:p>
          <a:p>
            <a:pPr marL="338138" indent="-338138">
              <a:spcBef>
                <a:spcPct val="30000"/>
              </a:spcBef>
              <a:defRPr/>
            </a:pPr>
            <a:r>
              <a:rPr lang="en-US" dirty="0" smtClean="0"/>
              <a:t>Whenever we use this clause, it must be the last clause of the SELECT statement</a:t>
            </a:r>
          </a:p>
          <a:p>
            <a:pPr marL="338138" indent="-338138">
              <a:spcBef>
                <a:spcPct val="0"/>
              </a:spcBef>
              <a:buFont typeface="Arial" charset="0"/>
              <a:buNone/>
              <a:defRPr/>
            </a:pPr>
            <a:r>
              <a:rPr lang="en-US" b="1" dirty="0" smtClean="0"/>
              <a:t>	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CE10C-8F22-4F50-8CB6-4D0666EF7709}" type="slidenum">
              <a:rPr lang="en-IN" smtClean="0"/>
              <a:pPr>
                <a:defRPr/>
              </a:pPr>
              <a:t>50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331913" y="1484313"/>
            <a:ext cx="6769100" cy="158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38138" indent="-338138">
              <a:defRPr/>
            </a:pPr>
            <a:r>
              <a:rPr lang="en-US" sz="2400" dirty="0">
                <a:solidFill>
                  <a:schemeClr val="tx1"/>
                </a:solidFill>
              </a:rPr>
              <a:t>SELECT [DISTINCT] | * column [alias],……</a:t>
            </a:r>
          </a:p>
          <a:p>
            <a:pPr marL="338138" indent="-338138">
              <a:defRPr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i="1" dirty="0">
                <a:solidFill>
                  <a:schemeClr val="tx1"/>
                </a:solidFill>
              </a:rPr>
              <a:t>table;</a:t>
            </a:r>
          </a:p>
          <a:p>
            <a:pPr marL="338138" indent="-338138">
              <a:defRPr/>
            </a:pPr>
            <a:r>
              <a:rPr lang="en-US" sz="2400" dirty="0">
                <a:solidFill>
                  <a:schemeClr val="tx1"/>
                </a:solidFill>
              </a:rPr>
              <a:t>[WHERE &lt;condition(s)&gt;]</a:t>
            </a:r>
          </a:p>
          <a:p>
            <a:pPr marL="338138" indent="-338138">
              <a:defRPr/>
            </a:pPr>
            <a:r>
              <a:rPr lang="en-US" sz="2400" dirty="0">
                <a:solidFill>
                  <a:schemeClr val="tx1"/>
                </a:solidFill>
              </a:rPr>
              <a:t>[ORDER BY column [</a:t>
            </a:r>
            <a:r>
              <a:rPr lang="en-US" sz="2400" dirty="0" smtClean="0">
                <a:solidFill>
                  <a:srgbClr val="0070C0"/>
                </a:solidFill>
              </a:rPr>
              <a:t>ASC|DESC</a:t>
            </a:r>
            <a:r>
              <a:rPr lang="en-US" sz="2400" dirty="0">
                <a:solidFill>
                  <a:schemeClr val="tx1"/>
                </a:solidFill>
              </a:rPr>
              <a:t>];]</a:t>
            </a:r>
          </a:p>
          <a:p>
            <a:pPr marL="338138" indent="-338138">
              <a:defRPr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Clause: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7085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By default, this clause when used will arrange the rows in ascending order of the reference column 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We can choose to display in the descending order by specifying the keyword </a:t>
            </a:r>
            <a:r>
              <a:rPr lang="en-US" b="1" dirty="0" smtClean="0"/>
              <a:t>DESC </a:t>
            </a:r>
            <a:r>
              <a:rPr lang="en-US" dirty="0" smtClean="0"/>
              <a:t>after the reference column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ko-KR" dirty="0" smtClean="0">
                <a:ea typeface="굴림" pitchFamily="34" charset="-127"/>
              </a:rPr>
              <a:t>		SELECT *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ko-KR" dirty="0" smtClean="0">
                <a:ea typeface="굴림" pitchFamily="34" charset="-127"/>
              </a:rPr>
              <a:t>		FROM Persons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ko-KR" dirty="0" smtClean="0">
                <a:ea typeface="굴림" pitchFamily="34" charset="-127"/>
              </a:rPr>
              <a:t>		ORDER BY dob;</a:t>
            </a:r>
            <a:endParaRPr lang="en-US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		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ko-KR" dirty="0" smtClean="0">
                <a:ea typeface="굴림" pitchFamily="34" charset="-127"/>
              </a:rPr>
              <a:t>		SELECT *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ko-KR" dirty="0" smtClean="0">
                <a:ea typeface="굴림" pitchFamily="34" charset="-127"/>
              </a:rPr>
              <a:t>		FROM Persons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ko-KR" dirty="0" smtClean="0">
                <a:ea typeface="굴림" pitchFamily="34" charset="-127"/>
              </a:rPr>
              <a:t>		ORDER BY dob DESC;</a:t>
            </a:r>
            <a:endParaRPr lang="en-US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121B6-EA62-452B-B821-5A58FB8251B4}" type="slidenum">
              <a:rPr lang="en-IN" smtClean="0"/>
              <a:pPr>
                <a:defRPr/>
              </a:pPr>
              <a:t>51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</a:t>
            </a:r>
            <a:r>
              <a:rPr lang="en-US" dirty="0" smtClean="0"/>
              <a:t>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b="4515"/>
          <a:stretch>
            <a:fillRect/>
          </a:stretch>
        </p:blipFill>
        <p:spPr bwMode="auto">
          <a:xfrm>
            <a:off x="684213" y="476250"/>
            <a:ext cx="8027987" cy="56721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b="4515"/>
          <a:stretch>
            <a:fillRect/>
          </a:stretch>
        </p:blipFill>
        <p:spPr bwMode="auto">
          <a:xfrm>
            <a:off x="1042988" y="549275"/>
            <a:ext cx="7596187" cy="51784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b="1" smtClean="0"/>
              <a:t>	</a:t>
            </a:r>
            <a:endParaRPr lang="en-IN" smtClean="0"/>
          </a:p>
          <a:p>
            <a:pPr>
              <a:spcBef>
                <a:spcPct val="0"/>
              </a:spcBef>
            </a:pPr>
            <a:endParaRPr lang="en-IN" smtClean="0"/>
          </a:p>
          <a:p>
            <a:pPr>
              <a:spcBef>
                <a:spcPct val="0"/>
              </a:spcBef>
            </a:pPr>
            <a:endParaRPr lang="en-IN" smtClean="0"/>
          </a:p>
          <a:p>
            <a:pPr>
              <a:spcBef>
                <a:spcPct val="0"/>
              </a:spcBef>
            </a:pPr>
            <a:endParaRPr lang="en-IN" smtClean="0"/>
          </a:p>
          <a:p>
            <a:pPr>
              <a:spcBef>
                <a:spcPct val="0"/>
              </a:spcBef>
            </a:pPr>
            <a:r>
              <a:rPr lang="en-IN" smtClean="0"/>
              <a:t>Here, the ordering will done based on </a:t>
            </a:r>
            <a:r>
              <a:rPr lang="en-IN" i="1" smtClean="0"/>
              <a:t>n-columns </a:t>
            </a:r>
            <a:r>
              <a:rPr lang="en-IN" smtClean="0"/>
              <a:t>as the reference column</a:t>
            </a:r>
          </a:p>
          <a:p>
            <a:pPr>
              <a:spcBef>
                <a:spcPct val="0"/>
              </a:spcBef>
            </a:pPr>
            <a:r>
              <a:rPr lang="en-IN" smtClean="0"/>
              <a:t>The arrangement will be based on the order of how the reference columns are specified in the ORDER BY clause</a:t>
            </a:r>
          </a:p>
          <a:p>
            <a:pPr>
              <a:spcBef>
                <a:spcPct val="0"/>
              </a:spcBef>
            </a:pPr>
            <a:r>
              <a:rPr lang="en-IN" smtClean="0"/>
              <a:t>From the syntax, arrangement will in done in ASC order first by column1 then by column2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B3226-53B7-4E81-AD30-DE1BB5A8A53E}" type="slidenum">
              <a:rPr lang="en-IN" smtClean="0"/>
              <a:pPr>
                <a:defRPr/>
              </a:pPr>
              <a:t>54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349375" y="1484313"/>
            <a:ext cx="6769100" cy="158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SELECT</a:t>
            </a:r>
            <a:r>
              <a:rPr lang="en-US" sz="2400" dirty="0">
                <a:solidFill>
                  <a:schemeClr val="tx1"/>
                </a:solidFill>
              </a:rPr>
              <a:t> [DISTINCT] {*  |column [alias],……}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tablename</a:t>
            </a:r>
            <a:r>
              <a:rPr lang="en-US" sz="2400" i="1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[WHERE </a:t>
            </a:r>
            <a:r>
              <a:rPr lang="en-US" sz="2400" dirty="0">
                <a:solidFill>
                  <a:schemeClr val="tx1"/>
                </a:solidFill>
              </a:rPr>
              <a:t>&lt;condition(s)&gt;</a:t>
            </a:r>
            <a:r>
              <a:rPr lang="en-US" sz="2400" b="1" dirty="0">
                <a:solidFill>
                  <a:schemeClr val="tx1"/>
                </a:solidFill>
              </a:rPr>
              <a:t>]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[ORDER BY </a:t>
            </a:r>
            <a:r>
              <a:rPr lang="en-US" sz="2400" dirty="0">
                <a:solidFill>
                  <a:schemeClr val="tx1"/>
                </a:solidFill>
              </a:rPr>
              <a:t>column1,column2;]</a:t>
            </a:r>
          </a:p>
          <a:p>
            <a:pPr marL="338138" indent="-338138">
              <a:defRPr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BY </a:t>
            </a:r>
            <a:r>
              <a:rPr lang="en-US" dirty="0" smtClean="0"/>
              <a:t>Clause: Multiple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CE71D-6A49-4DB1-9D09-6D1E1B02E2BA}" type="slidenum">
              <a:rPr lang="en-IN" smtClean="0"/>
              <a:pPr>
                <a:defRPr/>
              </a:pPr>
              <a:t>55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17394"/>
              </p:ext>
            </p:extLst>
          </p:nvPr>
        </p:nvGraphicFramePr>
        <p:xfrm>
          <a:off x="1547813" y="1628775"/>
          <a:ext cx="6096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4367808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PERSON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DOB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FIRSTNAME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1-JAN-1999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23-OCT-2010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31-MAR-2000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1-JAN-1999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Tyllilang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23-OCT-2010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39863" y="4460875"/>
            <a:ext cx="6227762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+mn-lt"/>
                <a:ea typeface="굴림" charset="-127"/>
              </a:rPr>
              <a:t>SQL&gt; 	SELECT </a:t>
            </a:r>
            <a:r>
              <a:rPr lang="en-US" altLang="ko-KR" sz="2400" dirty="0" err="1">
                <a:latin typeface="+mn-lt"/>
                <a:ea typeface="굴림" charset="-127"/>
              </a:rPr>
              <a:t>dob,firstname</a:t>
            </a:r>
            <a:r>
              <a:rPr lang="en-US" altLang="ko-KR" sz="2400" dirty="0">
                <a:latin typeface="+mn-lt"/>
                <a:ea typeface="굴림" charset="-127"/>
              </a:rPr>
              <a:t> </a:t>
            </a:r>
          </a:p>
          <a:p>
            <a:pPr>
              <a:defRPr/>
            </a:pPr>
            <a:r>
              <a:rPr lang="en-US" altLang="ko-KR" sz="2400" dirty="0">
                <a:latin typeface="+mn-lt"/>
                <a:ea typeface="굴림" charset="-127"/>
              </a:rPr>
              <a:t>	FROM person</a:t>
            </a:r>
          </a:p>
          <a:p>
            <a:pPr>
              <a:defRPr/>
            </a:pPr>
            <a:r>
              <a:rPr lang="en-US" altLang="ko-KR" sz="2400" dirty="0">
                <a:latin typeface="+mn-lt"/>
                <a:ea typeface="굴림" charset="-127"/>
              </a:rPr>
              <a:t>	ORDER BY </a:t>
            </a:r>
            <a:r>
              <a:rPr lang="en-US" altLang="ko-KR" sz="2400" dirty="0" err="1">
                <a:latin typeface="+mn-lt"/>
                <a:ea typeface="굴림" charset="-127"/>
              </a:rPr>
              <a:t>dob,firstname</a:t>
            </a:r>
            <a:r>
              <a:rPr lang="en-US" altLang="ko-KR" sz="2400" dirty="0" smtClean="0">
                <a:latin typeface="+mn-lt"/>
                <a:ea typeface="굴림" charset="-127"/>
              </a:rPr>
              <a:t>;</a:t>
            </a:r>
          </a:p>
          <a:p>
            <a:pPr>
              <a:defRPr/>
            </a:pPr>
            <a:endParaRPr lang="en-US" altLang="ko-KR" sz="2400" dirty="0">
              <a:ea typeface="굴림" charset="-127"/>
            </a:endParaRPr>
          </a:p>
          <a:p>
            <a:pPr>
              <a:defRPr/>
            </a:pPr>
            <a:r>
              <a:rPr lang="en-US" altLang="ko-KR" sz="2400" i="1" dirty="0" smtClean="0">
                <a:latin typeface="+mn-lt"/>
                <a:ea typeface="굴림" charset="-127"/>
              </a:rPr>
              <a:t>Result next slide</a:t>
            </a:r>
            <a:endParaRPr lang="en-US" altLang="ko-KR" sz="2400" i="1" dirty="0">
              <a:latin typeface="+mn-lt"/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		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ko-KR" dirty="0" smtClean="0">
                <a:ea typeface="굴림" pitchFamily="34" charset="-127"/>
              </a:rPr>
              <a:t>	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18AF0-2FC4-4682-97B6-05987E7E4332}" type="slidenum">
              <a:rPr lang="en-IN" smtClean="0"/>
              <a:pPr>
                <a:defRPr/>
              </a:pPr>
              <a:t>56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1913" y="1700213"/>
          <a:ext cx="6096000" cy="259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4367808"/>
              </a:tblGrid>
              <a:tr h="371021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RESULT</a:t>
                      </a:r>
                      <a:endParaRPr lang="en-US" sz="1800" b="1" dirty="0"/>
                    </a:p>
                  </a:txBody>
                  <a:tcPr marT="45742" marB="4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DOB</a:t>
                      </a:r>
                      <a:endParaRPr lang="en-US" sz="1800" b="1" dirty="0"/>
                    </a:p>
                  </a:txBody>
                  <a:tcPr marT="45742" marB="4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FIRSTNAME</a:t>
                      </a:r>
                      <a:endParaRPr lang="en-US" sz="1800" b="1" dirty="0"/>
                    </a:p>
                  </a:txBody>
                  <a:tcPr marT="45742" marB="4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1-JAN-1999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Amar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rgbClr val="FFFFCC"/>
                    </a:solidFill>
                  </a:tcPr>
                </a:tc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1-JAN-1999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Tyllilang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rgbClr val="FFFFCC"/>
                    </a:solidFill>
                  </a:tcPr>
                </a:tc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31-MAR-2000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Anne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23-OCT-2010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23-OCT-2010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Peter</a:t>
                      </a:r>
                      <a:endParaRPr lang="en-US" sz="1800" dirty="0"/>
                    </a:p>
                  </a:txBody>
                  <a:tcPr marT="45742" marB="4574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t="15218" r="25610" b="28888"/>
          <a:stretch>
            <a:fillRect/>
          </a:stretch>
        </p:blipFill>
        <p:spPr bwMode="auto">
          <a:xfrm>
            <a:off x="2743200" y="2743200"/>
            <a:ext cx="4343400" cy="368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t="17128" r="43243" b="72232"/>
          <a:stretch>
            <a:fillRect/>
          </a:stretch>
        </p:blipFill>
        <p:spPr bwMode="auto">
          <a:xfrm>
            <a:off x="250825" y="1219200"/>
            <a:ext cx="8713788" cy="13716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by multiple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Commands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 FROM </a:t>
            </a:r>
            <a:r>
              <a:rPr lang="en-US" dirty="0" err="1"/>
              <a:t>user_tables</a:t>
            </a:r>
            <a:r>
              <a:rPr lang="en-US"/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59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86800" cy="5715000"/>
          </a:xfrm>
        </p:spPr>
      </p:pic>
    </p:spTree>
    <p:extLst>
      <p:ext uri="{BB962C8B-B14F-4D97-AF65-F5344CB8AC3E}">
        <p14:creationId xmlns:p14="http://schemas.microsoft.com/office/powerpoint/2010/main" val="755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spcBef>
                <a:spcPct val="50000"/>
              </a:spcBef>
              <a:defRPr/>
            </a:pPr>
            <a:r>
              <a:rPr lang="en-US" dirty="0" smtClean="0"/>
              <a:t>Displaying all columns of data in a table, we place an </a:t>
            </a:r>
            <a:r>
              <a:rPr lang="en-US" dirty="0" smtClean="0">
                <a:solidFill>
                  <a:srgbClr val="00B050"/>
                </a:solidFill>
              </a:rPr>
              <a:t>asterisk(*) </a:t>
            </a:r>
            <a:r>
              <a:rPr lang="en-US" dirty="0" smtClean="0"/>
              <a:t>after the SELECT keyword. </a:t>
            </a:r>
          </a:p>
          <a:p>
            <a:pPr marL="461963" indent="-461963">
              <a:spcBef>
                <a:spcPct val="50000"/>
              </a:spcBef>
              <a:defRPr/>
            </a:pPr>
            <a:r>
              <a:rPr lang="en-US" dirty="0" smtClean="0"/>
              <a:t>The asterisk represents all columns in a table.</a:t>
            </a:r>
          </a:p>
          <a:p>
            <a:pPr marL="461963" indent="-461963">
              <a:spcBef>
                <a:spcPct val="50000"/>
              </a:spcBef>
              <a:defRPr/>
            </a:pPr>
            <a:r>
              <a:rPr lang="en-US" dirty="0" smtClean="0"/>
              <a:t>Result - when we execute the statement, all columns from the table are displayed. 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12C34-B1EE-4F92-A550-80920E20217F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3D900-4E68-450E-B356-74BF6D3BA8FF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5351" r="752" b="7692"/>
          <a:stretch>
            <a:fillRect/>
          </a:stretch>
        </p:blipFill>
        <p:spPr bwMode="auto">
          <a:xfrm>
            <a:off x="611188" y="1628775"/>
            <a:ext cx="8064500" cy="4295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asterisk(*)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4763"/>
            <a:ext cx="8229600" cy="13684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You can restrict the number of columns being displayed by listing only the required columns in the SELECT clause as shown above, each column should be separated by a comma(,) but not given after the last column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646E6-F233-476B-9F33-2C7D0758D271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6688" r="752" b="13043"/>
          <a:stretch>
            <a:fillRect/>
          </a:stretch>
        </p:blipFill>
        <p:spPr bwMode="auto">
          <a:xfrm>
            <a:off x="395288" y="1052513"/>
            <a:ext cx="8353425" cy="3816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Selecting required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35937" cy="4968875"/>
          </a:xfrm>
        </p:spPr>
        <p:txBody>
          <a:bodyPr>
            <a:normAutofit lnSpcReduction="10000"/>
          </a:bodyPr>
          <a:lstStyle/>
          <a:p>
            <a:pPr marL="338138" indent="-338138">
              <a:defRPr/>
            </a:pPr>
            <a:r>
              <a:rPr lang="en-US" dirty="0" smtClean="0"/>
              <a:t>You can use a column alias to </a:t>
            </a:r>
            <a:r>
              <a:rPr lang="en-US" dirty="0" smtClean="0">
                <a:solidFill>
                  <a:srgbClr val="008000"/>
                </a:solidFill>
              </a:rPr>
              <a:t>assign a different name</a:t>
            </a:r>
            <a:r>
              <a:rPr lang="en-US" dirty="0" smtClean="0"/>
              <a:t> to a column heading. </a:t>
            </a:r>
          </a:p>
          <a:p>
            <a:pPr marL="338138" indent="-338138">
              <a:defRPr/>
            </a:pPr>
            <a:r>
              <a:rPr lang="en-US" dirty="0" smtClean="0"/>
              <a:t>By using an alias, you can display a </a:t>
            </a:r>
            <a:r>
              <a:rPr lang="en-US" dirty="0" smtClean="0">
                <a:solidFill>
                  <a:srgbClr val="008000"/>
                </a:solidFill>
              </a:rPr>
              <a:t>more descriptive heading</a:t>
            </a:r>
            <a:r>
              <a:rPr lang="en-US" dirty="0" smtClean="0"/>
              <a:t> for a column. It is also useful with </a:t>
            </a:r>
            <a:r>
              <a:rPr lang="en-US" dirty="0" smtClean="0">
                <a:solidFill>
                  <a:srgbClr val="008000"/>
                </a:solidFill>
              </a:rPr>
              <a:t>calculations</a:t>
            </a:r>
            <a:r>
              <a:rPr lang="en-US" dirty="0" smtClean="0"/>
              <a:t>. </a:t>
            </a:r>
          </a:p>
          <a:p>
            <a:pPr marL="338138" indent="-338138">
              <a:defRPr/>
            </a:pPr>
            <a:r>
              <a:rPr lang="en-US" dirty="0" smtClean="0"/>
              <a:t>The alias is specified in </a:t>
            </a:r>
            <a:r>
              <a:rPr lang="en-US" dirty="0"/>
              <a:t>the SELECT clause after the appropriate column name or </a:t>
            </a:r>
            <a:r>
              <a:rPr lang="en-US" dirty="0" smtClean="0"/>
              <a:t>expression separated by the </a:t>
            </a:r>
            <a:r>
              <a:rPr lang="en-US" dirty="0" smtClean="0">
                <a:solidFill>
                  <a:srgbClr val="00B0F0"/>
                </a:solidFill>
              </a:rPr>
              <a:t>AS </a:t>
            </a:r>
            <a:r>
              <a:rPr lang="en-US" dirty="0" smtClean="0"/>
              <a:t>keyword or by a space</a:t>
            </a:r>
          </a:p>
          <a:p>
            <a:pPr marL="338138" indent="-338138">
              <a:defRPr/>
            </a:pPr>
            <a:r>
              <a:rPr lang="en-US" altLang="ko-KR" dirty="0" smtClean="0">
                <a:ea typeface="굴림" charset="-127"/>
              </a:rPr>
              <a:t>Example</a:t>
            </a:r>
            <a:r>
              <a:rPr lang="en-US" altLang="ko-KR" dirty="0">
                <a:ea typeface="굴림" charset="-127"/>
              </a:rPr>
              <a:t>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ko-KR" dirty="0">
                <a:solidFill>
                  <a:srgbClr val="00B0F0"/>
                </a:solidFill>
              </a:rPr>
              <a:t>	SELECT </a:t>
            </a:r>
            <a:r>
              <a:rPr lang="en-US" altLang="ko-KR" dirty="0" err="1" smtClean="0">
                <a:ea typeface="굴림" charset="-127"/>
              </a:rPr>
              <a:t>SName</a:t>
            </a:r>
            <a:r>
              <a:rPr lang="en-US" altLang="ko-KR" dirty="0" smtClean="0">
                <a:ea typeface="굴림" charset="-127"/>
              </a:rPr>
              <a:t>  </a:t>
            </a:r>
            <a:r>
              <a:rPr lang="en-US" altLang="ko-KR" dirty="0">
                <a:solidFill>
                  <a:srgbClr val="00B0F0"/>
                </a:solidFill>
              </a:rPr>
              <a:t>As</a:t>
            </a:r>
            <a:r>
              <a:rPr lang="en-US" altLang="ko-KR" dirty="0" smtClean="0">
                <a:ea typeface="굴림" charset="-127"/>
              </a:rPr>
              <a:t> Name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altLang="ko-KR" dirty="0">
                <a:solidFill>
                  <a:srgbClr val="00B0F0"/>
                </a:solidFill>
              </a:rPr>
              <a:t>	FROM </a:t>
            </a:r>
            <a:r>
              <a:rPr lang="en-US" altLang="ko-KR" dirty="0" smtClean="0">
                <a:ea typeface="굴림" charset="-127"/>
              </a:rPr>
              <a:t>students;</a:t>
            </a:r>
            <a:endParaRPr lang="en-US" altLang="ko-KR" dirty="0">
              <a:ea typeface="굴림" charset="-127"/>
            </a:endParaRPr>
          </a:p>
          <a:p>
            <a:pPr algn="ctr">
              <a:buFont typeface="Arial" charset="0"/>
              <a:buNone/>
              <a:defRPr/>
            </a:pPr>
            <a:r>
              <a:rPr lang="en-US" dirty="0">
                <a:ea typeface="굴림" charset="-127"/>
              </a:rPr>
              <a:t>	OR</a:t>
            </a:r>
            <a:endParaRPr lang="en-US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altLang="ko-KR" dirty="0">
                <a:ea typeface="굴림" charset="-127"/>
              </a:rPr>
              <a:t>	</a:t>
            </a:r>
            <a:r>
              <a:rPr lang="en-US" altLang="ko-KR" dirty="0" smtClean="0">
                <a:solidFill>
                  <a:srgbClr val="00B0F0"/>
                </a:solidFill>
              </a:rPr>
              <a:t>SELECT </a:t>
            </a:r>
            <a:r>
              <a:rPr lang="en-US" altLang="ko-KR" dirty="0" err="1" smtClean="0"/>
              <a:t>SN</a:t>
            </a:r>
            <a:r>
              <a:rPr lang="en-US" altLang="ko-KR" dirty="0" err="1" smtClean="0">
                <a:ea typeface="굴림" charset="-127"/>
              </a:rPr>
              <a:t>ame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N</a:t>
            </a:r>
            <a:r>
              <a:rPr lang="en-US" altLang="ko-KR" dirty="0" smtClean="0">
                <a:ea typeface="굴림" charset="-127"/>
              </a:rPr>
              <a:t>ame</a:t>
            </a:r>
            <a:endParaRPr lang="en-US" altLang="ko-KR" dirty="0">
              <a:ea typeface="굴림" charset="-127"/>
            </a:endParaRPr>
          </a:p>
          <a:p>
            <a:pPr marL="400050" lvl="1" indent="0">
              <a:buFont typeface="Arial" charset="0"/>
              <a:buNone/>
              <a:defRPr/>
            </a:pPr>
            <a:r>
              <a:rPr lang="en-US" altLang="ko-KR" dirty="0">
                <a:ea typeface="굴림" charset="-127"/>
              </a:rPr>
              <a:t>	</a:t>
            </a: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>
                <a:ea typeface="굴림" charset="-127"/>
              </a:rPr>
              <a:t> students;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8B5FD-BE06-4C42-8286-7E46B8DA0BBE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column alias in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2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1644</Words>
  <Application>Microsoft Office PowerPoint</Application>
  <PresentationFormat>On-screen Show (4:3)</PresentationFormat>
  <Paragraphs>462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Contents</vt:lpstr>
      <vt:lpstr>SELECT Statement</vt:lpstr>
      <vt:lpstr>Understanding SELECT Statement</vt:lpstr>
      <vt:lpstr>Example</vt:lpstr>
      <vt:lpstr>Selecting all columns</vt:lpstr>
      <vt:lpstr>Using asterisk(*)</vt:lpstr>
      <vt:lpstr>Selecting required columns</vt:lpstr>
      <vt:lpstr>Using column alias in SELECT</vt:lpstr>
      <vt:lpstr>Concatenation Operator ||</vt:lpstr>
      <vt:lpstr>PowerPoint Presentation</vt:lpstr>
      <vt:lpstr>Literal Character String</vt:lpstr>
      <vt:lpstr>Literal Character String</vt:lpstr>
      <vt:lpstr>Arithmetic Expressions in SELECT</vt:lpstr>
      <vt:lpstr>Example</vt:lpstr>
      <vt:lpstr>Arithmetic Expressions with NULL</vt:lpstr>
      <vt:lpstr>Rules of Precedenec</vt:lpstr>
      <vt:lpstr>The WHERE Clause</vt:lpstr>
      <vt:lpstr>The WHERE Clause</vt:lpstr>
      <vt:lpstr>Condition of the WHERE Clause</vt:lpstr>
      <vt:lpstr>Guidelines to specify values</vt:lpstr>
      <vt:lpstr>Example</vt:lpstr>
      <vt:lpstr>Operators used in WHERE</vt:lpstr>
      <vt:lpstr>Example of Comparison Operator</vt:lpstr>
      <vt:lpstr>Between Operator</vt:lpstr>
      <vt:lpstr>Example of BETWEEN </vt:lpstr>
      <vt:lpstr>Example with String Literal</vt:lpstr>
      <vt:lpstr>Example with Date Literal</vt:lpstr>
      <vt:lpstr>IN Operator</vt:lpstr>
      <vt:lpstr>Example: IN </vt:lpstr>
      <vt:lpstr>Example: IN </vt:lpstr>
      <vt:lpstr>LIKE Operator</vt:lpstr>
      <vt:lpstr>LIKE Operator: Syntax</vt:lpstr>
      <vt:lpstr>IS NULL Operator: Syntax</vt:lpstr>
      <vt:lpstr>Example: IS NULL</vt:lpstr>
      <vt:lpstr>Logical Operators</vt:lpstr>
      <vt:lpstr>AND Operator: Syntax</vt:lpstr>
      <vt:lpstr>Example: AND</vt:lpstr>
      <vt:lpstr>OR Operator: Syntax</vt:lpstr>
      <vt:lpstr>Example: OR</vt:lpstr>
      <vt:lpstr>AND &amp; OR: Comparison</vt:lpstr>
      <vt:lpstr>NOT Operator: Syntax</vt:lpstr>
      <vt:lpstr>PowerPoint Presentation</vt:lpstr>
      <vt:lpstr>PowerPoint Presentation</vt:lpstr>
      <vt:lpstr>Rules of Precedence</vt:lpstr>
      <vt:lpstr>Example: Precedence</vt:lpstr>
      <vt:lpstr>Example: Precedence</vt:lpstr>
      <vt:lpstr>PowerPoint Presentation</vt:lpstr>
      <vt:lpstr>PowerPoint Presentation</vt:lpstr>
      <vt:lpstr>ORDER BY Clause: Syntax</vt:lpstr>
      <vt:lpstr>ORDER BY Clause</vt:lpstr>
      <vt:lpstr>PowerPoint Presentation</vt:lpstr>
      <vt:lpstr>PowerPoint Presentation</vt:lpstr>
      <vt:lpstr>ORDER BY Clause: Multiple Columns</vt:lpstr>
      <vt:lpstr>Try this exercise</vt:lpstr>
      <vt:lpstr>Exercise: Result</vt:lpstr>
      <vt:lpstr>Sorting by multiple columns</vt:lpstr>
      <vt:lpstr>Oracle Commands </vt:lpstr>
      <vt:lpstr>PowerPoint Presentation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polynia</dc:creator>
  <cp:lastModifiedBy>polynia</cp:lastModifiedBy>
  <cp:revision>131</cp:revision>
  <dcterms:created xsi:type="dcterms:W3CDTF">2015-03-03T05:42:27Z</dcterms:created>
  <dcterms:modified xsi:type="dcterms:W3CDTF">2017-03-03T04:55:40Z</dcterms:modified>
</cp:coreProperties>
</file>