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90" r:id="rId3"/>
    <p:sldId id="356" r:id="rId4"/>
    <p:sldId id="357" r:id="rId5"/>
    <p:sldId id="358" r:id="rId6"/>
    <p:sldId id="360" r:id="rId7"/>
    <p:sldId id="361" r:id="rId8"/>
    <p:sldId id="362" r:id="rId9"/>
    <p:sldId id="328" r:id="rId10"/>
    <p:sldId id="363" r:id="rId11"/>
    <p:sldId id="364" r:id="rId12"/>
    <p:sldId id="365" r:id="rId13"/>
    <p:sldId id="332" r:id="rId14"/>
    <p:sldId id="366" r:id="rId15"/>
    <p:sldId id="334" r:id="rId16"/>
    <p:sldId id="335" r:id="rId17"/>
    <p:sldId id="336" r:id="rId18"/>
    <p:sldId id="337" r:id="rId19"/>
    <p:sldId id="338" r:id="rId20"/>
    <p:sldId id="339" r:id="rId21"/>
    <p:sldId id="373" r:id="rId22"/>
    <p:sldId id="367" r:id="rId23"/>
    <p:sldId id="368" r:id="rId24"/>
    <p:sldId id="343" r:id="rId25"/>
    <p:sldId id="344" r:id="rId26"/>
    <p:sldId id="369" r:id="rId27"/>
    <p:sldId id="346" r:id="rId28"/>
    <p:sldId id="347" r:id="rId29"/>
    <p:sldId id="370" r:id="rId30"/>
    <p:sldId id="371" r:id="rId31"/>
    <p:sldId id="374" r:id="rId32"/>
    <p:sldId id="350" r:id="rId33"/>
    <p:sldId id="351" r:id="rId34"/>
    <p:sldId id="372" r:id="rId35"/>
    <p:sldId id="353" r:id="rId36"/>
    <p:sldId id="354" r:id="rId37"/>
    <p:sldId id="355" r:id="rId38"/>
    <p:sldId id="31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6" autoAdjust="0"/>
  </p:normalViewPr>
  <p:slideViewPr>
    <p:cSldViewPr>
      <p:cViewPr>
        <p:scale>
          <a:sx n="89" d="100"/>
          <a:sy n="89" d="100"/>
        </p:scale>
        <p:origin x="144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FF9C-7D2C-4D0A-98D2-C4960C224A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1494-3C19-423F-B637-345C5DEBC216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CB2-3725-484A-849A-0FD151ED3D82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F55-B9B9-4BAF-80E4-D6F482DB76EE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0B-1E34-42AC-805B-355B0C064752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DAB-F279-4DD9-A2E9-05485131CC61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7E60-7DC6-40C2-ADD6-E2F860FBABBF}" type="datetime1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425E-5BFA-4BCE-9094-DF7D7EC8A6A8}" type="datetime1">
              <a:rPr lang="en-US" smtClean="0"/>
              <a:t>14/03/2017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31F7-C1AA-4928-8F2C-950A59D74D42}" type="datetime1">
              <a:rPr lang="en-US" smtClean="0"/>
              <a:t>14/03/2017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CE57-B459-4E0C-9DC7-581D799B8FED}" type="datetime1">
              <a:rPr lang="en-US" smtClean="0"/>
              <a:t>14/03/2017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6E1C-24DF-4F1C-AFF7-91F3EF035191}" type="datetime1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039-5F9C-4AE8-A1D0-8FEFBA114824}" type="datetime1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FA-C444-4BA6-824C-E87487BFA596}" type="datetime1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data/standard-deviation-formula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10" Type="http://schemas.openxmlformats.org/officeDocument/2006/relationships/slide" Target="slide34.xml"/><Relationship Id="rId4" Type="http://schemas.openxmlformats.org/officeDocument/2006/relationships/slide" Target="slide10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06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By</a:t>
            </a:r>
            <a:r>
              <a:rPr lang="en-US" sz="2000" dirty="0"/>
              <a:t>, Ms. </a:t>
            </a:r>
            <a:r>
              <a:rPr lang="en-US" sz="2000" dirty="0" err="1"/>
              <a:t>P.olynia</a:t>
            </a:r>
            <a:r>
              <a:rPr lang="en-US" sz="2000" dirty="0"/>
              <a:t> V. </a:t>
            </a:r>
            <a:r>
              <a:rPr lang="en-US" sz="2000" dirty="0" err="1"/>
              <a:t>Kharbuli</a:t>
            </a:r>
            <a:endParaRPr lang="en-US" sz="2000" dirty="0"/>
          </a:p>
          <a:p>
            <a:pPr algn="r"/>
            <a:r>
              <a:rPr lang="en-US" sz="2000" dirty="0"/>
              <a:t>Dept. of Computer Sc.</a:t>
            </a:r>
          </a:p>
          <a:p>
            <a:pPr algn="r"/>
            <a:r>
              <a:rPr lang="en-US" sz="2000" dirty="0"/>
              <a:t>St. Anthony’s College, </a:t>
            </a:r>
            <a:r>
              <a:rPr lang="en-US" sz="2000" dirty="0" err="1"/>
              <a:t>Shillong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703255"/>
            <a:ext cx="79028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GROUP FUNCTIONS</a:t>
            </a:r>
            <a:endParaRPr lang="en-US" sz="8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being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3636" b="4515"/>
          <a:stretch>
            <a:fillRect/>
          </a:stretch>
        </p:blipFill>
        <p:spPr bwMode="auto">
          <a:xfrm>
            <a:off x="1066800" y="1327150"/>
            <a:ext cx="7010400" cy="49593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STDDEV &amp; VARIANCE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Syntax:</a:t>
            </a:r>
          </a:p>
          <a:p>
            <a:pPr lvl="1">
              <a:defRPr/>
            </a:pPr>
            <a:r>
              <a:rPr lang="en-US" dirty="0"/>
              <a:t>STDDEV(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 smtClean="0"/>
              <a:t>VARIANCE(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SQL functions </a:t>
            </a:r>
            <a:r>
              <a:rPr lang="en-US" i="1" dirty="0"/>
              <a:t>accept only a NUMBER argument </a:t>
            </a:r>
            <a:r>
              <a:rPr lang="en-US" dirty="0"/>
              <a:t>for</a:t>
            </a:r>
          </a:p>
          <a:p>
            <a:pPr lvl="1">
              <a:spcBef>
                <a:spcPct val="0"/>
              </a:spcBef>
            </a:pPr>
            <a:r>
              <a:rPr lang="en-US" dirty="0"/>
              <a:t>AVG</a:t>
            </a:r>
          </a:p>
          <a:p>
            <a:pPr lvl="1">
              <a:spcBef>
                <a:spcPct val="0"/>
              </a:spcBef>
            </a:pPr>
            <a:r>
              <a:rPr lang="en-US" dirty="0"/>
              <a:t>SUM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STDDEV and </a:t>
            </a:r>
          </a:p>
          <a:p>
            <a:pPr lvl="1">
              <a:spcBef>
                <a:spcPct val="0"/>
              </a:spcBef>
            </a:pPr>
            <a:r>
              <a:rPr lang="en-US" dirty="0"/>
              <a:t>VARIANCE</a:t>
            </a:r>
          </a:p>
          <a:p>
            <a:endParaRPr lang="en-US" dirty="0" smtClean="0"/>
          </a:p>
          <a:p>
            <a:r>
              <a:rPr lang="en-US" dirty="0" smtClean="0"/>
              <a:t>For formula</a:t>
            </a:r>
            <a:r>
              <a:rPr lang="en-US" dirty="0"/>
              <a:t>, refer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www.mathsisfun.com/data/standard-deviation-formulas.html</a:t>
            </a:r>
            <a:r>
              <a:rPr lang="en-US" dirty="0" smtClean="0"/>
              <a:t> as on 07-03-2017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&amp; 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Syntax:</a:t>
            </a:r>
          </a:p>
          <a:p>
            <a:pPr marL="0" indent="0">
              <a:buNone/>
              <a:defRPr/>
            </a:pPr>
            <a:r>
              <a:rPr lang="en-US" dirty="0" smtClean="0"/>
              <a:t>		SELECT MIN|MAX(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r>
              <a:rPr lang="en-US" dirty="0" smtClean="0"/>
              <a:t>		FROM 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  <a:defRPr/>
            </a:pPr>
            <a:endParaRPr lang="en-US" dirty="0"/>
          </a:p>
          <a:p>
            <a:r>
              <a:rPr lang="en-US" i="1" dirty="0" smtClean="0"/>
              <a:t>These functions can </a:t>
            </a:r>
            <a:r>
              <a:rPr lang="en-US" i="1" dirty="0"/>
              <a:t>accept any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520A0F-F442-4A13-80BC-4E45F992E093}" type="slidenum">
              <a:rPr lang="en-US" b="0" smtClean="0"/>
              <a:pPr eaLnBrk="1" hangingPunct="1"/>
              <a:t>13</a:t>
            </a:fld>
            <a:endParaRPr lang="en-US" b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3448" b="4515"/>
          <a:stretch>
            <a:fillRect/>
          </a:stretch>
        </p:blipFill>
        <p:spPr bwMode="auto">
          <a:xfrm>
            <a:off x="381000" y="381000"/>
            <a:ext cx="8229600" cy="58118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marL="1257300" lvl="3" indent="0">
              <a:buNone/>
              <a:defRPr/>
            </a:pPr>
            <a:r>
              <a:rPr lang="en-US" dirty="0"/>
              <a:t>SELECT </a:t>
            </a:r>
            <a:r>
              <a:rPr lang="en-US" dirty="0" smtClean="0"/>
              <a:t>COUNT(</a:t>
            </a:r>
            <a:r>
              <a:rPr lang="en-US" dirty="0" err="1" smtClean="0"/>
              <a:t>column_name|expression</a:t>
            </a:r>
            <a:r>
              <a:rPr lang="en-US" dirty="0" smtClean="0"/>
              <a:t>|*)</a:t>
            </a:r>
            <a:endParaRPr lang="en-US" dirty="0"/>
          </a:p>
          <a:p>
            <a:pPr marL="1257300" lvl="3" indent="0"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COUNT function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returns the number of rows in a specified group. 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You </a:t>
            </a:r>
            <a:r>
              <a:rPr lang="en-US" dirty="0"/>
              <a:t>can use the COUNT function with different data types.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use the COUNT function with a column name or expression, it ignores null values.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when used with an </a:t>
            </a:r>
            <a:r>
              <a:rPr lang="en-US" dirty="0" smtClean="0"/>
              <a:t>asterisk(*), </a:t>
            </a:r>
            <a:r>
              <a:rPr lang="en-US" dirty="0"/>
              <a:t>the function counts all rows that contain </a:t>
            </a:r>
            <a:r>
              <a:rPr lang="en-US" b="1" dirty="0"/>
              <a:t>at least one value that is not null.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C48707-7445-4B8A-9C29-8DB651051A36}" type="slidenum">
              <a:rPr lang="en-US" b="0" smtClean="0"/>
              <a:pPr eaLnBrk="1" hangingPunct="1"/>
              <a:t>15</a:t>
            </a:fld>
            <a:endParaRPr lang="en-US" b="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3" r="5357" b="4515"/>
          <a:stretch>
            <a:fillRect/>
          </a:stretch>
        </p:blipFill>
        <p:spPr bwMode="auto">
          <a:xfrm>
            <a:off x="609600" y="304800"/>
            <a:ext cx="8077200" cy="573087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78269D-1BBA-4A8F-B93A-1648E500C0A6}" type="slidenum">
              <a:rPr lang="en-US" b="0" smtClean="0"/>
              <a:pPr eaLnBrk="1" hangingPunct="1"/>
              <a:t>16</a:t>
            </a:fld>
            <a:endParaRPr lang="en-US" b="0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4887" b="4515"/>
          <a:stretch>
            <a:fillRect/>
          </a:stretch>
        </p:blipFill>
        <p:spPr bwMode="auto">
          <a:xfrm>
            <a:off x="381000" y="381000"/>
            <a:ext cx="8382000" cy="60071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9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E71B59-F962-4643-ABCC-1BC3787427C0}" type="slidenum">
              <a:rPr lang="en-US" b="0" smtClean="0"/>
              <a:pPr eaLnBrk="1" hangingPunct="1"/>
              <a:t>17</a:t>
            </a:fld>
            <a:endParaRPr lang="en-US" b="0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4887" b="4515"/>
          <a:stretch>
            <a:fillRect/>
          </a:stretch>
        </p:blipFill>
        <p:spPr bwMode="auto">
          <a:xfrm>
            <a:off x="609600" y="304800"/>
            <a:ext cx="8153400" cy="584358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23CD01-6D82-41AE-9322-CE17C1D058BC}" type="slidenum">
              <a:rPr lang="en-US" b="0" smtClean="0"/>
              <a:pPr eaLnBrk="1" hangingPunct="1"/>
              <a:t>18</a:t>
            </a:fld>
            <a:endParaRPr lang="en-US" b="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11205" r="5890" b="8528"/>
          <a:stretch>
            <a:fillRect/>
          </a:stretch>
        </p:blipFill>
        <p:spPr bwMode="auto">
          <a:xfrm>
            <a:off x="609600" y="107950"/>
            <a:ext cx="7848600" cy="50736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3400" y="54102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0" dirty="0"/>
              <a:t>For example, the AVG function divides total commission percentage by 35 because only 35 employees earns a commission. The AVG function ignores the 72 employees in the table who have a null value in the COMMISSION_PCT column.</a:t>
            </a:r>
          </a:p>
        </p:txBody>
      </p:sp>
    </p:spTree>
    <p:extLst>
      <p:ext uri="{BB962C8B-B14F-4D97-AF65-F5344CB8AC3E}">
        <p14:creationId xmlns:p14="http://schemas.microsoft.com/office/powerpoint/2010/main" val="15133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2FC4D-CB34-40B3-9CC2-91452717B0AD}" type="slidenum">
              <a:rPr lang="en-US" b="0" smtClean="0"/>
              <a:pPr eaLnBrk="1" hangingPunct="1"/>
              <a:t>19</a:t>
            </a:fld>
            <a:endParaRPr lang="en-US" b="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9364" r="52882" b="38461"/>
          <a:stretch>
            <a:fillRect/>
          </a:stretch>
        </p:blipFill>
        <p:spPr bwMode="auto">
          <a:xfrm>
            <a:off x="990600" y="228600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8" t="9364" r="6767" b="9030"/>
          <a:stretch>
            <a:fillRect/>
          </a:stretch>
        </p:blipFill>
        <p:spPr bwMode="auto">
          <a:xfrm>
            <a:off x="4267200" y="152400"/>
            <a:ext cx="3505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33400" y="76200"/>
            <a:ext cx="8001000" cy="37338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b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3886199"/>
            <a:ext cx="8229600" cy="57943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libri" pitchFamily="34" charset="0"/>
                <a:cs typeface="Calibri" pitchFamily="34" charset="0"/>
              </a:rPr>
              <a:t>NVL Functions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you want a group function to include null values in the result, then you can this function.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NVL function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single-row function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en-US" dirty="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replaces a null value with an actual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" action="ppaction://hlinkshowjump?jump=nextslide"/>
              </a:rPr>
              <a:t>What are group functions?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DISTINCT &amp; ALL keywords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Types of GROUP functions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Using Multiple Functions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Group By Clause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 action="ppaction://hlinksldjump"/>
              </a:rPr>
              <a:t>Affect on other clauses when using GROUP </a:t>
            </a:r>
            <a:r>
              <a:rPr lang="en-US" dirty="0" smtClean="0">
                <a:hlinkClick r:id="rId6" action="ppaction://hlinksldjump"/>
              </a:rPr>
              <a:t>BY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Grouping-based on multiple columns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Having Clause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hlinkClick r:id="rId9" action="ppaction://hlinksldjump"/>
              </a:rPr>
              <a:t>Sample Table for Group By Clause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10" action="ppaction://hlinksldjump"/>
              </a:rPr>
              <a:t>Nesting of Group </a:t>
            </a:r>
            <a:r>
              <a:rPr lang="en-US" dirty="0" smtClean="0">
                <a:hlinkClick r:id="rId10" action="ppaction://hlinksldjump"/>
              </a:rPr>
              <a:t>Functions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195255-8C57-4F10-B3BC-31A989524489}" type="slidenum">
              <a:rPr lang="en-US" b="0" smtClean="0"/>
              <a:pPr eaLnBrk="1" hangingPunct="1"/>
              <a:t>20</a:t>
            </a:fld>
            <a:endParaRPr lang="en-US" b="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r="4887" b="4286"/>
          <a:stretch>
            <a:fillRect/>
          </a:stretch>
        </p:blipFill>
        <p:spPr bwMode="auto">
          <a:xfrm>
            <a:off x="457200" y="228600"/>
            <a:ext cx="8305800" cy="59531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2171700" lvl="5" indent="0">
              <a:buNone/>
              <a:defRPr/>
            </a:pPr>
            <a:r>
              <a:rPr lang="en-US" sz="2400" dirty="0" smtClean="0"/>
              <a:t>SELECT </a:t>
            </a:r>
            <a:r>
              <a:rPr lang="en-US" sz="2400" b="1" dirty="0" smtClean="0"/>
              <a:t>column-</a:t>
            </a:r>
            <a:r>
              <a:rPr lang="en-US" sz="2400" b="1" dirty="0" err="1" smtClean="0"/>
              <a:t>list</a:t>
            </a:r>
            <a:r>
              <a:rPr lang="en-US" sz="2400" b="1" i="1" dirty="0" err="1" smtClean="0"/>
              <a:t>,</a:t>
            </a:r>
            <a:r>
              <a:rPr lang="en-US" sz="2400" i="1" dirty="0" err="1" smtClean="0"/>
              <a:t>group_function</a:t>
            </a:r>
            <a:r>
              <a:rPr lang="en-US" sz="2400" dirty="0" smtClean="0"/>
              <a:t>(</a:t>
            </a:r>
            <a:r>
              <a:rPr lang="en-US" sz="2400" i="1" dirty="0" smtClean="0"/>
              <a:t>column</a:t>
            </a:r>
            <a:r>
              <a:rPr lang="en-US" sz="2400" dirty="0" smtClean="0"/>
              <a:t>)</a:t>
            </a:r>
          </a:p>
          <a:p>
            <a:pPr marL="2171700" lvl="5" indent="0">
              <a:buNone/>
              <a:defRPr/>
            </a:pPr>
            <a:r>
              <a:rPr lang="en-US" sz="2400" dirty="0" smtClean="0"/>
              <a:t>FROM </a:t>
            </a:r>
            <a:r>
              <a:rPr lang="en-US" sz="2400" i="1" dirty="0" err="1" smtClean="0"/>
              <a:t>table_name</a:t>
            </a:r>
            <a:endParaRPr lang="en-US" sz="2400" i="1" dirty="0" smtClean="0"/>
          </a:p>
          <a:p>
            <a:pPr marL="2171700" lvl="5" indent="0">
              <a:buNone/>
              <a:defRPr/>
            </a:pPr>
            <a:r>
              <a:rPr lang="en-US" sz="2400" dirty="0" smtClean="0"/>
              <a:t>[WHERE </a:t>
            </a:r>
            <a:r>
              <a:rPr lang="en-US" sz="2400" i="1" dirty="0" smtClean="0"/>
              <a:t>condition</a:t>
            </a:r>
            <a:r>
              <a:rPr lang="en-US" sz="2400" dirty="0" smtClean="0"/>
              <a:t>]</a:t>
            </a:r>
          </a:p>
          <a:p>
            <a:pPr marL="2171700" lvl="5" indent="0">
              <a:buNone/>
              <a:defRPr/>
            </a:pPr>
            <a:r>
              <a:rPr lang="en-US" sz="2400" dirty="0" smtClean="0"/>
              <a:t>GROUP BY </a:t>
            </a:r>
            <a:r>
              <a:rPr lang="en-US" sz="2400" b="1" dirty="0" err="1" smtClean="0"/>
              <a:t>column-list</a:t>
            </a:r>
            <a:r>
              <a:rPr lang="en-US" sz="2400" dirty="0" err="1" smtClean="0"/>
              <a:t>|</a:t>
            </a:r>
            <a:r>
              <a:rPr lang="en-US" sz="2400" i="1" dirty="0" err="1" smtClean="0"/>
              <a:t>exp</a:t>
            </a:r>
            <a:r>
              <a:rPr lang="en-US" sz="2400" i="1" dirty="0" smtClean="0"/>
              <a:t>;</a:t>
            </a:r>
          </a:p>
          <a:p>
            <a:pPr marL="2171700" lvl="5" indent="0">
              <a:buNone/>
              <a:defRPr/>
            </a:pPr>
            <a:r>
              <a:rPr lang="en-US" sz="2400" dirty="0" smtClean="0"/>
              <a:t>[ORDER BY </a:t>
            </a:r>
            <a:r>
              <a:rPr lang="en-US" sz="2400" i="1" dirty="0" smtClean="0"/>
              <a:t>column1</a:t>
            </a:r>
            <a:r>
              <a:rPr lang="en-US" sz="2400" dirty="0" smtClean="0"/>
              <a:t>;]</a:t>
            </a:r>
          </a:p>
          <a:p>
            <a:pPr marL="2171700" lvl="5" indent="0">
              <a:buNone/>
              <a:defRPr/>
            </a:pP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use the </a:t>
            </a:r>
            <a:r>
              <a:rPr lang="en-US" dirty="0">
                <a:solidFill>
                  <a:srgbClr val="800000"/>
                </a:solidFill>
              </a:rPr>
              <a:t>GROUP BY clause to organize rows in a table into groups. 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You </a:t>
            </a:r>
            <a:r>
              <a:rPr lang="en-US" dirty="0"/>
              <a:t>can then use the group functions to return information for each group. </a:t>
            </a:r>
            <a:r>
              <a:rPr lang="en-US" dirty="0" smtClean="0"/>
              <a:t>For </a:t>
            </a:r>
            <a:r>
              <a:rPr lang="en-US" dirty="0"/>
              <a:t>example, you can group data in the employees table by department number and then return the average salary for each </a:t>
            </a:r>
            <a:r>
              <a:rPr lang="en-US" dirty="0" smtClean="0"/>
              <a:t>department.</a:t>
            </a:r>
          </a:p>
          <a:p>
            <a:r>
              <a:rPr lang="en-US" dirty="0" smtClean="0"/>
              <a:t>You </a:t>
            </a:r>
            <a:r>
              <a:rPr lang="en-US" dirty="0"/>
              <a:t>place the GROUP BY clause between the WHERE and ORDER BY clause in a SQL statement.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specify the GROUP BY keyword followed by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column name or expression</a:t>
            </a:r>
            <a:r>
              <a:rPr lang="en-US" dirty="0"/>
              <a:t> that indicates how you want to group the rows. </a:t>
            </a:r>
          </a:p>
          <a:p>
            <a:r>
              <a:rPr lang="en-US" dirty="0" smtClean="0"/>
              <a:t>You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cannot use a column alias </a:t>
            </a:r>
            <a:r>
              <a:rPr lang="en-US" dirty="0"/>
              <a:t>in the GROUP BY clause.</a:t>
            </a:r>
          </a:p>
          <a:p>
            <a:pPr marL="2171700" lvl="5" indent="0">
              <a:buNone/>
              <a:defRPr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Affect on other clauses when using GROUP BY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SELECT </a:t>
            </a:r>
            <a:r>
              <a:rPr lang="en-US" b="1" dirty="0"/>
              <a:t>clause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 contain only the column or columns that appear in the GROUP BY clause, </a:t>
            </a:r>
            <a:r>
              <a:rPr lang="en-US" dirty="0"/>
              <a:t>in addition to any group function or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Using </a:t>
            </a:r>
            <a:r>
              <a:rPr lang="en-US" dirty="0"/>
              <a:t>a </a:t>
            </a:r>
            <a:r>
              <a:rPr lang="en-US" b="1" dirty="0"/>
              <a:t>WHERE clause </a:t>
            </a:r>
            <a:r>
              <a:rPr lang="en-US" dirty="0"/>
              <a:t>with a GROUP BY clause is optional. You can use a WHERE clause to exclude rows before dividing them into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By </a:t>
            </a:r>
            <a:r>
              <a:rPr lang="en-US" dirty="0"/>
              <a:t>default, rows are sorted in ascending order of the columns included in the GROUP BY list. You can override this order by using the </a:t>
            </a:r>
            <a:r>
              <a:rPr lang="en-US" b="1" dirty="0"/>
              <a:t>ORDER BY </a:t>
            </a:r>
            <a:r>
              <a:rPr lang="en-US" dirty="0"/>
              <a:t>clause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Having clause </a:t>
            </a:r>
            <a:r>
              <a:rPr lang="en-US" dirty="0" smtClean="0"/>
              <a:t>can be used. It’s an optional clause but applicable only when Group  By is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647891-BE67-427A-8B9E-391B2C10D48F}" type="slidenum">
              <a:rPr lang="en-US" b="0" smtClean="0"/>
              <a:pPr eaLnBrk="1" hangingPunct="1"/>
              <a:t>24</a:t>
            </a:fld>
            <a:endParaRPr lang="en-US" b="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r="4887" b="4286"/>
          <a:stretch>
            <a:fillRect/>
          </a:stretch>
        </p:blipFill>
        <p:spPr bwMode="auto">
          <a:xfrm>
            <a:off x="304800" y="304800"/>
            <a:ext cx="8458200" cy="597376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5C0D44-356D-4C89-8E84-70605B68DF37}" type="slidenum">
              <a:rPr lang="en-US" b="0" smtClean="0"/>
              <a:pPr eaLnBrk="1" hangingPunct="1"/>
              <a:t>25</a:t>
            </a:fld>
            <a:endParaRPr lang="en-US" b="0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r="4887" b="4286"/>
          <a:stretch>
            <a:fillRect/>
          </a:stretch>
        </p:blipFill>
        <p:spPr bwMode="auto">
          <a:xfrm>
            <a:off x="304800" y="304800"/>
            <a:ext cx="8305800" cy="59531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 based on multiple 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1257300" lvl="3" indent="0">
              <a:buNone/>
              <a:defRPr/>
            </a:pPr>
            <a:r>
              <a:rPr lang="en-US" dirty="0"/>
              <a:t>SELECT </a:t>
            </a:r>
            <a:r>
              <a:rPr lang="en-US" i="1" dirty="0"/>
              <a:t>column1, column2, </a:t>
            </a:r>
            <a:r>
              <a:rPr lang="en-US" i="1" dirty="0" err="1"/>
              <a:t>group_function</a:t>
            </a:r>
            <a:r>
              <a:rPr lang="en-US" i="1" dirty="0"/>
              <a:t>(column)</a:t>
            </a:r>
          </a:p>
          <a:p>
            <a:pPr marL="1257300" lvl="3" indent="0">
              <a:buNone/>
              <a:defRPr/>
            </a:pPr>
            <a:r>
              <a:rPr lang="en-US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1257300" lvl="3" indent="0">
              <a:buNone/>
              <a:defRPr/>
            </a:pPr>
            <a:r>
              <a:rPr lang="en-US" dirty="0"/>
              <a:t>[WHERE &lt;</a:t>
            </a:r>
            <a:r>
              <a:rPr lang="en-US" i="1" dirty="0"/>
              <a:t>condition</a:t>
            </a:r>
            <a:r>
              <a:rPr lang="en-US" dirty="0"/>
              <a:t>&gt;]</a:t>
            </a:r>
          </a:p>
          <a:p>
            <a:pPr marL="1257300" lvl="3" indent="0">
              <a:buNone/>
              <a:defRPr/>
            </a:pPr>
            <a:r>
              <a:rPr lang="en-US" dirty="0"/>
              <a:t>GROUP BY </a:t>
            </a:r>
            <a:r>
              <a:rPr lang="en-US" i="1" dirty="0" smtClean="0"/>
              <a:t>column1,column2</a:t>
            </a:r>
          </a:p>
          <a:p>
            <a:pPr marL="1257300" lvl="3" indent="0">
              <a:buNone/>
              <a:defRPr/>
            </a:pPr>
            <a:r>
              <a:rPr lang="en-US" dirty="0" smtClean="0"/>
              <a:t>[ORDER BY </a:t>
            </a:r>
            <a:r>
              <a:rPr lang="en-US" i="1" dirty="0" smtClean="0"/>
              <a:t>column1</a:t>
            </a:r>
            <a:r>
              <a:rPr lang="en-US" dirty="0" smtClean="0"/>
              <a:t>;]</a:t>
            </a:r>
          </a:p>
          <a:p>
            <a:r>
              <a:rPr lang="en-US" dirty="0" smtClean="0"/>
              <a:t>When </a:t>
            </a:r>
            <a:r>
              <a:rPr lang="en-US" dirty="0"/>
              <a:t>you specify multiple columns in the GROUP BY clause, you separate column names with a comma.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of the columns in the GROUP BY list determines the order in which the columns are grouped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213479-B4B8-48DC-AAFF-E44E51008207}" type="slidenum">
              <a:rPr lang="en-US" b="0" smtClean="0"/>
              <a:pPr eaLnBrk="1" hangingPunct="1"/>
              <a:t>27</a:t>
            </a:fld>
            <a:endParaRPr lang="en-US" b="0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286" r="5890" b="4286"/>
          <a:stretch>
            <a:fillRect/>
          </a:stretch>
        </p:blipFill>
        <p:spPr bwMode="auto">
          <a:xfrm>
            <a:off x="1371600" y="304800"/>
            <a:ext cx="6629400" cy="48482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5381625"/>
            <a:ext cx="8229600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Will result change if order of grouping changes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Yes. What result will be seen due to change?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ü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8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CD3FDD-5B89-45F4-96B6-1BDCEA36AC1C}" type="slidenum">
              <a:rPr lang="en-US" b="0" smtClean="0"/>
              <a:pPr eaLnBrk="1" hangingPunct="1"/>
              <a:t>28</a:t>
            </a:fld>
            <a:endParaRPr lang="en-US" b="0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6975" r="1880" b="6975"/>
          <a:stretch>
            <a:fillRect/>
          </a:stretch>
        </p:blipFill>
        <p:spPr bwMode="auto">
          <a:xfrm>
            <a:off x="304800" y="609600"/>
            <a:ext cx="8458200" cy="575786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Syntax:</a:t>
            </a:r>
          </a:p>
          <a:p>
            <a:pPr marL="1714500" lvl="4" indent="0">
              <a:buNone/>
              <a:defRPr/>
            </a:pPr>
            <a:r>
              <a:rPr lang="en-US" dirty="0" smtClean="0"/>
              <a:t>SELECT </a:t>
            </a:r>
            <a:r>
              <a:rPr lang="en-US" dirty="0"/>
              <a:t>column1, </a:t>
            </a:r>
            <a:r>
              <a:rPr lang="en-US" dirty="0" err="1"/>
              <a:t>group_function</a:t>
            </a:r>
            <a:r>
              <a:rPr lang="en-US" dirty="0"/>
              <a:t>(column)</a:t>
            </a:r>
          </a:p>
          <a:p>
            <a:pPr marL="1714500" lvl="4" indent="0"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1714500" lvl="4" indent="0">
              <a:buNone/>
              <a:defRPr/>
            </a:pPr>
            <a:r>
              <a:rPr lang="en-US" dirty="0"/>
              <a:t>[WHERE &lt;condition&gt;]</a:t>
            </a:r>
          </a:p>
          <a:p>
            <a:pPr marL="1714500" lvl="4" indent="0">
              <a:buNone/>
              <a:defRPr/>
            </a:pPr>
            <a:r>
              <a:rPr lang="en-US" dirty="0"/>
              <a:t>GROUP BY column1</a:t>
            </a:r>
          </a:p>
          <a:p>
            <a:pPr marL="1714500" lvl="4" indent="0">
              <a:buNone/>
              <a:defRPr/>
            </a:pPr>
            <a:r>
              <a:rPr lang="en-US" dirty="0"/>
              <a:t>HAVING condition</a:t>
            </a:r>
          </a:p>
          <a:p>
            <a:pPr marL="1714500" lvl="4" indent="0">
              <a:buNone/>
              <a:defRPr/>
            </a:pPr>
            <a:r>
              <a:rPr lang="en-US" dirty="0"/>
              <a:t>[ORDER BY column</a:t>
            </a:r>
            <a:r>
              <a:rPr lang="en-US" dirty="0" smtClean="0"/>
              <a:t>;]</a:t>
            </a:r>
          </a:p>
          <a:p>
            <a:pPr>
              <a:defRPr/>
            </a:pPr>
            <a:r>
              <a:rPr lang="en-US" dirty="0" smtClean="0"/>
              <a:t>This </a:t>
            </a:r>
            <a:r>
              <a:rPr lang="en-US" dirty="0"/>
              <a:t>clause when added restricts the number of groups that can be retrieved.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Each </a:t>
            </a:r>
            <a:r>
              <a:rPr lang="en-US" dirty="0"/>
              <a:t>group must satisfy the having condition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group function performs an operation on a set of data. Group functions are ANSI-standard SQL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Group </a:t>
            </a:r>
            <a:r>
              <a:rPr lang="en-US" dirty="0"/>
              <a:t>functions operate on set of rows and return one result per group. The set of rows can be an entire table or only part of the table. 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functions are also called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Multi-row functions</a:t>
            </a:r>
          </a:p>
          <a:p>
            <a:r>
              <a:rPr lang="en-US" dirty="0" smtClean="0"/>
              <a:t>There </a:t>
            </a:r>
            <a:r>
              <a:rPr lang="en-US" dirty="0"/>
              <a:t>are also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Single-row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  <a:r>
              <a:rPr lang="en-US" dirty="0"/>
              <a:t>, which return one result per row.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the HAVING clause to specify conditions that must be true for a group of rows to be </a:t>
            </a:r>
            <a:r>
              <a:rPr lang="en-US" dirty="0" smtClean="0"/>
              <a:t>retrieved.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place the HAVING clause immediately following the GROUP BY clause in the syntax.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specify the HAVING keyword followed by a condition that refers to a group of rows.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cannot use a HAVING clause in a statement without a GROUP BY </a:t>
            </a:r>
            <a:r>
              <a:rPr lang="en-US" dirty="0" smtClean="0"/>
              <a:t>clause.</a:t>
            </a:r>
          </a:p>
          <a:p>
            <a:r>
              <a:rPr lang="en-US" dirty="0" smtClean="0"/>
              <a:t>As </a:t>
            </a:r>
            <a:r>
              <a:rPr lang="en-US" dirty="0"/>
              <a:t>in the GROUP BY and WHERE clauses, you cannot use a column alias in a HAVING clause.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Table for Group By Clause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59151"/>
              </p:ext>
            </p:extLst>
          </p:nvPr>
        </p:nvGraphicFramePr>
        <p:xfrm>
          <a:off x="457200" y="1524000"/>
          <a:ext cx="4724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1143000"/>
                <a:gridCol w="1219200"/>
              </a:tblGrid>
              <a:tr h="30480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Employees</a:t>
                      </a:r>
                      <a:endParaRPr lang="en-US" dirty="0"/>
                    </a:p>
                  </a:txBody>
                  <a:tcPr marL="101809" marR="10180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1809" marR="10180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1809" marR="10180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Emp_no</a:t>
                      </a:r>
                      <a:endParaRPr lang="en-US" b="1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Emp_name</a:t>
                      </a:r>
                      <a:endParaRPr lang="en-US" b="1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Dept_No</a:t>
                      </a:r>
                      <a:endParaRPr lang="en-US" b="1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Salary</a:t>
                      </a:r>
                      <a:endParaRPr lang="en-US" b="1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Rueben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Jimmy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 marL="101809" marR="1018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 marL="101809" marR="10180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343400"/>
            <a:ext cx="7513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total salary earned by each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 smtClean="0"/>
              <a:t>the list of department earning total  salary greater or equal to 30000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the department having the maximum total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the department having more than </a:t>
            </a:r>
            <a:r>
              <a:rPr lang="en-US" dirty="0"/>
              <a:t>1</a:t>
            </a:r>
            <a:r>
              <a:rPr lang="en-US" dirty="0" smtClean="0"/>
              <a:t>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A214C-7125-4529-8210-ABA92453040C}" type="slidenum">
              <a:rPr lang="en-US" b="0" smtClean="0"/>
              <a:pPr eaLnBrk="1" hangingPunct="1"/>
              <a:t>32</a:t>
            </a:fld>
            <a:endParaRPr lang="en-US" b="0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286" r="4887" b="5630"/>
          <a:stretch>
            <a:fillRect/>
          </a:stretch>
        </p:blipFill>
        <p:spPr bwMode="auto">
          <a:xfrm>
            <a:off x="381000" y="457200"/>
            <a:ext cx="8458200" cy="60277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6DEEF-0B63-4A1D-BC4C-7A42DCDBFC93}" type="slidenum">
              <a:rPr lang="en-US" b="0" smtClean="0"/>
              <a:pPr eaLnBrk="1" hangingPunct="1"/>
              <a:t>33</a:t>
            </a:fld>
            <a:endParaRPr lang="en-US" b="0" smtClean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6975" r="877" b="39244"/>
          <a:stretch>
            <a:fillRect/>
          </a:stretch>
        </p:blipFill>
        <p:spPr bwMode="auto">
          <a:xfrm>
            <a:off x="762000" y="533400"/>
            <a:ext cx="7924800" cy="33655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81000" y="4359275"/>
            <a:ext cx="830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b="0">
                <a:latin typeface="Calibri" pitchFamily="34" charset="0"/>
                <a:cs typeface="Calibri" pitchFamily="34" charset="0"/>
              </a:rPr>
              <a:t>Your statement will still execute if you place the HAVING clause before the GROUP BY clause. </a:t>
            </a: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b="0">
                <a:latin typeface="Calibri" pitchFamily="34" charset="0"/>
                <a:cs typeface="Calibri" pitchFamily="34" charset="0"/>
              </a:rPr>
              <a:t>However, it is more logical to place the clause after the GROUP BY clause. </a:t>
            </a:r>
          </a:p>
        </p:txBody>
      </p:sp>
    </p:spTree>
    <p:extLst>
      <p:ext uri="{BB962C8B-B14F-4D97-AF65-F5344CB8AC3E}">
        <p14:creationId xmlns:p14="http://schemas.microsoft.com/office/powerpoint/2010/main" val="1800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of Group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nest group functions to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depth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two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When </a:t>
            </a:r>
            <a:r>
              <a:rPr lang="en-US" dirty="0"/>
              <a:t>group functions are nested, the Oracle server evaluates the inner function before the outer </a:t>
            </a:r>
            <a:r>
              <a:rPr lang="en-US" dirty="0" smtClean="0"/>
              <a:t>function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Function1(Function2(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column_name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8119A9-2E4D-4E21-8B25-FB2194C9314E}" type="slidenum">
              <a:rPr lang="en-US" b="0" smtClean="0"/>
              <a:pPr eaLnBrk="1" hangingPunct="1"/>
              <a:t>35</a:t>
            </a:fld>
            <a:endParaRPr lang="en-US" b="0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2942"/>
          <a:stretch>
            <a:fillRect/>
          </a:stretch>
        </p:blipFill>
        <p:spPr bwMode="auto">
          <a:xfrm>
            <a:off x="457200" y="3048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8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FDF829-A6D1-4C52-A499-9EB9C99995A6}" type="slidenum">
              <a:rPr lang="en-US" b="0" smtClean="0"/>
              <a:pPr eaLnBrk="1" hangingPunct="1"/>
              <a:t>36</a:t>
            </a:fld>
            <a:endParaRPr lang="en-US" b="0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9663" r="7895" b="19075"/>
          <a:stretch>
            <a:fillRect/>
          </a:stretch>
        </p:blipFill>
        <p:spPr bwMode="auto">
          <a:xfrm>
            <a:off x="381000" y="1219200"/>
            <a:ext cx="8305800" cy="49466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3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79FD7A-7795-4F41-93AD-9583C25DE28C}" type="slidenum">
              <a:rPr lang="en-US" b="0" smtClean="0"/>
              <a:pPr eaLnBrk="1" hangingPunct="1"/>
              <a:t>37</a:t>
            </a:fld>
            <a:endParaRPr lang="en-US" b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4286"/>
          <a:stretch>
            <a:fillRect/>
          </a:stretch>
        </p:blipFill>
        <p:spPr bwMode="auto">
          <a:xfrm>
            <a:off x="381000" y="304800"/>
            <a:ext cx="8382000" cy="571341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755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1714500" lvl="4" indent="0" eaLnBrk="0" hangingPunct="0">
              <a:spcBef>
                <a:spcPts val="0"/>
              </a:spcBef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group_function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argument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714500" lvl="4" indent="0" eaLnBrk="0" hangingPunct="0">
              <a:spcBef>
                <a:spcPts val="0"/>
              </a:spcBef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table_name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1714500" lvl="4" indent="0" eaLnBrk="0" hangingPunct="0">
              <a:spcBef>
                <a:spcPts val="0"/>
              </a:spcBef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specify a group function, you write the name of the function followed by an argument in parentheses.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argument</a:t>
            </a:r>
            <a:r>
              <a:rPr lang="en-US" dirty="0"/>
              <a:t> can be </a:t>
            </a:r>
          </a:p>
          <a:p>
            <a:pPr lvl="1">
              <a:spcBef>
                <a:spcPct val="0"/>
              </a:spcBef>
              <a:buClr>
                <a:srgbClr val="002060"/>
              </a:buClr>
            </a:pPr>
            <a:r>
              <a:rPr lang="en-US" dirty="0"/>
              <a:t>a</a:t>
            </a:r>
            <a:r>
              <a:rPr lang="en-US" dirty="0">
                <a:solidFill>
                  <a:srgbClr val="006600"/>
                </a:solidFill>
              </a:rPr>
              <a:t> column name,</a:t>
            </a:r>
          </a:p>
          <a:p>
            <a:pPr lvl="1">
              <a:spcBef>
                <a:spcPct val="0"/>
              </a:spcBef>
              <a:buClr>
                <a:srgbClr val="002060"/>
              </a:buClr>
            </a:pPr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expression</a:t>
            </a:r>
            <a:r>
              <a:rPr lang="en-US" dirty="0"/>
              <a:t>, or </a:t>
            </a:r>
          </a:p>
          <a:p>
            <a:pPr lvl="1">
              <a:spcBef>
                <a:spcPct val="0"/>
              </a:spcBef>
              <a:buClr>
                <a:srgbClr val="002060"/>
              </a:buClr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constant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lvl="1">
              <a:spcBef>
                <a:spcPct val="0"/>
              </a:spcBef>
              <a:buClr>
                <a:srgbClr val="002060"/>
              </a:buClr>
            </a:pPr>
            <a:endParaRPr lang="en-US" dirty="0">
              <a:solidFill>
                <a:srgbClr val="800000"/>
              </a:solidFill>
            </a:endParaRPr>
          </a:p>
          <a:p>
            <a:pPr lvl="1">
              <a:spcBef>
                <a:spcPct val="0"/>
              </a:spcBef>
              <a:buClr>
                <a:srgbClr val="002060"/>
              </a:buClr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&amp; ALL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  <a:endParaRPr lang="en-US" dirty="0"/>
          </a:p>
          <a:p>
            <a:pPr marL="800100" lvl="2" indent="0">
              <a:buNone/>
              <a:defRPr/>
            </a:pPr>
            <a:r>
              <a:rPr lang="en-US" dirty="0"/>
              <a:t>SELECT </a:t>
            </a:r>
            <a:r>
              <a:rPr lang="en-US" i="1" dirty="0" err="1"/>
              <a:t>group_function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/>
              <a:t> (</a:t>
            </a:r>
            <a:r>
              <a:rPr lang="en-US" i="1" dirty="0" err="1"/>
              <a:t>column_name</a:t>
            </a:r>
            <a:r>
              <a:rPr lang="en-US" dirty="0"/>
              <a:t>))</a:t>
            </a:r>
          </a:p>
          <a:p>
            <a:pPr marL="800100" lvl="2" indent="0">
              <a:buNone/>
              <a:defRPr/>
            </a:pPr>
            <a:r>
              <a:rPr lang="en-US" dirty="0"/>
              <a:t>SELECT </a:t>
            </a:r>
            <a:r>
              <a:rPr lang="en-US" i="1" dirty="0" err="1"/>
              <a:t>group_function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r>
              <a:rPr lang="en-US" dirty="0"/>
              <a:t> (</a:t>
            </a:r>
            <a:r>
              <a:rPr lang="en-US" i="1" dirty="0" err="1"/>
              <a:t>column_name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add the 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/>
              <a:t> keyword to the argument, then the function considers only non-duplicate values within the group specified.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add the 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r>
              <a:rPr lang="en-US" dirty="0"/>
              <a:t> keyword, the function considers every value, including duplicates. </a:t>
            </a:r>
            <a:r>
              <a:rPr lang="en-US" dirty="0" smtClean="0"/>
              <a:t>You </a:t>
            </a:r>
            <a:r>
              <a:rPr lang="en-US" dirty="0"/>
              <a:t>do not need to specify ALL because this is the default value. 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Group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6019"/>
            <a:ext cx="8229600" cy="4886181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AVG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SUM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STDDEV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VARIANCE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MIN 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/>
              <a:t>MAX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dirty="0" smtClean="0"/>
              <a:t>COUNT</a:t>
            </a:r>
          </a:p>
          <a:p>
            <a:pPr marL="0" indent="0" algn="ctr">
              <a:buNone/>
              <a:defRPr/>
            </a:pPr>
            <a:r>
              <a:rPr lang="en-US" dirty="0" smtClean="0"/>
              <a:t>____________________________________________________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4724400"/>
            <a:ext cx="792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18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Group functions ignore null values, </a:t>
            </a:r>
            <a:r>
              <a:rPr lang="en-US" b="1" dirty="0" smtClean="0"/>
              <a:t>except</a:t>
            </a:r>
            <a:r>
              <a:rPr lang="en-US" i="1" dirty="0" smtClean="0"/>
              <a:t> </a:t>
            </a:r>
            <a:r>
              <a:rPr lang="en-US" dirty="0" smtClean="0"/>
              <a:t> the group function COUNT (*) that does not ignore null values when it counts rows.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1257300" lvl="3" indent="0">
              <a:buNone/>
              <a:defRPr/>
            </a:pPr>
            <a:r>
              <a:rPr lang="en-US" dirty="0" smtClean="0"/>
              <a:t>	SELECT </a:t>
            </a:r>
            <a:r>
              <a:rPr lang="en-US" dirty="0"/>
              <a:t>AVG 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</a:p>
          <a:p>
            <a:pPr marL="1257300" lvl="3" indent="0">
              <a:buNone/>
              <a:defRPr/>
            </a:pPr>
            <a:r>
              <a:rPr lang="en-US" dirty="0" smtClean="0"/>
              <a:t>	FROM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 smtClean="0"/>
              <a:t>You </a:t>
            </a:r>
            <a:r>
              <a:rPr lang="en-US" dirty="0"/>
              <a:t>can find the average of a group of values by using the AVG function. </a:t>
            </a:r>
            <a:endParaRPr lang="en-US" dirty="0" smtClean="0"/>
          </a:p>
          <a:p>
            <a:r>
              <a:rPr lang="en-US" dirty="0" smtClean="0"/>
              <a:t>Arguments </a:t>
            </a:r>
            <a:r>
              <a:rPr lang="en-US" dirty="0"/>
              <a:t>can be:</a:t>
            </a:r>
          </a:p>
          <a:p>
            <a:pPr lvl="1">
              <a:spcBef>
                <a:spcPct val="0"/>
              </a:spcBef>
            </a:pPr>
            <a:r>
              <a:rPr lang="en-US" dirty="0"/>
              <a:t>a column name or </a:t>
            </a:r>
          </a:p>
          <a:p>
            <a:pPr lvl="1">
              <a:spcBef>
                <a:spcPct val="0"/>
              </a:spcBef>
            </a:pPr>
            <a:r>
              <a:rPr lang="en-US" dirty="0"/>
              <a:t>expression of the NUMBER data type in </a:t>
            </a:r>
            <a:r>
              <a:rPr lang="en-US" dirty="0" smtClean="0"/>
              <a:t>parentheses.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To </a:t>
            </a:r>
            <a:r>
              <a:rPr lang="en-US" dirty="0"/>
              <a:t>specify additional functions or columns, you separate items in the SELECT list with a comma.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1257300" lvl="3" indent="0">
              <a:buNone/>
              <a:defRPr/>
            </a:pPr>
            <a:r>
              <a:rPr lang="en-US" dirty="0"/>
              <a:t>	SELECT </a:t>
            </a:r>
            <a:r>
              <a:rPr lang="en-US" dirty="0" smtClean="0"/>
              <a:t>SUM(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</a:p>
          <a:p>
            <a:pPr marL="1257300" lvl="3" indent="0">
              <a:buNone/>
              <a:defRPr/>
            </a:pPr>
            <a:r>
              <a:rPr lang="en-US" dirty="0"/>
              <a:t>	FROM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 smtClean="0"/>
              <a:t>The </a:t>
            </a:r>
            <a:r>
              <a:rPr lang="en-US" dirty="0"/>
              <a:t>SUM function finds the total of all values in the group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Arguments </a:t>
            </a:r>
            <a:r>
              <a:rPr lang="en-US" dirty="0"/>
              <a:t>can be:</a:t>
            </a:r>
          </a:p>
          <a:p>
            <a:pPr lvl="1">
              <a:spcBef>
                <a:spcPct val="0"/>
              </a:spcBef>
            </a:pPr>
            <a:r>
              <a:rPr lang="en-US" dirty="0"/>
              <a:t>a column name or </a:t>
            </a:r>
          </a:p>
          <a:p>
            <a:pPr lvl="1">
              <a:spcBef>
                <a:spcPct val="0"/>
              </a:spcBef>
            </a:pPr>
            <a:r>
              <a:rPr lang="en-US" dirty="0"/>
              <a:t>expression of the NUMBER data type in parentheses.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52C27-001A-4733-B972-AA5AF5CA3901}" type="slidenum">
              <a:rPr lang="en-US" b="0" smtClean="0"/>
              <a:pPr eaLnBrk="1" hangingPunct="1"/>
              <a:t>9</a:t>
            </a:fld>
            <a:endParaRPr lang="en-US" b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3" r="5455" b="4515"/>
          <a:stretch>
            <a:fillRect/>
          </a:stretch>
        </p:blipFill>
        <p:spPr bwMode="auto">
          <a:xfrm>
            <a:off x="381000" y="457200"/>
            <a:ext cx="8382000" cy="59547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1149</Words>
  <Application>Microsoft Office PowerPoint</Application>
  <PresentationFormat>On-screen Show (4:3)</PresentationFormat>
  <Paragraphs>230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Contents</vt:lpstr>
      <vt:lpstr>What are Group Functions?</vt:lpstr>
      <vt:lpstr>What are Group Functions?</vt:lpstr>
      <vt:lpstr>DISTINCT &amp; ALL KEYWORDS</vt:lpstr>
      <vt:lpstr>Types of Group Functions</vt:lpstr>
      <vt:lpstr>AVG Function</vt:lpstr>
      <vt:lpstr>SUM Function</vt:lpstr>
      <vt:lpstr>PowerPoint Presentation</vt:lpstr>
      <vt:lpstr>Multiple functions being used</vt:lpstr>
      <vt:lpstr>STDDEV &amp; VARIANCE Function</vt:lpstr>
      <vt:lpstr>MIN &amp; MAX Function</vt:lpstr>
      <vt:lpstr>PowerPoint Presentation</vt:lpstr>
      <vt:lpstr>COUNT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by Clause</vt:lpstr>
      <vt:lpstr>Group by Clause</vt:lpstr>
      <vt:lpstr>Affect on other clauses when using GROUP BY</vt:lpstr>
      <vt:lpstr>PowerPoint Presentation</vt:lpstr>
      <vt:lpstr>PowerPoint Presentation</vt:lpstr>
      <vt:lpstr>Grouping based on multiple columns</vt:lpstr>
      <vt:lpstr>PowerPoint Presentation</vt:lpstr>
      <vt:lpstr>PowerPoint Presentation</vt:lpstr>
      <vt:lpstr>Having Clause</vt:lpstr>
      <vt:lpstr>Having Clause</vt:lpstr>
      <vt:lpstr>Sample Table for Group By Clause</vt:lpstr>
      <vt:lpstr>PowerPoint Presentation</vt:lpstr>
      <vt:lpstr>PowerPoint Presentation</vt:lpstr>
      <vt:lpstr>Nesting of Group Functions</vt:lpstr>
      <vt:lpstr>PowerPoint Presentation</vt:lpstr>
      <vt:lpstr>PowerPoint Presentation</vt:lpstr>
      <vt:lpstr>PowerPoint Presentation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159</cp:revision>
  <dcterms:created xsi:type="dcterms:W3CDTF">2015-03-03T05:42:27Z</dcterms:created>
  <dcterms:modified xsi:type="dcterms:W3CDTF">2017-03-14T08:36:02Z</dcterms:modified>
</cp:coreProperties>
</file>