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256" r:id="rId2"/>
    <p:sldId id="290" r:id="rId3"/>
    <p:sldId id="320" r:id="rId4"/>
    <p:sldId id="321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38" r:id="rId22"/>
    <p:sldId id="339" r:id="rId23"/>
    <p:sldId id="340" r:id="rId24"/>
    <p:sldId id="341" r:id="rId25"/>
    <p:sldId id="342" r:id="rId26"/>
    <p:sldId id="343" r:id="rId27"/>
    <p:sldId id="344" r:id="rId28"/>
    <p:sldId id="345" r:id="rId29"/>
    <p:sldId id="346" r:id="rId30"/>
    <p:sldId id="347" r:id="rId31"/>
    <p:sldId id="348" r:id="rId32"/>
    <p:sldId id="349" r:id="rId33"/>
    <p:sldId id="350" r:id="rId34"/>
    <p:sldId id="31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06" autoAdjust="0"/>
  </p:normalViewPr>
  <p:slideViewPr>
    <p:cSldViewPr>
      <p:cViewPr>
        <p:scale>
          <a:sx n="59" d="100"/>
          <a:sy n="59" d="100"/>
        </p:scale>
        <p:origin x="-732" y="-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-2652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934A79-1D4A-46AE-A8DA-52F4805DA755}" type="datetimeFigureOut">
              <a:rPr lang="en-US" smtClean="0"/>
              <a:t>08/03/2017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D7FF9C-7D2C-4D0A-98D2-C4960C224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9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1494-3C19-423F-B637-345C5DEBC216}" type="datetime1">
              <a:rPr lang="en-US" smtClean="0"/>
              <a:t>08/03/2017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Oracle 9i, Database Concepts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BC5D-4018-4DB7-978F-958382B4F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27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0BCB2-3725-484A-849A-0FD151ED3D82}" type="datetime1">
              <a:rPr lang="en-US" smtClean="0"/>
              <a:t>08/03/2017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Oracle 9i, Database Concepts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BC5D-4018-4DB7-978F-958382B4F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88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BFF55-B9B9-4BAF-80E4-D6F482DB76EE}" type="datetime1">
              <a:rPr lang="en-US" smtClean="0"/>
              <a:t>08/03/2017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Oracle 9i, Database Concepts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BC5D-4018-4DB7-978F-958382B4F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92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algn="just">
              <a:defRPr sz="2400">
                <a:latin typeface="Bell MT" pitchFamily="18" charset="0"/>
              </a:defRPr>
            </a:lvl1pPr>
            <a:lvl2pPr algn="just">
              <a:defRPr sz="2400">
                <a:latin typeface="Bell MT" pitchFamily="18" charset="0"/>
              </a:defRPr>
            </a:lvl2pPr>
            <a:lvl3pPr algn="just">
              <a:defRPr sz="2400">
                <a:latin typeface="Bell MT" pitchFamily="18" charset="0"/>
              </a:defRPr>
            </a:lvl3pPr>
            <a:lvl4pPr algn="just">
              <a:defRPr sz="2400">
                <a:latin typeface="Bell MT" pitchFamily="18" charset="0"/>
              </a:defRPr>
            </a:lvl4pPr>
            <a:lvl5pPr algn="just">
              <a:defRPr sz="2400">
                <a:latin typeface="Bell MT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F70B-1E34-42AC-805B-355B0C064752}" type="datetime1">
              <a:rPr lang="en-US" smtClean="0"/>
              <a:t>08/03/2017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Oracle 9i, Database Concepts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BC5D-4018-4DB7-978F-958382B4F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62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1DAB-F279-4DD9-A2E9-05485131CC61}" type="datetime1">
              <a:rPr lang="en-US" smtClean="0"/>
              <a:t>08/03/2017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Oracle 9i, Database Concepts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BC5D-4018-4DB7-978F-958382B4F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9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sz="2800"/>
            </a:lvl1pPr>
            <a:lvl2pPr marL="742950" indent="-285750">
              <a:buFontTx/>
              <a:buBlip>
                <a:blip r:embed="rId3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87E60-7DC6-40C2-ADD6-E2F860FBABBF}" type="datetime1">
              <a:rPr lang="en-US" smtClean="0"/>
              <a:t>08/03/2017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Oracle 9i, Database Concepts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BC5D-4018-4DB7-978F-958382B4F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43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6425E-5BFA-4BCE-9094-DF7D7EC8A6A8}" type="datetime1">
              <a:rPr lang="en-US" smtClean="0"/>
              <a:t>08/03/2017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Oracle 9i, Database Concepts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BC5D-4018-4DB7-978F-958382B4F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46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731F7-C1AA-4928-8F2C-950A59D74D42}" type="datetime1">
              <a:rPr lang="en-US" smtClean="0"/>
              <a:t>08/03/2017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Oracle 9i, Database Concepts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BC5D-4018-4DB7-978F-958382B4F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42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0CE57-B459-4E0C-9DC7-581D799B8FED}" type="datetime1">
              <a:rPr lang="en-US" smtClean="0"/>
              <a:t>08/03/2017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Oracle 9i, Database Concepts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BC5D-4018-4DB7-978F-958382B4F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80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6E1C-24DF-4F1C-AFF7-91F3EF035191}" type="datetime1">
              <a:rPr lang="en-US" smtClean="0"/>
              <a:t>08/03/2017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Oracle 9i, Database Concepts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BC5D-4018-4DB7-978F-958382B4F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28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7039-5F9C-4AE8-A1D0-8FEFBA114824}" type="datetime1">
              <a:rPr lang="en-US" smtClean="0"/>
              <a:t>08/03/2017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Oracle 9i, Database Concepts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BC5D-4018-4DB7-978F-958382B4F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17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35AFA-C444-4BA6-824C-E87487BFA596}" type="datetime1">
              <a:rPr lang="en-US" smtClean="0"/>
              <a:t>08/03/2017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Oracle 9i, Database Concepts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DBC5D-4018-4DB7-978F-958382B4F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59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Blip>
          <a:blip r:embed="rId13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Tx/>
        <a:buBlip>
          <a:blip r:embed="rId14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3" Type="http://schemas.openxmlformats.org/officeDocument/2006/relationships/slide" Target="slide6.xml"/><Relationship Id="rId7" Type="http://schemas.openxmlformats.org/officeDocument/2006/relationships/slide" Target="slide1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5" Type="http://schemas.openxmlformats.org/officeDocument/2006/relationships/slide" Target="slide11.xml"/><Relationship Id="rId4" Type="http://schemas.openxmlformats.org/officeDocument/2006/relationships/slide" Target="slide9.xml"/><Relationship Id="rId9" Type="http://schemas.openxmlformats.org/officeDocument/2006/relationships/slide" Target="slide2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800600"/>
            <a:ext cx="6400800" cy="1752600"/>
          </a:xfrm>
        </p:spPr>
        <p:txBody>
          <a:bodyPr>
            <a:normAutofit lnSpcReduction="10000"/>
          </a:bodyPr>
          <a:lstStyle/>
          <a:p>
            <a:pPr algn="r"/>
            <a:endParaRPr lang="en-US" sz="2000" dirty="0" smtClean="0"/>
          </a:p>
          <a:p>
            <a:pPr algn="r"/>
            <a:endParaRPr lang="en-US" sz="2000" dirty="0"/>
          </a:p>
          <a:p>
            <a:pPr algn="r"/>
            <a:r>
              <a:rPr lang="en-US" sz="2000" dirty="0" smtClean="0"/>
              <a:t>By</a:t>
            </a:r>
            <a:r>
              <a:rPr lang="en-US" sz="2000" dirty="0"/>
              <a:t>, Ms. </a:t>
            </a:r>
            <a:r>
              <a:rPr lang="en-US" sz="2000" dirty="0" err="1"/>
              <a:t>P.olynia</a:t>
            </a:r>
            <a:r>
              <a:rPr lang="en-US" sz="2000" dirty="0"/>
              <a:t> V. </a:t>
            </a:r>
            <a:r>
              <a:rPr lang="en-US" sz="2000" dirty="0" err="1"/>
              <a:t>Kharbuli</a:t>
            </a:r>
            <a:endParaRPr lang="en-US" sz="2000" dirty="0"/>
          </a:p>
          <a:p>
            <a:pPr algn="r"/>
            <a:r>
              <a:rPr lang="en-US" sz="2000" dirty="0"/>
              <a:t>Dept. of Computer Sc.</a:t>
            </a:r>
          </a:p>
          <a:p>
            <a:pPr algn="r"/>
            <a:r>
              <a:rPr lang="en-US" sz="2000" dirty="0"/>
              <a:t>St. Anthony’s College, </a:t>
            </a:r>
            <a:r>
              <a:rPr lang="en-US" sz="2000" dirty="0" err="1"/>
              <a:t>Shillong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4" y="0"/>
            <a:ext cx="9144000" cy="347330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33400" y="2703255"/>
            <a:ext cx="790287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cap="none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DML</a:t>
            </a:r>
            <a:endParaRPr lang="en-US" sz="8000" b="1" cap="none" spc="50" dirty="0">
              <a:ln w="11430"/>
              <a:solidFill>
                <a:srgbClr val="00206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136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6D62B6B-56B6-48DB-A91E-A9D206F7D907}" type="slidenum">
              <a:rPr lang="en-US" smtClean="0"/>
              <a:pPr eaLnBrk="1" hangingPunct="1"/>
              <a:t>10</a:t>
            </a:fld>
            <a:endParaRPr lang="en-US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Third Step a.k.a Implicit NULL 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omit a column name from the column list, </a:t>
            </a:r>
            <a:r>
              <a:rPr lang="en-US" dirty="0" smtClean="0">
                <a:solidFill>
                  <a:srgbClr val="002060"/>
                </a:solidFill>
              </a:rPr>
              <a:t>Oracle server implicitly inserts a NULL value into that column, provided that column can accept a NULL. </a:t>
            </a:r>
          </a:p>
          <a:p>
            <a:endParaRPr lang="en-US" dirty="0" smtClean="0"/>
          </a:p>
          <a:p>
            <a:r>
              <a:rPr lang="en-US" dirty="0" smtClean="0"/>
              <a:t>If you omit a column that has a </a:t>
            </a:r>
            <a:r>
              <a:rPr lang="en-US" dirty="0" smtClean="0">
                <a:solidFill>
                  <a:srgbClr val="009900"/>
                </a:solidFill>
              </a:rPr>
              <a:t>NOT NULL constraint</a:t>
            </a:r>
            <a:r>
              <a:rPr lang="en-US" dirty="0" smtClean="0"/>
              <a:t>, and fail to specify an acceptable value, </a:t>
            </a:r>
            <a:r>
              <a:rPr lang="en-US" dirty="0" smtClean="0">
                <a:solidFill>
                  <a:srgbClr val="002060"/>
                </a:solidFill>
              </a:rPr>
              <a:t>you receive an error message unless the column has a default value. </a:t>
            </a:r>
          </a:p>
          <a:p>
            <a:endParaRPr lang="en-US" dirty="0" smtClean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54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</a:t>
            </a:r>
            <a:r>
              <a:rPr lang="en-US" i="0" dirty="0" smtClean="0"/>
              <a:t>DEFAULT </a:t>
            </a:r>
            <a:r>
              <a:rPr lang="en-US" dirty="0" smtClean="0"/>
              <a:t>keyword</a:t>
            </a:r>
          </a:p>
        </p:txBody>
      </p:sp>
      <p:sp>
        <p:nvSpPr>
          <p:cNvPr id="12291" name="Content Placeholder 1"/>
          <p:cNvSpPr>
            <a:spLocks noGrp="1"/>
          </p:cNvSpPr>
          <p:nvPr>
            <p:ph idx="1"/>
          </p:nvPr>
        </p:nvSpPr>
        <p:spPr>
          <a:xfrm>
            <a:off x="533977" y="2819401"/>
            <a:ext cx="8152535" cy="3306763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The </a:t>
            </a:r>
            <a:r>
              <a:rPr lang="en-US" smtClean="0">
                <a:solidFill>
                  <a:schemeClr val="accent2"/>
                </a:solidFill>
              </a:rPr>
              <a:t>DEFAULT keyword </a:t>
            </a:r>
            <a:r>
              <a:rPr lang="en-US" smtClean="0"/>
              <a:t>is used to insert or update a column with the default values specified for the column. </a:t>
            </a:r>
          </a:p>
          <a:p>
            <a:r>
              <a:rPr lang="en-US" smtClean="0"/>
              <a:t>When you use the default feature while inserting a row, you </a:t>
            </a:r>
            <a:r>
              <a:rPr lang="en-US" smtClean="0">
                <a:solidFill>
                  <a:schemeClr val="accent2"/>
                </a:solidFill>
              </a:rPr>
              <a:t>must not specify a value for the column</a:t>
            </a:r>
            <a:r>
              <a:rPr lang="en-US" smtClean="0"/>
              <a:t>. The server uses the default value that is associated with the column for the INSERT operation.</a:t>
            </a:r>
          </a:p>
          <a:p>
            <a:r>
              <a:rPr lang="en-US" smtClean="0"/>
              <a:t>When you do not specify a value for a column, the server picks up the </a:t>
            </a:r>
            <a:r>
              <a:rPr lang="en-US" smtClean="0">
                <a:solidFill>
                  <a:srgbClr val="009900"/>
                </a:solidFill>
              </a:rPr>
              <a:t>default value from where it is stored in the data dictionary. </a:t>
            </a:r>
          </a:p>
          <a:p>
            <a:r>
              <a:rPr lang="en-US" smtClean="0">
                <a:solidFill>
                  <a:srgbClr val="7030A0"/>
                </a:solidFill>
              </a:rPr>
              <a:t>A NULL value is inserted for columns without a default value.</a:t>
            </a:r>
          </a:p>
          <a:p>
            <a:endParaRPr lang="en-US" smtClean="0">
              <a:solidFill>
                <a:srgbClr val="800000"/>
              </a:solidFill>
            </a:endParaRPr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1229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B64499D-3F19-45FE-9052-034A9167F1F3}" type="slidenum">
              <a:rPr lang="en-US" smtClean="0"/>
              <a:pPr eaLnBrk="1" hangingPunct="1"/>
              <a:t>11</a:t>
            </a:fld>
            <a:endParaRPr lang="en-US" smtClean="0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1524000" y="1371600"/>
            <a:ext cx="6269182" cy="1143000"/>
          </a:xfrm>
          <a:prstGeom prst="rect">
            <a:avLst/>
          </a:prstGeom>
          <a:solidFill>
            <a:schemeClr val="bg1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>
                <a:latin typeface="Calibri" pitchFamily="34" charset="0"/>
                <a:cs typeface="Calibri" pitchFamily="34" charset="0"/>
              </a:rPr>
              <a:t>INSERT INTO &lt;table_name&gt; </a:t>
            </a:r>
          </a:p>
          <a:p>
            <a:r>
              <a:rPr lang="en-US" sz="2400">
                <a:latin typeface="Calibri" pitchFamily="34" charset="0"/>
                <a:cs typeface="Calibri" pitchFamily="34" charset="0"/>
              </a:rPr>
              <a:t>(column1,column2, column3,…….)</a:t>
            </a:r>
          </a:p>
          <a:p>
            <a:r>
              <a:rPr lang="en-US" sz="2400">
                <a:latin typeface="Calibri" pitchFamily="34" charset="0"/>
                <a:cs typeface="Calibri" pitchFamily="34" charset="0"/>
              </a:rPr>
              <a:t>VALUES (value1,value2,DEFAULT,…..);</a:t>
            </a:r>
          </a:p>
        </p:txBody>
      </p:sp>
    </p:spTree>
    <p:extLst>
      <p:ext uri="{BB962C8B-B14F-4D97-AF65-F5344CB8AC3E}">
        <p14:creationId xmlns:p14="http://schemas.microsoft.com/office/powerpoint/2010/main" val="288845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2B14940-A47D-40D4-A783-E5623ED793F1}" type="slidenum">
              <a:rPr lang="en-US" smtClean="0"/>
              <a:pPr eaLnBrk="1" hangingPunct="1"/>
              <a:t>12</a:t>
            </a:fld>
            <a:endParaRPr lang="en-US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Inserting Multiple Rows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Unfortunately, an INSERT statement can be </a:t>
            </a:r>
            <a:r>
              <a:rPr lang="en-US" smtClean="0">
                <a:solidFill>
                  <a:srgbClr val="009900"/>
                </a:solidFill>
              </a:rPr>
              <a:t>used to insert only a single row</a:t>
            </a:r>
            <a:r>
              <a:rPr lang="en-US" smtClean="0"/>
              <a:t> with a single INSERT statement. </a:t>
            </a:r>
          </a:p>
          <a:p>
            <a:endParaRPr lang="en-US" smtClean="0"/>
          </a:p>
          <a:p>
            <a:r>
              <a:rPr lang="en-US" smtClean="0"/>
              <a:t>So, if you want to insert five rows, you must use five INSERT statements.</a:t>
            </a:r>
          </a:p>
          <a:p>
            <a:endParaRPr lang="en-US" smtClean="0"/>
          </a:p>
          <a:p>
            <a:r>
              <a:rPr lang="en-US" smtClean="0"/>
              <a:t>While this might seem to be a major problem, you can create a script file containing a series of INSERT statements. This script can then be brought into SQL*Plus and executed to create all the rows at once.  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587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EE432C6-6E91-4B88-82DB-C6B4231B5479}" type="slidenum">
              <a:rPr lang="en-US" smtClean="0"/>
              <a:pPr eaLnBrk="1" hangingPunct="1"/>
              <a:t>13</a:t>
            </a:fld>
            <a:endParaRPr lang="en-US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Integrity Constraint &amp; </a:t>
            </a:r>
            <a:r>
              <a:rPr lang="en-US" sz="3200" i="0" dirty="0" smtClean="0"/>
              <a:t>INSERT</a:t>
            </a:r>
            <a:r>
              <a:rPr lang="en-US" sz="3200" dirty="0" smtClean="0"/>
              <a:t> statement 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489" y="1371601"/>
            <a:ext cx="8229023" cy="4525963"/>
          </a:xfrm>
        </p:spPr>
        <p:txBody>
          <a:bodyPr/>
          <a:lstStyle/>
          <a:p>
            <a:r>
              <a:rPr lang="en-US" dirty="0" smtClean="0"/>
              <a:t>Integrity constraints must be taken into account when inserting data.</a:t>
            </a:r>
          </a:p>
          <a:p>
            <a:pPr>
              <a:buFont typeface="Wingdings" pitchFamily="2" charset="2"/>
              <a:buNone/>
            </a:pPr>
            <a:endParaRPr lang="en-US" dirty="0" smtClean="0"/>
          </a:p>
          <a:p>
            <a:r>
              <a:rPr lang="en-US" dirty="0" smtClean="0"/>
              <a:t>For example, </a:t>
            </a:r>
            <a:r>
              <a:rPr lang="en-US" dirty="0" smtClean="0">
                <a:solidFill>
                  <a:srgbClr val="009900"/>
                </a:solidFill>
              </a:rPr>
              <a:t>primary key constraints </a:t>
            </a:r>
            <a:r>
              <a:rPr lang="en-US" dirty="0" smtClean="0">
                <a:solidFill>
                  <a:srgbClr val="800000"/>
                </a:solidFill>
              </a:rPr>
              <a:t>impose unique constraints on a column</a:t>
            </a:r>
            <a:r>
              <a:rPr lang="en-US" dirty="0" smtClean="0"/>
              <a:t> so that two rows cannot have the same value in that column.</a:t>
            </a:r>
          </a:p>
          <a:p>
            <a:pPr>
              <a:buFont typeface="Wingdings" pitchFamily="2" charset="2"/>
              <a:buNone/>
            </a:pPr>
            <a:endParaRPr lang="en-US" dirty="0" smtClean="0"/>
          </a:p>
          <a:p>
            <a:r>
              <a:rPr lang="en-US" dirty="0" smtClean="0"/>
              <a:t>Also, </a:t>
            </a:r>
            <a:r>
              <a:rPr lang="en-US" dirty="0" smtClean="0">
                <a:solidFill>
                  <a:srgbClr val="009900"/>
                </a:solidFill>
              </a:rPr>
              <a:t>referential integrity constraints</a:t>
            </a:r>
            <a:r>
              <a:rPr lang="en-US" dirty="0" smtClean="0"/>
              <a:t> serve a very important purpose. They </a:t>
            </a:r>
            <a:r>
              <a:rPr lang="en-US" dirty="0" smtClean="0">
                <a:solidFill>
                  <a:srgbClr val="800000"/>
                </a:solidFill>
              </a:rPr>
              <a:t>help ensure the consistency of the data in the database</a:t>
            </a:r>
            <a:r>
              <a:rPr lang="en-US" dirty="0" smtClean="0"/>
              <a:t> by </a:t>
            </a:r>
            <a:r>
              <a:rPr lang="en-US" dirty="0" smtClean="0">
                <a:solidFill>
                  <a:srgbClr val="800000"/>
                </a:solidFill>
              </a:rPr>
              <a:t>preventing users from entering an invalid value</a:t>
            </a:r>
            <a:r>
              <a:rPr lang="en-US" dirty="0" smtClean="0"/>
              <a:t> into a foreign key column.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621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62A7FF3-6E94-49BF-9357-0F19BEB28475}" type="slidenum">
              <a:rPr lang="en-US" smtClean="0"/>
              <a:pPr eaLnBrk="1" hangingPunct="1"/>
              <a:t>14</a:t>
            </a:fld>
            <a:endParaRPr lang="en-US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Common Errors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Wingdings" pitchFamily="2" charset="2"/>
              <a:buAutoNum type="arabicPeriod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Misspelled or incorrect column names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Value-Size error </a:t>
            </a:r>
            <a:r>
              <a:rPr lang="en-US" dirty="0" smtClean="0"/>
              <a:t>(</a:t>
            </a:r>
            <a:r>
              <a:rPr lang="en-US" i="1" dirty="0" smtClean="0"/>
              <a:t>For example</a:t>
            </a:r>
            <a:r>
              <a:rPr lang="en-US" dirty="0" smtClean="0"/>
              <a:t>, if a column has a data type and length CHAR(5) and if we try to insert a nine-character value)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Invalid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Datatype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Errors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Mismatched Column-Value Errors</a:t>
            </a:r>
          </a:p>
          <a:p>
            <a:pPr marL="457200" indent="-457200">
              <a:buFont typeface="Wingdings" pitchFamily="2" charset="2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8713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Update Statement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533977" y="1371600"/>
            <a:ext cx="8152535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Syntax:</a:t>
            </a:r>
          </a:p>
          <a:p>
            <a:pPr marL="1714500" lvl="4" indent="0"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UPDATE </a:t>
            </a:r>
            <a:r>
              <a:rPr lang="en-US" i="1" dirty="0" err="1" smtClean="0">
                <a:latin typeface="Calibri" pitchFamily="34" charset="0"/>
                <a:cs typeface="Calibri" pitchFamily="34" charset="0"/>
              </a:rPr>
              <a:t>tablename</a:t>
            </a:r>
            <a:endParaRPr lang="en-US" i="1" dirty="0">
              <a:latin typeface="Calibri" pitchFamily="34" charset="0"/>
              <a:cs typeface="Calibri" pitchFamily="34" charset="0"/>
            </a:endParaRPr>
          </a:p>
          <a:p>
            <a:pPr marL="1714500" lvl="4" indent="0"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SET 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column1=value1[,column2=value2,…….]</a:t>
            </a:r>
          </a:p>
          <a:p>
            <a:pPr marL="1714500" lvl="4" indent="0">
              <a:buNone/>
            </a:pPr>
            <a:r>
              <a:rPr lang="en-US" i="1" dirty="0">
                <a:latin typeface="Calibri" pitchFamily="34" charset="0"/>
                <a:cs typeface="Calibri" pitchFamily="34" charset="0"/>
              </a:rPr>
              <a:t>[WHERE &lt;condition&gt;;]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2"/>
                </a:solidFill>
              </a:rPr>
              <a:t>table parameter</a:t>
            </a:r>
            <a:r>
              <a:rPr lang="en-US" dirty="0" smtClean="0"/>
              <a:t> specifies the name of the table whose rows you want to update.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2"/>
                </a:solidFill>
              </a:rPr>
              <a:t>SET clause</a:t>
            </a:r>
            <a:r>
              <a:rPr lang="en-US" dirty="0" smtClean="0"/>
              <a:t> specifies the name of the columns that receive new values. Each value in the SET clause specifies the corresponding </a:t>
            </a:r>
            <a:r>
              <a:rPr lang="en-US" dirty="0" smtClean="0">
                <a:solidFill>
                  <a:srgbClr val="00B050"/>
                </a:solidFill>
              </a:rPr>
              <a:t>value for the column which can be a simple value, an expression, or a </a:t>
            </a:r>
            <a:r>
              <a:rPr lang="en-US" dirty="0" err="1" smtClean="0">
                <a:solidFill>
                  <a:srgbClr val="00B050"/>
                </a:solidFill>
              </a:rPr>
              <a:t>subquery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2"/>
                </a:solidFill>
              </a:rPr>
              <a:t>WHERE clause</a:t>
            </a:r>
            <a:r>
              <a:rPr lang="en-US" dirty="0" smtClean="0"/>
              <a:t> specifies a condition that identifies the row or rows to be updated. The WHERE clause is optional.</a:t>
            </a:r>
          </a:p>
          <a:p>
            <a:endParaRPr lang="en-US" dirty="0" smtClean="0"/>
          </a:p>
        </p:txBody>
      </p:sp>
      <p:sp>
        <p:nvSpPr>
          <p:cNvPr id="1638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4AF705B-551D-4C8E-B4C1-13EB00EB79D0}" type="slidenum">
              <a:rPr lang="en-US" smtClean="0"/>
              <a:pPr eaLnBrk="1" hangingPunct="1"/>
              <a:t>15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2897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Updating Single Row</a:t>
            </a:r>
            <a:endParaRPr lang="en-IN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>
              <a:spcBef>
                <a:spcPct val="50000"/>
              </a:spcBef>
              <a:defRPr/>
            </a:pPr>
            <a:r>
              <a:rPr lang="en-US" dirty="0" smtClean="0"/>
              <a:t>In general, </a:t>
            </a:r>
            <a:r>
              <a:rPr lang="en-US" i="1" dirty="0" smtClean="0">
                <a:solidFill>
                  <a:srgbClr val="C00000"/>
                </a:solidFill>
              </a:rPr>
              <a:t>use the table’s primary key column to identify a single row</a:t>
            </a:r>
            <a:r>
              <a:rPr lang="en-US" dirty="0" smtClean="0">
                <a:solidFill>
                  <a:srgbClr val="C00000"/>
                </a:solidFill>
              </a:rPr>
              <a:t>.</a:t>
            </a:r>
            <a:r>
              <a:rPr lang="en-US" dirty="0" smtClean="0"/>
              <a:t> </a:t>
            </a:r>
          </a:p>
          <a:p>
            <a:pPr marL="347663" indent="-347663">
              <a:spcBef>
                <a:spcPct val="50000"/>
              </a:spcBef>
              <a:defRPr/>
            </a:pPr>
            <a:r>
              <a:rPr lang="en-US" dirty="0" smtClean="0"/>
              <a:t>Using other columns might unexpectedly cause several rows to be updated. </a:t>
            </a:r>
          </a:p>
          <a:p>
            <a:pPr marL="347663" indent="-347663">
              <a:spcBef>
                <a:spcPct val="50000"/>
              </a:spcBef>
              <a:defRPr/>
            </a:pPr>
            <a:r>
              <a:rPr lang="en-US" dirty="0" smtClean="0"/>
              <a:t>For example: Identifying a single row in the EMPLOYEES table by 	the FIRST_NAME value is risky because more than 	one employee may have the same name.</a:t>
            </a:r>
          </a:p>
          <a:p>
            <a:pPr>
              <a:defRPr/>
            </a:pPr>
            <a:endParaRPr lang="en-IN" dirty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304902E-AD49-4DE2-A22C-E6507AA101DF}" type="slidenum">
              <a:rPr lang="en-US" smtClean="0"/>
              <a:pPr eaLnBrk="1" hangingPunct="1"/>
              <a:t>16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8021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D2821D0-7207-4059-B441-39EC9230014A}" type="slidenum">
              <a:rPr lang="en-US" smtClean="0"/>
              <a:pPr eaLnBrk="1" hangingPunct="1"/>
              <a:t>17</a:t>
            </a:fld>
            <a:endParaRPr lang="en-US" smtClean="0"/>
          </a:p>
        </p:txBody>
      </p:sp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15" r="4887" b="7190"/>
          <a:stretch>
            <a:fillRect/>
          </a:stretch>
        </p:blipFill>
        <p:spPr bwMode="auto">
          <a:xfrm>
            <a:off x="484909" y="609600"/>
            <a:ext cx="8243455" cy="5735638"/>
          </a:xfrm>
          <a:prstGeom prst="rect">
            <a:avLst/>
          </a:prstGeom>
          <a:noFill/>
          <a:ln w="76200" cmpd="tri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74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Updating All Rows</a:t>
            </a:r>
            <a:endParaRPr lang="en-IN" smtClean="0"/>
          </a:p>
        </p:txBody>
      </p:sp>
      <p:sp>
        <p:nvSpPr>
          <p:cNvPr id="19459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If all rows have to updated then simply </a:t>
            </a:r>
            <a:r>
              <a:rPr lang="en-US" smtClean="0">
                <a:solidFill>
                  <a:srgbClr val="002060"/>
                </a:solidFill>
              </a:rPr>
              <a:t>do not provide the WHERE Clause</a:t>
            </a:r>
          </a:p>
          <a:p>
            <a:r>
              <a:rPr lang="en-US" smtClean="0"/>
              <a:t>For example:</a:t>
            </a:r>
          </a:p>
          <a:p>
            <a:pPr lvl="4">
              <a:buFont typeface="Wingdings" pitchFamily="2" charset="2"/>
              <a:buNone/>
            </a:pPr>
            <a:r>
              <a:rPr lang="en-US" smtClean="0"/>
              <a:t>		UPDATE employees</a:t>
            </a:r>
          </a:p>
          <a:p>
            <a:pPr lvl="4">
              <a:buFont typeface="Wingdings" pitchFamily="2" charset="2"/>
              <a:buNone/>
            </a:pPr>
            <a:r>
              <a:rPr lang="en-US" smtClean="0"/>
              <a:t>		SET salary=salary+500;</a:t>
            </a:r>
          </a:p>
          <a:p>
            <a:pPr lvl="1"/>
            <a:r>
              <a:rPr lang="en-US" smtClean="0"/>
              <a:t>Here all the rows in the employee tables will have their salary column value increased by 500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	</a:t>
            </a:r>
          </a:p>
          <a:p>
            <a:endParaRPr lang="en-IN" smtClean="0"/>
          </a:p>
        </p:txBody>
      </p:sp>
      <p:sp>
        <p:nvSpPr>
          <p:cNvPr id="1946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21EF654-E910-472F-8B23-7872E8B1D73A}" type="slidenum">
              <a:rPr lang="en-US" smtClean="0"/>
              <a:pPr eaLnBrk="1" hangingPunct="1"/>
              <a:t>18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1468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Using Multiple Conditions with Update</a:t>
            </a:r>
            <a:endParaRPr lang="en-IN" smtClean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8138" indent="-338138">
              <a:spcBef>
                <a:spcPct val="50000"/>
              </a:spcBef>
            </a:pPr>
            <a:r>
              <a:rPr lang="en-US" smtClean="0"/>
              <a:t>Sometimes you need to specify multiple logical conditions to limit the impact of an UPDATE statement. </a:t>
            </a:r>
          </a:p>
          <a:p>
            <a:pPr marL="738188" lvl="1" indent="-338138">
              <a:spcBef>
                <a:spcPct val="50000"/>
              </a:spcBef>
            </a:pPr>
            <a:r>
              <a:rPr lang="en-US" smtClean="0">
                <a:solidFill>
                  <a:srgbClr val="002060"/>
                </a:solidFill>
              </a:rPr>
              <a:t>Multiple logical conditions are specified through a single WHERE clause </a:t>
            </a:r>
            <a:r>
              <a:rPr lang="en-US" smtClean="0"/>
              <a:t>by combining the conditions </a:t>
            </a:r>
            <a:r>
              <a:rPr lang="en-US" smtClean="0">
                <a:solidFill>
                  <a:srgbClr val="009900"/>
                </a:solidFill>
              </a:rPr>
              <a:t>with the operators AND or OR.</a:t>
            </a:r>
          </a:p>
          <a:p>
            <a:pPr marL="738188" lvl="1" indent="-338138">
              <a:spcBef>
                <a:spcPct val="50000"/>
              </a:spcBef>
            </a:pPr>
            <a:r>
              <a:rPr lang="en-US" smtClean="0">
                <a:solidFill>
                  <a:srgbClr val="002060"/>
                </a:solidFill>
              </a:rPr>
              <a:t>When AND is used</a:t>
            </a:r>
            <a:r>
              <a:rPr lang="en-US" smtClean="0"/>
              <a:t>, a row must meet both conditions in order to be selected for updating.</a:t>
            </a:r>
          </a:p>
          <a:p>
            <a:pPr marL="738188" lvl="1" indent="-338138">
              <a:spcBef>
                <a:spcPct val="50000"/>
              </a:spcBef>
            </a:pPr>
            <a:r>
              <a:rPr lang="en-US" smtClean="0">
                <a:solidFill>
                  <a:srgbClr val="002060"/>
                </a:solidFill>
              </a:rPr>
              <a:t>When OR is used</a:t>
            </a:r>
            <a:r>
              <a:rPr lang="en-US" smtClean="0"/>
              <a:t>, a row is selected if either of the conditions surrounding the OR is true. </a:t>
            </a:r>
          </a:p>
          <a:p>
            <a:pPr marL="338138" indent="-338138"/>
            <a:endParaRPr lang="en-IN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5DF822B-D492-45DB-9838-ACDC2EAA0010}" type="slidenum">
              <a:rPr lang="en-US" smtClean="0"/>
              <a:pPr eaLnBrk="1" hangingPunct="1"/>
              <a:t>19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3401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pPr marL="514350" indent="-457200">
              <a:spcBef>
                <a:spcPts val="1500"/>
              </a:spcBef>
              <a:buFont typeface="+mj-lt"/>
              <a:buAutoNum type="arabicPeriod"/>
            </a:pPr>
            <a:r>
              <a:rPr lang="en-GB" dirty="0" smtClean="0">
                <a:ea typeface="MS Gothic" charset="0"/>
                <a:cs typeface="MS Gothic" charset="0"/>
                <a:hlinkClick r:id="" action="ppaction://hlinkshowjump?jump=nextslide"/>
              </a:rPr>
              <a:t>SQL Statements</a:t>
            </a:r>
            <a:endParaRPr lang="en-GB" dirty="0" smtClean="0">
              <a:ea typeface="MS Gothic" charset="0"/>
              <a:cs typeface="MS Gothic" charset="0"/>
            </a:endParaRPr>
          </a:p>
          <a:p>
            <a:pPr marL="514350" indent="-457200">
              <a:spcBef>
                <a:spcPts val="1500"/>
              </a:spcBef>
              <a:buFont typeface="+mj-lt"/>
              <a:buAutoNum type="arabicPeriod"/>
            </a:pPr>
            <a:r>
              <a:rPr lang="en-GB" dirty="0" smtClean="0">
                <a:ea typeface="MS Gothic" charset="0"/>
                <a:cs typeface="MS Gothic" charset="0"/>
                <a:hlinkClick r:id="rId2" action="ppaction://hlinksldjump"/>
              </a:rPr>
              <a:t>DML Statements</a:t>
            </a:r>
            <a:endParaRPr lang="en-GB" dirty="0" smtClean="0">
              <a:ea typeface="MS Gothic" charset="0"/>
              <a:cs typeface="MS Gothic" charset="0"/>
            </a:endParaRPr>
          </a:p>
          <a:p>
            <a:pPr marL="514350" indent="-457200">
              <a:spcBef>
                <a:spcPts val="1500"/>
              </a:spcBef>
              <a:buFont typeface="+mj-lt"/>
              <a:buAutoNum type="arabicPeriod"/>
            </a:pPr>
            <a:r>
              <a:rPr lang="en-GB" dirty="0" smtClean="0">
                <a:ea typeface="MS Gothic" charset="0"/>
                <a:cs typeface="MS Gothic" charset="0"/>
                <a:hlinkClick r:id="rId3" action="ppaction://hlinksldjump"/>
              </a:rPr>
              <a:t>Adding data to table</a:t>
            </a:r>
            <a:endParaRPr lang="en-GB" dirty="0" smtClean="0">
              <a:ea typeface="MS Gothic" charset="0"/>
              <a:cs typeface="MS Gothic" charset="0"/>
            </a:endParaRPr>
          </a:p>
          <a:p>
            <a:pPr marL="514350" indent="-457200">
              <a:spcBef>
                <a:spcPts val="1500"/>
              </a:spcBef>
              <a:buFont typeface="+mj-lt"/>
              <a:buAutoNum type="arabicPeriod"/>
            </a:pPr>
            <a:r>
              <a:rPr lang="en-GB" dirty="0" smtClean="0">
                <a:ea typeface="MS Gothic" charset="0"/>
                <a:cs typeface="MS Gothic" charset="0"/>
                <a:hlinkClick r:id="rId4" action="ppaction://hlinksldjump"/>
              </a:rPr>
              <a:t>Inserting NULL values</a:t>
            </a:r>
            <a:endParaRPr lang="en-GB" dirty="0" smtClean="0">
              <a:ea typeface="MS Gothic" charset="0"/>
              <a:cs typeface="MS Gothic" charset="0"/>
            </a:endParaRPr>
          </a:p>
          <a:p>
            <a:pPr marL="514350" indent="-457200">
              <a:spcBef>
                <a:spcPts val="1500"/>
              </a:spcBef>
              <a:buFont typeface="+mj-lt"/>
              <a:buAutoNum type="arabicPeriod"/>
            </a:pPr>
            <a:r>
              <a:rPr lang="en-GB" dirty="0" smtClean="0">
                <a:ea typeface="MS Gothic" charset="0"/>
                <a:cs typeface="MS Gothic" charset="0"/>
                <a:hlinkClick r:id="rId5" action="ppaction://hlinksldjump"/>
              </a:rPr>
              <a:t>Using the DEFAULT keyword</a:t>
            </a:r>
            <a:endParaRPr lang="en-GB" dirty="0" smtClean="0">
              <a:ea typeface="MS Gothic" charset="0"/>
              <a:cs typeface="MS Gothic" charset="0"/>
            </a:endParaRPr>
          </a:p>
          <a:p>
            <a:pPr marL="514350" indent="-457200">
              <a:spcBef>
                <a:spcPts val="1500"/>
              </a:spcBef>
              <a:buFont typeface="+mj-lt"/>
              <a:buAutoNum type="arabicPeriod"/>
            </a:pPr>
            <a:r>
              <a:rPr lang="en-GB" dirty="0" smtClean="0">
                <a:ea typeface="MS Gothic" charset="0"/>
                <a:cs typeface="MS Gothic" charset="0"/>
                <a:hlinkClick r:id="rId6" action="ppaction://hlinksldjump"/>
              </a:rPr>
              <a:t>Common errors with INSERT</a:t>
            </a:r>
            <a:endParaRPr lang="en-GB" dirty="0" smtClean="0">
              <a:ea typeface="MS Gothic" charset="0"/>
              <a:cs typeface="MS Gothic" charset="0"/>
            </a:endParaRPr>
          </a:p>
          <a:p>
            <a:pPr marL="514350" indent="-457200">
              <a:spcBef>
                <a:spcPts val="1500"/>
              </a:spcBef>
              <a:buFont typeface="+mj-lt"/>
              <a:buAutoNum type="arabicPeriod"/>
            </a:pPr>
            <a:r>
              <a:rPr lang="en-GB" dirty="0" smtClean="0">
                <a:ea typeface="MS Gothic" charset="0"/>
                <a:cs typeface="MS Gothic" charset="0"/>
                <a:hlinkClick r:id="rId7" action="ppaction://hlinksldjump"/>
              </a:rPr>
              <a:t>UPDATE Statement</a:t>
            </a:r>
            <a:endParaRPr lang="en-GB" dirty="0" smtClean="0">
              <a:ea typeface="MS Gothic" charset="0"/>
              <a:cs typeface="MS Gothic" charset="0"/>
            </a:endParaRPr>
          </a:p>
          <a:p>
            <a:pPr marL="514350" indent="-457200">
              <a:spcBef>
                <a:spcPts val="1500"/>
              </a:spcBef>
              <a:buFont typeface="+mj-lt"/>
              <a:buAutoNum type="arabicPeriod"/>
            </a:pPr>
            <a:r>
              <a:rPr lang="en-GB" dirty="0" smtClean="0">
                <a:ea typeface="MS Gothic" charset="0"/>
                <a:cs typeface="MS Gothic" charset="0"/>
                <a:hlinkClick r:id="rId8" action="ppaction://hlinksldjump"/>
              </a:rPr>
              <a:t>DELETE </a:t>
            </a:r>
            <a:r>
              <a:rPr lang="en-GB" dirty="0" smtClean="0">
                <a:ea typeface="MS Gothic" charset="0"/>
                <a:cs typeface="MS Gothic" charset="0"/>
                <a:hlinkClick r:id="rId8" action="ppaction://hlinksldjump"/>
              </a:rPr>
              <a:t>Statement</a:t>
            </a:r>
            <a:endParaRPr lang="en-GB" dirty="0" smtClean="0">
              <a:ea typeface="MS Gothic" charset="0"/>
              <a:cs typeface="MS Gothic" charset="0"/>
            </a:endParaRPr>
          </a:p>
          <a:p>
            <a:pPr marL="514350" indent="-457200">
              <a:spcBef>
                <a:spcPts val="1500"/>
              </a:spcBef>
              <a:buFont typeface="+mj-lt"/>
              <a:buAutoNum type="arabicPeriod"/>
            </a:pPr>
            <a:r>
              <a:rPr lang="en-GB" dirty="0" smtClean="0">
                <a:ea typeface="MS Gothic" charset="0"/>
                <a:cs typeface="MS Gothic" charset="0"/>
                <a:hlinkClick r:id="rId9" action="ppaction://hlinksldjump"/>
              </a:rPr>
              <a:t>Database Transactions</a:t>
            </a:r>
            <a:endParaRPr lang="en-GB" dirty="0" smtClean="0">
              <a:ea typeface="MS Gothic" charset="0"/>
              <a:cs typeface="MS Gothic" charset="0"/>
            </a:endParaRPr>
          </a:p>
          <a:p>
            <a:pPr marL="514350" indent="-457200">
              <a:spcBef>
                <a:spcPts val="1500"/>
              </a:spcBef>
              <a:buFont typeface="+mj-lt"/>
              <a:buAutoNum type="arabicPeriod"/>
            </a:pPr>
            <a:endParaRPr lang="en-GB" dirty="0" smtClean="0">
              <a:ea typeface="MS Gothic" charset="0"/>
              <a:cs typeface="MS Gothic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BC5D-4018-4DB7-978F-958382B4F1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6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of Multiple Conditions</a:t>
            </a:r>
            <a:endParaRPr lang="en-IN" smtClean="0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10F353F-997D-4ACF-A281-1B835C50155E}" type="slidenum">
              <a:rPr lang="en-US" smtClean="0"/>
              <a:pPr eaLnBrk="1" hangingPunct="1"/>
              <a:t>20</a:t>
            </a:fld>
            <a:endParaRPr lang="en-US" smtClean="0"/>
          </a:p>
        </p:txBody>
      </p:sp>
      <p:sp>
        <p:nvSpPr>
          <p:cNvPr id="21508" name="Rectangle 6"/>
          <p:cNvSpPr>
            <a:spLocks noChangeArrowheads="1"/>
          </p:cNvSpPr>
          <p:nvPr/>
        </p:nvSpPr>
        <p:spPr bwMode="auto">
          <a:xfrm>
            <a:off x="2057977" y="1524000"/>
            <a:ext cx="4572000" cy="1828800"/>
          </a:xfrm>
          <a:prstGeom prst="rect">
            <a:avLst/>
          </a:prstGeom>
          <a:solidFill>
            <a:schemeClr val="bg1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/>
              <a:t>UPDATE section </a:t>
            </a:r>
          </a:p>
          <a:p>
            <a:r>
              <a:rPr lang="en-US" sz="2400"/>
              <a:t>SET section_room = ‘RM101’ </a:t>
            </a:r>
          </a:p>
          <a:p>
            <a:r>
              <a:rPr lang="en-US" sz="2400"/>
              <a:t>WHERE course_code = 11</a:t>
            </a:r>
          </a:p>
          <a:p>
            <a:r>
              <a:rPr lang="en-US" sz="2400"/>
              <a:t>AND instruction_id = 113;</a:t>
            </a:r>
          </a:p>
        </p:txBody>
      </p:sp>
      <p:sp>
        <p:nvSpPr>
          <p:cNvPr id="21509" name="Rectangle 7"/>
          <p:cNvSpPr>
            <a:spLocks noChangeArrowheads="1"/>
          </p:cNvSpPr>
          <p:nvPr/>
        </p:nvSpPr>
        <p:spPr bwMode="auto">
          <a:xfrm>
            <a:off x="2057977" y="3657600"/>
            <a:ext cx="4572000" cy="1905000"/>
          </a:xfrm>
          <a:prstGeom prst="rect">
            <a:avLst/>
          </a:prstGeom>
          <a:solidFill>
            <a:schemeClr val="bg1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just"/>
            <a:r>
              <a:rPr lang="en-US" sz="2400"/>
              <a:t>UPDATE section </a:t>
            </a:r>
          </a:p>
          <a:p>
            <a:pPr algn="just"/>
            <a:r>
              <a:rPr lang="en-US" sz="2400"/>
              <a:t>SET section_room = ‘RM101’ </a:t>
            </a:r>
          </a:p>
          <a:p>
            <a:pPr algn="just"/>
            <a:r>
              <a:rPr lang="en-US" sz="2400"/>
              <a:t>WHERE course_code = 11</a:t>
            </a:r>
          </a:p>
          <a:p>
            <a:pPr algn="just"/>
            <a:r>
              <a:rPr lang="en-US" sz="2400"/>
              <a:t>OR instruction_id = 113;</a:t>
            </a:r>
          </a:p>
        </p:txBody>
      </p:sp>
    </p:spTree>
    <p:extLst>
      <p:ext uri="{BB962C8B-B14F-4D97-AF65-F5344CB8AC3E}">
        <p14:creationId xmlns:p14="http://schemas.microsoft.com/office/powerpoint/2010/main" val="393178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3"/>
          <p:cNvSpPr>
            <a:spLocks noGrp="1"/>
          </p:cNvSpPr>
          <p:nvPr>
            <p:ph type="title"/>
          </p:nvPr>
        </p:nvSpPr>
        <p:spPr>
          <a:xfrm>
            <a:off x="457489" y="228600"/>
            <a:ext cx="8305511" cy="685800"/>
          </a:xfrm>
        </p:spPr>
        <p:txBody>
          <a:bodyPr>
            <a:normAutofit fontScale="90000"/>
          </a:bodyPr>
          <a:lstStyle/>
          <a:p>
            <a:r>
              <a:rPr lang="en-US" smtClean="0"/>
              <a:t>Integrity Constraint &amp; UPDATE</a:t>
            </a:r>
            <a:endParaRPr lang="en-IN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489" y="914401"/>
            <a:ext cx="8229023" cy="4525963"/>
          </a:xfrm>
        </p:spPr>
        <p:txBody>
          <a:bodyPr/>
          <a:lstStyle/>
          <a:p>
            <a:pPr marL="347663" indent="-347663">
              <a:spcBef>
                <a:spcPct val="50000"/>
              </a:spcBef>
              <a:defRPr/>
            </a:pPr>
            <a:r>
              <a:rPr lang="en-US" dirty="0" smtClean="0"/>
              <a:t>If you attempt to update a record that contains a column that is protected by an </a:t>
            </a:r>
            <a:r>
              <a:rPr lang="en-US" dirty="0" smtClean="0">
                <a:solidFill>
                  <a:srgbClr val="009900"/>
                </a:solidFill>
              </a:rPr>
              <a:t>integrity constraint</a:t>
            </a:r>
            <a:r>
              <a:rPr lang="en-US" dirty="0" smtClean="0"/>
              <a:t>, you will receive  an error message. </a:t>
            </a:r>
          </a:p>
          <a:p>
            <a:pPr marL="347663" indent="-347663">
              <a:spcBef>
                <a:spcPct val="50000"/>
              </a:spcBef>
              <a:buFont typeface="Wingdings" pitchFamily="2" charset="2"/>
              <a:buNone/>
              <a:defRPr/>
            </a:pPr>
            <a:endParaRPr lang="en-US" dirty="0" smtClean="0"/>
          </a:p>
          <a:p>
            <a:pPr>
              <a:defRPr/>
            </a:pPr>
            <a:endParaRPr lang="en-IN" dirty="0"/>
          </a:p>
        </p:txBody>
      </p:sp>
      <p:sp>
        <p:nvSpPr>
          <p:cNvPr id="22532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407327C-57C6-4D9C-B61C-F062B3CAC8EE}" type="slidenum">
              <a:rPr lang="en-US" smtClean="0"/>
              <a:pPr eaLnBrk="1" hangingPunct="1"/>
              <a:t>21</a:t>
            </a:fld>
            <a:endParaRPr lang="en-US" smtClean="0"/>
          </a:p>
        </p:txBody>
      </p:sp>
      <p:pic>
        <p:nvPicPr>
          <p:cNvPr id="2253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84" r="4762" b="8075"/>
          <a:stretch>
            <a:fillRect/>
          </a:stretch>
        </p:blipFill>
        <p:spPr bwMode="auto">
          <a:xfrm>
            <a:off x="969818" y="2209801"/>
            <a:ext cx="7516091" cy="3516313"/>
          </a:xfrm>
          <a:prstGeom prst="rect">
            <a:avLst/>
          </a:prstGeom>
          <a:noFill/>
          <a:ln w="57150" cmpd="thinThick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701636" y="5805489"/>
            <a:ext cx="5784273" cy="369887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b="1">
                <a:latin typeface="Calibri" pitchFamily="34" charset="0"/>
                <a:cs typeface="Calibri" pitchFamily="34" charset="0"/>
              </a:rPr>
              <a:t>Department  41 does not exist in the DEPARTMENTS table</a:t>
            </a:r>
          </a:p>
        </p:txBody>
      </p:sp>
      <p:cxnSp>
        <p:nvCxnSpPr>
          <p:cNvPr id="4" name="Straight Arrow Connector 3"/>
          <p:cNvCxnSpPr>
            <a:endCxn id="2" idx="1"/>
          </p:cNvCxnSpPr>
          <p:nvPr/>
        </p:nvCxnSpPr>
        <p:spPr>
          <a:xfrm>
            <a:off x="2078182" y="5991225"/>
            <a:ext cx="62345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078182" y="5638801"/>
            <a:ext cx="0" cy="3524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83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489" y="152400"/>
            <a:ext cx="8229023" cy="1143000"/>
          </a:xfrm>
        </p:spPr>
        <p:txBody>
          <a:bodyPr/>
          <a:lstStyle/>
          <a:p>
            <a:r>
              <a:rPr lang="en-US" smtClean="0"/>
              <a:t>Common Update Errors</a:t>
            </a:r>
            <a:endParaRPr lang="en-IN" smtClean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489" y="838200"/>
            <a:ext cx="8229023" cy="3200400"/>
          </a:xfrm>
        </p:spPr>
        <p:txBody>
          <a:bodyPr/>
          <a:lstStyle/>
          <a:p>
            <a:endParaRPr lang="en-US" smtClean="0"/>
          </a:p>
          <a:p>
            <a:r>
              <a:rPr lang="en-US" smtClean="0"/>
              <a:t>As with the INSERT statement, </a:t>
            </a:r>
            <a:r>
              <a:rPr lang="en-US" smtClean="0">
                <a:solidFill>
                  <a:srgbClr val="800000"/>
                </a:solidFill>
              </a:rPr>
              <a:t>errors such as </a:t>
            </a:r>
            <a:r>
              <a:rPr lang="en-US" smtClean="0">
                <a:solidFill>
                  <a:srgbClr val="009900"/>
                </a:solidFill>
              </a:rPr>
              <a:t>datatype mismatches, incorrect column names, and value size mismatches</a:t>
            </a:r>
            <a:r>
              <a:rPr lang="en-US" smtClean="0"/>
              <a:t> will cause problems with the UPDATE statement. </a:t>
            </a:r>
            <a:endParaRPr lang="en-IN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E766739-C83E-419C-977B-7788B933C470}" type="slidenum">
              <a:rPr lang="en-US" smtClean="0"/>
              <a:pPr eaLnBrk="1" hangingPunct="1"/>
              <a:t>22</a:t>
            </a:fld>
            <a:endParaRPr lang="en-US" smtClean="0"/>
          </a:p>
        </p:txBody>
      </p:sp>
      <p:pic>
        <p:nvPicPr>
          <p:cNvPr id="2355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74" b="8058"/>
          <a:stretch>
            <a:fillRect/>
          </a:stretch>
        </p:blipFill>
        <p:spPr bwMode="auto">
          <a:xfrm>
            <a:off x="1039091" y="2622551"/>
            <a:ext cx="7293841" cy="3503613"/>
          </a:xfrm>
          <a:prstGeom prst="rect">
            <a:avLst/>
          </a:prstGeom>
          <a:noFill/>
          <a:ln w="57150" cmpd="thinThick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988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489" y="76200"/>
            <a:ext cx="8229023" cy="1143000"/>
          </a:xfrm>
        </p:spPr>
        <p:txBody>
          <a:bodyPr/>
          <a:lstStyle/>
          <a:p>
            <a:r>
              <a:rPr lang="en-US" smtClean="0"/>
              <a:t>Deleting Rows</a:t>
            </a:r>
            <a:endParaRPr lang="en-IN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489" y="2514600"/>
            <a:ext cx="8229023" cy="3810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200" dirty="0" smtClean="0"/>
              <a:t>The </a:t>
            </a:r>
            <a:r>
              <a:rPr lang="en-US" sz="2200" dirty="0"/>
              <a:t>syntax of the DELETE statement is displayed on the screen. In the DELETE statement, the use of the </a:t>
            </a:r>
            <a:r>
              <a:rPr lang="en-US" sz="2200" dirty="0">
                <a:solidFill>
                  <a:schemeClr val="accent2"/>
                </a:solidFill>
              </a:rPr>
              <a:t>keyword FROM is optional</a:t>
            </a:r>
            <a:r>
              <a:rPr lang="en-US" sz="2200" dirty="0"/>
              <a:t>. The FROM keyword is used to improve </a:t>
            </a:r>
            <a:r>
              <a:rPr lang="en-US" sz="2200" dirty="0" smtClean="0"/>
              <a:t>readability.</a:t>
            </a:r>
          </a:p>
          <a:p>
            <a:pPr>
              <a:defRPr/>
            </a:pPr>
            <a:r>
              <a:rPr lang="en-US" sz="2200" dirty="0" smtClean="0"/>
              <a:t>The </a:t>
            </a:r>
            <a:r>
              <a:rPr lang="en-US" sz="2200" dirty="0">
                <a:solidFill>
                  <a:schemeClr val="accent2"/>
                </a:solidFill>
              </a:rPr>
              <a:t>table parameter</a:t>
            </a:r>
            <a:r>
              <a:rPr lang="en-US" sz="2200" dirty="0"/>
              <a:t> specifies the name of the table from which the rows are to be </a:t>
            </a:r>
            <a:r>
              <a:rPr lang="en-US" sz="2200" dirty="0" smtClean="0"/>
              <a:t>deleted.</a:t>
            </a:r>
          </a:p>
          <a:p>
            <a:pPr>
              <a:defRPr/>
            </a:pPr>
            <a:r>
              <a:rPr lang="en-US" sz="2200" dirty="0" smtClean="0"/>
              <a:t>The </a:t>
            </a:r>
            <a:r>
              <a:rPr lang="en-US" sz="2200" dirty="0">
                <a:solidFill>
                  <a:schemeClr val="accent2"/>
                </a:solidFill>
              </a:rPr>
              <a:t>WHERE clause</a:t>
            </a:r>
            <a:r>
              <a:rPr lang="en-US" sz="2200" dirty="0"/>
              <a:t> specifies the condition that identifies the rows to be deleted. The WHERE clause can accept any SQL condition, including a </a:t>
            </a:r>
            <a:r>
              <a:rPr lang="en-US" sz="2200" dirty="0" err="1"/>
              <a:t>subquery</a:t>
            </a:r>
            <a:r>
              <a:rPr lang="en-US" sz="2200" dirty="0"/>
              <a:t>. If you omit the WHERE clause, all the rows in the table are deleted.</a:t>
            </a:r>
          </a:p>
          <a:p>
            <a:pPr>
              <a:defRPr/>
            </a:pPr>
            <a:endParaRPr lang="en-IN" sz="2200" dirty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C5D6BC8-AB97-4CA8-A12B-A86EE501F797}" type="slidenum">
              <a:rPr lang="en-US" smtClean="0"/>
              <a:pPr eaLnBrk="1" hangingPunct="1"/>
              <a:t>23</a:t>
            </a:fld>
            <a:endParaRPr lang="en-US" smtClean="0"/>
          </a:p>
        </p:txBody>
      </p:sp>
      <p:sp>
        <p:nvSpPr>
          <p:cNvPr id="24581" name="Rectangle 6"/>
          <p:cNvSpPr>
            <a:spLocks noChangeArrowheads="1"/>
          </p:cNvSpPr>
          <p:nvPr/>
        </p:nvSpPr>
        <p:spPr bwMode="auto">
          <a:xfrm>
            <a:off x="2286000" y="1143000"/>
            <a:ext cx="4572000" cy="1143000"/>
          </a:xfrm>
          <a:prstGeom prst="rect">
            <a:avLst/>
          </a:prstGeom>
          <a:solidFill>
            <a:schemeClr val="bg1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 dirty="0"/>
              <a:t>DELETE [FROM] table </a:t>
            </a:r>
          </a:p>
          <a:p>
            <a:r>
              <a:rPr lang="en-US" sz="2400" dirty="0"/>
              <a:t>WHERE &lt;condition&gt;;</a:t>
            </a:r>
          </a:p>
        </p:txBody>
      </p:sp>
    </p:spTree>
    <p:extLst>
      <p:ext uri="{BB962C8B-B14F-4D97-AF65-F5344CB8AC3E}">
        <p14:creationId xmlns:p14="http://schemas.microsoft.com/office/powerpoint/2010/main" val="309957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Deleting All Rows</a:t>
            </a:r>
            <a:endParaRPr lang="en-IN" smtClean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57489" y="3657601"/>
            <a:ext cx="8229023" cy="2468563"/>
          </a:xfrm>
        </p:spPr>
        <p:txBody>
          <a:bodyPr/>
          <a:lstStyle/>
          <a:p>
            <a:pPr marL="347663" indent="-347663">
              <a:spcBef>
                <a:spcPct val="50000"/>
              </a:spcBef>
              <a:buFont typeface="Wingdings" pitchFamily="2" charset="2"/>
              <a:buChar char="q"/>
            </a:pPr>
            <a:r>
              <a:rPr lang="en-US" dirty="0" smtClean="0"/>
              <a:t>You can delete all the rows in a table by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omitting the WHERE clause</a:t>
            </a:r>
            <a:r>
              <a:rPr lang="en-US" dirty="0" smtClean="0"/>
              <a:t> in the DELETE statement. </a:t>
            </a:r>
          </a:p>
          <a:p>
            <a:pPr marL="347663" indent="-347663">
              <a:spcBef>
                <a:spcPct val="50000"/>
              </a:spcBef>
              <a:buFont typeface="Wingdings" pitchFamily="2" charset="2"/>
              <a:buChar char="q"/>
            </a:pPr>
            <a:r>
              <a:rPr lang="en-US" dirty="0" smtClean="0">
                <a:solidFill>
                  <a:srgbClr val="800000"/>
                </a:solidFill>
              </a:rPr>
              <a:t>When you eliminate all the rows</a:t>
            </a:r>
            <a:r>
              <a:rPr lang="en-US" dirty="0" smtClean="0"/>
              <a:t> from a table by using the DELETE statement, </a:t>
            </a:r>
            <a:r>
              <a:rPr lang="en-US" dirty="0" smtClean="0">
                <a:solidFill>
                  <a:srgbClr val="800000"/>
                </a:solidFill>
              </a:rPr>
              <a:t>only the structure of the table remains.</a:t>
            </a:r>
          </a:p>
          <a:p>
            <a:pPr marL="347663" indent="-347663"/>
            <a:endParaRPr lang="en-IN" dirty="0" smtClean="0">
              <a:solidFill>
                <a:srgbClr val="800000"/>
              </a:solidFill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F02A95C-7B37-4CCA-BCF8-6F97611E263F}" type="slidenum">
              <a:rPr lang="en-US" smtClean="0"/>
              <a:pPr eaLnBrk="1" hangingPunct="1"/>
              <a:t>24</a:t>
            </a:fld>
            <a:endParaRPr lang="en-US" smtClean="0"/>
          </a:p>
        </p:txBody>
      </p:sp>
      <p:sp>
        <p:nvSpPr>
          <p:cNvPr id="25605" name="Rectangle 6"/>
          <p:cNvSpPr>
            <a:spLocks noChangeArrowheads="1"/>
          </p:cNvSpPr>
          <p:nvPr/>
        </p:nvSpPr>
        <p:spPr bwMode="auto">
          <a:xfrm>
            <a:off x="2286000" y="1524000"/>
            <a:ext cx="4572000" cy="1600200"/>
          </a:xfrm>
          <a:prstGeom prst="rect">
            <a:avLst/>
          </a:prstGeom>
          <a:solidFill>
            <a:schemeClr val="bg1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DELETE [FROM] table;</a:t>
            </a:r>
          </a:p>
        </p:txBody>
      </p:sp>
    </p:spTree>
    <p:extLst>
      <p:ext uri="{BB962C8B-B14F-4D97-AF65-F5344CB8AC3E}">
        <p14:creationId xmlns:p14="http://schemas.microsoft.com/office/powerpoint/2010/main" val="417299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B962836-296D-465F-83DF-C6A0F84BDC78}" type="slidenum">
              <a:rPr lang="en-US" smtClean="0"/>
              <a:pPr eaLnBrk="1" hangingPunct="1"/>
              <a:t>25</a:t>
            </a:fld>
            <a:endParaRPr lang="en-US" smtClean="0"/>
          </a:p>
        </p:txBody>
      </p:sp>
      <p:pic>
        <p:nvPicPr>
          <p:cNvPr id="266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15" b="8528"/>
          <a:stretch>
            <a:fillRect/>
          </a:stretch>
        </p:blipFill>
        <p:spPr bwMode="auto">
          <a:xfrm>
            <a:off x="692727" y="609601"/>
            <a:ext cx="8174182" cy="5326063"/>
          </a:xfrm>
          <a:prstGeom prst="rect">
            <a:avLst/>
          </a:prstGeom>
          <a:noFill/>
          <a:ln w="76200" cmpd="tri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61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Integrity Constraints &amp; DELETE</a:t>
            </a:r>
            <a:endParaRPr lang="en-IN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en-US" dirty="0" smtClean="0"/>
              <a:t>When you attempt to delete a row from a table,</a:t>
            </a:r>
          </a:p>
          <a:p>
            <a:pPr marL="857250" lvl="1" indent="-457200">
              <a:spcBef>
                <a:spcPct val="50000"/>
              </a:spcBef>
              <a:buFontTx/>
              <a:buAutoNum type="arabicPeriod"/>
              <a:defRPr/>
            </a:pPr>
            <a:r>
              <a:rPr lang="en-US" dirty="0" smtClean="0"/>
              <a:t>the Oracle server verifies if the row is protected by an integrity constraint.</a:t>
            </a:r>
          </a:p>
          <a:p>
            <a:pPr marL="857250" lvl="1" indent="-457200">
              <a:spcBef>
                <a:spcPct val="50000"/>
              </a:spcBef>
              <a:buFontTx/>
              <a:buAutoNum type="arabicPeriod"/>
              <a:defRPr/>
            </a:pPr>
            <a:r>
              <a:rPr lang="en-US" dirty="0" smtClean="0"/>
              <a:t>A row is deleted if there are no integrity constraints protecting the row.</a:t>
            </a:r>
          </a:p>
          <a:p>
            <a:pPr marL="347663" indent="-347663">
              <a:defRPr/>
            </a:pPr>
            <a:endParaRPr lang="en-IN" dirty="0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8440488-0BE6-49B9-A08C-1E7FE8EC9CBE}" type="slidenum">
              <a:rPr lang="en-US" smtClean="0"/>
              <a:pPr eaLnBrk="1" hangingPunct="1"/>
              <a:t>26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4207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Referential Integrity Constraint</a:t>
            </a:r>
            <a:endParaRPr lang="en-IN" smtClean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smtClean="0">
                <a:solidFill>
                  <a:srgbClr val="0070C0"/>
                </a:solidFill>
              </a:rPr>
              <a:t>Referential integrity constraints </a:t>
            </a:r>
            <a:r>
              <a:rPr lang="en-US" smtClean="0"/>
              <a:t>can in some cases prevent you from removing a row (or rows) from a table.</a:t>
            </a:r>
          </a:p>
          <a:p>
            <a:pPr>
              <a:spcBef>
                <a:spcPct val="50000"/>
              </a:spcBef>
            </a:pPr>
            <a:r>
              <a:rPr lang="en-US" smtClean="0"/>
              <a:t>If you attempt to delete a row that contains a primary key that is used as a foreign key in another table, the Oracle server returns an error message.</a:t>
            </a:r>
          </a:p>
          <a:p>
            <a:endParaRPr lang="en-IN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6C47359-71A7-44FD-82A8-6EB691D043D9}" type="slidenum">
              <a:rPr lang="en-US" smtClean="0"/>
              <a:pPr eaLnBrk="1" hangingPunct="1"/>
              <a:t>27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4405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4495800"/>
            <a:ext cx="6400800" cy="1752600"/>
          </a:xfrm>
        </p:spPr>
        <p:txBody>
          <a:bodyPr>
            <a:normAutofit/>
          </a:bodyPr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4" y="0"/>
            <a:ext cx="9144000" cy="347330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48636" y="2398455"/>
            <a:ext cx="7902876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DATABASE </a:t>
            </a:r>
          </a:p>
          <a:p>
            <a:pPr algn="ctr"/>
            <a:r>
              <a:rPr lang="en-US" sz="8000" b="1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TRANSACTIONS</a:t>
            </a:r>
            <a:endParaRPr lang="en-US" sz="8000" b="1" cap="none" spc="50" dirty="0">
              <a:ln w="11430"/>
              <a:solidFill>
                <a:srgbClr val="00206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456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hlinkClick r:id="" action="ppaction://hlinkshowjump?jump=nextslide"/>
              </a:rPr>
              <a:t>Transaction Control Statements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hlinkClick r:id="rId2" action="ppaction://hlinksldjump"/>
              </a:rPr>
              <a:t>Database Transactions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hlinkClick r:id="rId3" action="ppaction://hlinksldjump"/>
              </a:rPr>
              <a:t>COMMIT Statement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hlinkClick r:id="rId4" action="ppaction://hlinksldjump"/>
              </a:rPr>
              <a:t>ROLLBACK Statement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BC5D-4018-4DB7-978F-958382B4F11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7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379BEF7-7615-4C3C-823C-899F32CB8E39}" type="slidenum">
              <a:rPr lang="en-US" smtClean="0"/>
              <a:pPr eaLnBrk="1" hangingPunct="1"/>
              <a:t>3</a:t>
            </a:fld>
            <a:endParaRPr lang="en-US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SQL Statements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4909" y="1295400"/>
            <a:ext cx="8174182" cy="4953000"/>
          </a:xfrm>
        </p:spPr>
        <p:txBody>
          <a:bodyPr/>
          <a:lstStyle/>
          <a:p>
            <a:pPr algn="l">
              <a:defRPr/>
            </a:pPr>
            <a:r>
              <a:rPr lang="en-US" dirty="0" smtClean="0"/>
              <a:t>SQL statements are categorized into </a:t>
            </a:r>
            <a:r>
              <a:rPr lang="en-US" dirty="0" smtClean="0">
                <a:solidFill>
                  <a:srgbClr val="800000"/>
                </a:solidFill>
              </a:rPr>
              <a:t>five types:</a:t>
            </a:r>
          </a:p>
          <a:p>
            <a:pPr marL="933450" lvl="1" indent="-533400" algn="l">
              <a:buFont typeface="Wingdings" pitchFamily="2" charset="2"/>
              <a:buAutoNum type="arabicPeriod"/>
              <a:defRPr/>
            </a:pPr>
            <a:r>
              <a:rPr lang="en-US" dirty="0" smtClean="0">
                <a:latin typeface="Bell MT" pitchFamily="18" charset="0"/>
              </a:rPr>
              <a:t>Data retrieval: </a:t>
            </a:r>
            <a:r>
              <a:rPr lang="en-US" dirty="0" smtClean="0">
                <a:solidFill>
                  <a:srgbClr val="800000"/>
                </a:solidFill>
              </a:rPr>
              <a:t>SELECT</a:t>
            </a:r>
          </a:p>
          <a:p>
            <a:pPr marL="933450" lvl="1" indent="-533400" algn="l">
              <a:buFont typeface="Wingdings" pitchFamily="2" charset="2"/>
              <a:buAutoNum type="arabicPeriod"/>
              <a:defRPr/>
            </a:pPr>
            <a:r>
              <a:rPr lang="en-US" dirty="0">
                <a:latin typeface="Bell MT" pitchFamily="18" charset="0"/>
              </a:rPr>
              <a:t>Data</a:t>
            </a:r>
            <a:r>
              <a:rPr lang="en-US" dirty="0" smtClean="0"/>
              <a:t> </a:t>
            </a:r>
            <a:r>
              <a:rPr lang="en-US" dirty="0">
                <a:latin typeface="Bell MT" pitchFamily="18" charset="0"/>
              </a:rPr>
              <a:t>Manipulation</a:t>
            </a:r>
            <a:r>
              <a:rPr lang="en-US" dirty="0" smtClean="0"/>
              <a:t> </a:t>
            </a:r>
            <a:r>
              <a:rPr lang="en-US" dirty="0">
                <a:latin typeface="Bell MT" pitchFamily="18" charset="0"/>
              </a:rPr>
              <a:t>Language</a:t>
            </a:r>
            <a:r>
              <a:rPr lang="en-US" dirty="0" smtClean="0"/>
              <a:t> (DML): </a:t>
            </a:r>
            <a:r>
              <a:rPr lang="en-US" dirty="0" smtClean="0">
                <a:solidFill>
                  <a:srgbClr val="800000"/>
                </a:solidFill>
              </a:rPr>
              <a:t>INSERT, UPDATE, DELETE, MERGE</a:t>
            </a:r>
          </a:p>
          <a:p>
            <a:pPr marL="933450" lvl="1" indent="-533400" algn="l">
              <a:buFont typeface="Wingdings" pitchFamily="2" charset="2"/>
              <a:buAutoNum type="arabicPeriod"/>
              <a:defRPr/>
            </a:pPr>
            <a:r>
              <a:rPr lang="en-US" dirty="0">
                <a:latin typeface="Bell MT" pitchFamily="18" charset="0"/>
              </a:rPr>
              <a:t>Transaction</a:t>
            </a:r>
            <a:r>
              <a:rPr lang="en-US" dirty="0" smtClean="0"/>
              <a:t> </a:t>
            </a:r>
            <a:r>
              <a:rPr lang="en-US" dirty="0">
                <a:latin typeface="Bell MT" pitchFamily="18" charset="0"/>
              </a:rPr>
              <a:t>Control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800000"/>
                </a:solidFill>
              </a:rPr>
              <a:t>COMMIT, ROLLBACK, SAVEPOINT</a:t>
            </a:r>
          </a:p>
          <a:p>
            <a:pPr marL="933450" lvl="1" indent="-533400" algn="l">
              <a:buFont typeface="Wingdings" pitchFamily="2" charset="2"/>
              <a:buAutoNum type="arabicPeriod"/>
              <a:defRPr/>
            </a:pPr>
            <a:r>
              <a:rPr lang="en-US" dirty="0">
                <a:latin typeface="Bell MT" pitchFamily="18" charset="0"/>
              </a:rPr>
              <a:t>Data</a:t>
            </a:r>
            <a:r>
              <a:rPr lang="en-US" dirty="0" smtClean="0"/>
              <a:t> </a:t>
            </a:r>
            <a:r>
              <a:rPr lang="en-US" dirty="0">
                <a:latin typeface="Bell MT" pitchFamily="18" charset="0"/>
              </a:rPr>
              <a:t>Definition</a:t>
            </a:r>
            <a:r>
              <a:rPr lang="en-US" dirty="0" smtClean="0"/>
              <a:t> </a:t>
            </a:r>
            <a:r>
              <a:rPr lang="en-US" dirty="0">
                <a:latin typeface="Bell MT" pitchFamily="18" charset="0"/>
              </a:rPr>
              <a:t>Language</a:t>
            </a:r>
            <a:r>
              <a:rPr lang="en-US" dirty="0" smtClean="0"/>
              <a:t> (DDL): </a:t>
            </a:r>
            <a:r>
              <a:rPr lang="en-US" dirty="0" smtClean="0">
                <a:solidFill>
                  <a:srgbClr val="800000"/>
                </a:solidFill>
              </a:rPr>
              <a:t>CREATE, RENAME, ALTER,DROP, TRUNCATE</a:t>
            </a:r>
          </a:p>
          <a:p>
            <a:pPr marL="933450" lvl="1" indent="-533400" algn="l">
              <a:buFont typeface="Wingdings" pitchFamily="2" charset="2"/>
              <a:buAutoNum type="arabicPeriod"/>
              <a:defRPr/>
            </a:pPr>
            <a:r>
              <a:rPr lang="en-US" dirty="0">
                <a:latin typeface="Bell MT" pitchFamily="18" charset="0"/>
              </a:rPr>
              <a:t>Data</a:t>
            </a:r>
            <a:r>
              <a:rPr lang="en-US" dirty="0" smtClean="0"/>
              <a:t> </a:t>
            </a:r>
            <a:r>
              <a:rPr lang="en-US" dirty="0">
                <a:latin typeface="Bell MT" pitchFamily="18" charset="0"/>
              </a:rPr>
              <a:t>Control</a:t>
            </a:r>
            <a:r>
              <a:rPr lang="en-US" dirty="0" smtClean="0"/>
              <a:t> </a:t>
            </a:r>
            <a:r>
              <a:rPr lang="en-US" dirty="0">
                <a:latin typeface="Bell MT" pitchFamily="18" charset="0"/>
              </a:rPr>
              <a:t>Language</a:t>
            </a:r>
            <a:r>
              <a:rPr lang="en-US" dirty="0" smtClean="0"/>
              <a:t> (DCL): </a:t>
            </a:r>
            <a:r>
              <a:rPr lang="en-US" dirty="0" smtClean="0">
                <a:solidFill>
                  <a:srgbClr val="800000"/>
                </a:solidFill>
              </a:rPr>
              <a:t>GRANT, REVOKE</a:t>
            </a:r>
          </a:p>
          <a:p>
            <a:pPr marL="533400" indent="-533400" algn="l">
              <a:defRPr/>
            </a:pPr>
            <a:endParaRPr lang="en-US" dirty="0" smtClean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1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Transaction Control Statements</a:t>
            </a:r>
            <a:endParaRPr lang="en-IN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8138" indent="-338138">
              <a:spcBef>
                <a:spcPct val="30000"/>
              </a:spcBef>
            </a:pPr>
            <a:r>
              <a:rPr lang="en-US" b="1" dirty="0" smtClean="0">
                <a:solidFill>
                  <a:srgbClr val="0070C0"/>
                </a:solidFill>
              </a:rPr>
              <a:t>Transaction – </a:t>
            </a:r>
            <a:r>
              <a:rPr lang="en-US" i="1" dirty="0" smtClean="0"/>
              <a:t>is a  collection of related DML statements that forms a unit of work</a:t>
            </a:r>
          </a:p>
          <a:p>
            <a:pPr marL="338138" indent="-338138">
              <a:spcBef>
                <a:spcPct val="30000"/>
              </a:spcBef>
            </a:pPr>
            <a:r>
              <a:rPr lang="en-US" dirty="0" smtClean="0"/>
              <a:t>For example, the INSERT, UPDATE, and DELETE statements are database transactions. </a:t>
            </a:r>
          </a:p>
          <a:p>
            <a:pPr marL="338138" indent="-338138">
              <a:spcBef>
                <a:spcPct val="30000"/>
              </a:spcBef>
            </a:pPr>
            <a:r>
              <a:rPr lang="en-US" dirty="0" smtClean="0"/>
              <a:t>To control the transactions, Oracle SQL provides a set of transaction control statements.</a:t>
            </a:r>
          </a:p>
          <a:p>
            <a:pPr marL="338138" indent="-338138"/>
            <a:r>
              <a:rPr lang="en-US" dirty="0" smtClean="0"/>
              <a:t>There are three transaction control statements: </a:t>
            </a:r>
          </a:p>
          <a:p>
            <a:pPr lvl="1">
              <a:buFontTx/>
              <a:buAutoNum type="arabicPeriod"/>
            </a:pPr>
            <a:r>
              <a:rPr lang="en-US" dirty="0" smtClean="0">
                <a:solidFill>
                  <a:srgbClr val="800000"/>
                </a:solidFill>
              </a:rPr>
              <a:t>COMMIT </a:t>
            </a:r>
          </a:p>
          <a:p>
            <a:pPr lvl="1">
              <a:buFontTx/>
              <a:buAutoNum type="arabicPeriod"/>
            </a:pPr>
            <a:r>
              <a:rPr lang="en-US" dirty="0" smtClean="0">
                <a:solidFill>
                  <a:srgbClr val="800000"/>
                </a:solidFill>
              </a:rPr>
              <a:t>SAVEPOINT</a:t>
            </a:r>
          </a:p>
          <a:p>
            <a:pPr lvl="1">
              <a:buFontTx/>
              <a:buAutoNum type="arabicPeriod"/>
            </a:pPr>
            <a:r>
              <a:rPr lang="en-US" dirty="0" smtClean="0">
                <a:solidFill>
                  <a:srgbClr val="800000"/>
                </a:solidFill>
              </a:rPr>
              <a:t>ROLLBACK</a:t>
            </a:r>
          </a:p>
          <a:p>
            <a:pPr marL="338138" indent="-338138">
              <a:spcBef>
                <a:spcPct val="30000"/>
              </a:spcBef>
              <a:buFont typeface="Wingdings" pitchFamily="2" charset="2"/>
              <a:buChar char="q"/>
            </a:pPr>
            <a:endParaRPr lang="en-US" dirty="0" smtClean="0">
              <a:solidFill>
                <a:srgbClr val="800000"/>
              </a:solidFill>
            </a:endParaRPr>
          </a:p>
          <a:p>
            <a:pPr marL="338138" indent="-338138"/>
            <a:endParaRPr lang="en-IN" dirty="0" smtClean="0"/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37AF201-57C9-4476-8BBE-2111A01A2538}" type="slidenum">
              <a:rPr lang="en-US" smtClean="0">
                <a:hlinkClick r:id="rId2" action="ppaction://hlinksldjump"/>
              </a:rPr>
              <a:pPr eaLnBrk="1" hangingPunct="1"/>
              <a:t>30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116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Database Transactions</a:t>
            </a:r>
            <a:endParaRPr lang="en-IN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spcBef>
                <a:spcPct val="10000"/>
              </a:spcBef>
            </a:pPr>
            <a:r>
              <a:rPr lang="en-US" sz="2200" dirty="0" smtClean="0"/>
              <a:t>A </a:t>
            </a:r>
            <a:r>
              <a:rPr lang="en-US" sz="2200" b="1" dirty="0" smtClean="0">
                <a:solidFill>
                  <a:srgbClr val="0070C0"/>
                </a:solidFill>
              </a:rPr>
              <a:t>database transaction begins </a:t>
            </a:r>
            <a:r>
              <a:rPr lang="en-US" sz="2200" dirty="0" smtClean="0"/>
              <a:t>when the first DML SQL statement is executed.</a:t>
            </a:r>
          </a:p>
          <a:p>
            <a:pPr marL="457200" indent="-457200">
              <a:spcBef>
                <a:spcPct val="10000"/>
              </a:spcBef>
            </a:pPr>
            <a:endParaRPr lang="en-US" sz="2200" dirty="0" smtClean="0"/>
          </a:p>
          <a:p>
            <a:pPr marL="457200" indent="-457200">
              <a:spcBef>
                <a:spcPct val="10000"/>
              </a:spcBef>
            </a:pPr>
            <a:r>
              <a:rPr lang="en-US" sz="2200" dirty="0" smtClean="0"/>
              <a:t>A </a:t>
            </a:r>
            <a:r>
              <a:rPr lang="en-US" sz="2200" b="1" dirty="0">
                <a:solidFill>
                  <a:srgbClr val="0070C0"/>
                </a:solidFill>
              </a:rPr>
              <a:t>database transaction ends </a:t>
            </a:r>
            <a:r>
              <a:rPr lang="en-US" sz="2200" dirty="0" smtClean="0"/>
              <a:t>with one of the following events:</a:t>
            </a:r>
          </a:p>
          <a:p>
            <a:pPr marL="857250" lvl="1" indent="-457200">
              <a:spcBef>
                <a:spcPct val="10000"/>
              </a:spcBef>
            </a:pPr>
            <a:r>
              <a:rPr lang="en-US" sz="2200" dirty="0" smtClean="0"/>
              <a:t>A </a:t>
            </a:r>
            <a:r>
              <a:rPr lang="en-US" sz="2200" dirty="0" smtClean="0">
                <a:solidFill>
                  <a:srgbClr val="00B050"/>
                </a:solidFill>
              </a:rPr>
              <a:t>COMMIT or ROLLBACK </a:t>
            </a:r>
            <a:r>
              <a:rPr lang="en-US" sz="2200" dirty="0" smtClean="0"/>
              <a:t>statement is used</a:t>
            </a:r>
          </a:p>
          <a:p>
            <a:pPr marL="857250" lvl="1" indent="-457200">
              <a:spcBef>
                <a:spcPct val="10000"/>
              </a:spcBef>
            </a:pPr>
            <a:r>
              <a:rPr lang="en-US" sz="2200" dirty="0" smtClean="0"/>
              <a:t>A </a:t>
            </a:r>
            <a:r>
              <a:rPr lang="en-US" sz="2200" dirty="0">
                <a:solidFill>
                  <a:srgbClr val="00B050"/>
                </a:solidFill>
              </a:rPr>
              <a:t>DDL or DCL </a:t>
            </a:r>
            <a:r>
              <a:rPr lang="en-US" sz="2200" dirty="0" smtClean="0"/>
              <a:t>statement executes (automatic commit)</a:t>
            </a:r>
          </a:p>
          <a:p>
            <a:pPr marL="857250" lvl="1" indent="-457200">
              <a:spcBef>
                <a:spcPct val="10000"/>
              </a:spcBef>
            </a:pPr>
            <a:r>
              <a:rPr lang="en-US" sz="2200" dirty="0" smtClean="0"/>
              <a:t>The </a:t>
            </a:r>
            <a:r>
              <a:rPr lang="en-US" sz="2200" dirty="0">
                <a:solidFill>
                  <a:srgbClr val="00B050"/>
                </a:solidFill>
              </a:rPr>
              <a:t>user exits </a:t>
            </a:r>
            <a:r>
              <a:rPr lang="en-US" sz="2200" dirty="0" err="1">
                <a:solidFill>
                  <a:srgbClr val="00B050"/>
                </a:solidFill>
              </a:rPr>
              <a:t>iSQL</a:t>
            </a:r>
            <a:r>
              <a:rPr lang="en-US" sz="2200" dirty="0">
                <a:solidFill>
                  <a:srgbClr val="00B050"/>
                </a:solidFill>
              </a:rPr>
              <a:t>*Plus </a:t>
            </a:r>
            <a:r>
              <a:rPr lang="en-US" sz="2200" dirty="0" smtClean="0"/>
              <a:t>(exits application/tool)</a:t>
            </a:r>
          </a:p>
          <a:p>
            <a:pPr marL="857250" lvl="1" indent="-457200">
              <a:spcBef>
                <a:spcPct val="10000"/>
              </a:spcBef>
            </a:pPr>
            <a:r>
              <a:rPr lang="en-US" sz="2200" dirty="0" smtClean="0"/>
              <a:t>The </a:t>
            </a:r>
            <a:r>
              <a:rPr lang="en-US" sz="2200" dirty="0">
                <a:solidFill>
                  <a:srgbClr val="00B050"/>
                </a:solidFill>
              </a:rPr>
              <a:t>system crashes</a:t>
            </a:r>
          </a:p>
          <a:p>
            <a:pPr marL="457200" indent="-457200">
              <a:buClr>
                <a:schemeClr val="tx1"/>
              </a:buClr>
              <a:buFontTx/>
              <a:buChar char="•"/>
            </a:pPr>
            <a:endParaRPr lang="en-IN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/>
          <a:p>
            <a:fld id="{5CB7E8C2-47B5-4E82-B5F9-6775CD0C1B2F}" type="slidenum">
              <a:rPr lang="en-US">
                <a:solidFill>
                  <a:schemeClr val="tx1"/>
                </a:solidFill>
                <a:latin typeface="Arial" charset="0"/>
                <a:hlinkClick r:id="rId2" action="ppaction://hlinksldjump"/>
              </a:rPr>
              <a:pPr/>
              <a:t>31</a:t>
            </a:fld>
            <a:endParaRPr lang="en-US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58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COMMIT Statement</a:t>
            </a:r>
            <a:endParaRPr lang="en-IN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marL="396875" indent="-396875">
              <a:tabLst>
                <a:tab pos="457200" algn="l"/>
              </a:tabLst>
            </a:pPr>
            <a:r>
              <a:rPr lang="en-US" sz="2000" dirty="0" smtClean="0"/>
              <a:t>The COMMIT statement </a:t>
            </a:r>
            <a:r>
              <a:rPr lang="en-US" sz="2000" dirty="0" smtClean="0">
                <a:solidFill>
                  <a:srgbClr val="800000"/>
                </a:solidFill>
              </a:rPr>
              <a:t>makes all the pending changes in a transaction permanent.</a:t>
            </a:r>
          </a:p>
          <a:p>
            <a:pPr marL="396875" indent="-396875">
              <a:tabLst>
                <a:tab pos="457200" algn="l"/>
              </a:tabLst>
            </a:pPr>
            <a:r>
              <a:rPr lang="en-US" sz="2000" dirty="0" smtClean="0"/>
              <a:t>Committing a transaction allows all users to view the results of the transaction.</a:t>
            </a:r>
          </a:p>
          <a:p>
            <a:pPr marL="396875" indent="-396875">
              <a:tabLst>
                <a:tab pos="457200" algn="l"/>
              </a:tabLst>
            </a:pPr>
            <a:r>
              <a:rPr lang="en-US" sz="2000" dirty="0" smtClean="0">
                <a:solidFill>
                  <a:srgbClr val="800000"/>
                </a:solidFill>
              </a:rPr>
              <a:t>When a transaction is in progress, the Oracle server locks the affected rows.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>
                <a:solidFill>
                  <a:srgbClr val="009900"/>
                </a:solidFill>
              </a:rPr>
              <a:t>The locks on these rows are released when the transaction ends.</a:t>
            </a:r>
            <a:r>
              <a:rPr lang="en-US" sz="2000" dirty="0" smtClean="0"/>
              <a:t> Unlocking those affected rows allows other users on the system to modify those rows.</a:t>
            </a:r>
          </a:p>
          <a:p>
            <a:pPr marL="396875" indent="-396875">
              <a:tabLst>
                <a:tab pos="457200" algn="l"/>
              </a:tabLst>
            </a:pPr>
            <a:r>
              <a:rPr lang="en-US" sz="2000" dirty="0" smtClean="0"/>
              <a:t>Finally</a:t>
            </a:r>
            <a:r>
              <a:rPr lang="en-US" sz="2000" dirty="0" smtClean="0">
                <a:solidFill>
                  <a:srgbClr val="800000"/>
                </a:solidFill>
              </a:rPr>
              <a:t>, committing a transaction erases all </a:t>
            </a:r>
            <a:r>
              <a:rPr lang="en-US" sz="2000" dirty="0" err="1" smtClean="0">
                <a:solidFill>
                  <a:srgbClr val="800000"/>
                </a:solidFill>
              </a:rPr>
              <a:t>savepoints</a:t>
            </a:r>
            <a:r>
              <a:rPr lang="en-US" sz="2000" dirty="0" smtClean="0">
                <a:solidFill>
                  <a:srgbClr val="C00000"/>
                </a:solidFill>
              </a:rPr>
              <a:t>. </a:t>
            </a:r>
          </a:p>
          <a:p>
            <a:pPr marL="396875" indent="-396875">
              <a:tabLst>
                <a:tab pos="457200" algn="l"/>
              </a:tabLst>
            </a:pPr>
            <a:r>
              <a:rPr lang="en-US" sz="2000" dirty="0" smtClean="0"/>
              <a:t>Example</a:t>
            </a:r>
          </a:p>
          <a:p>
            <a:pPr marL="396875" indent="-396875">
              <a:tabLst>
                <a:tab pos="457200" algn="l"/>
              </a:tabLst>
            </a:pPr>
            <a:endParaRPr lang="en-IN" sz="2000" dirty="0" smtClean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14F68F2-A549-4D46-A14A-559839A737F9}" type="slidenum">
              <a:rPr lang="en-US" smtClean="0">
                <a:hlinkClick r:id="rId2" action="ppaction://hlinksldjump"/>
              </a:rPr>
              <a:pPr eaLnBrk="1" hangingPunct="1"/>
              <a:t>32</a:t>
            </a:fld>
            <a:endParaRPr lang="en-US" dirty="0" smtClean="0"/>
          </a:p>
        </p:txBody>
      </p:sp>
      <p:sp>
        <p:nvSpPr>
          <p:cNvPr id="5125" name="Rectangle 6"/>
          <p:cNvSpPr>
            <a:spLocks noChangeArrowheads="1"/>
          </p:cNvSpPr>
          <p:nvPr/>
        </p:nvSpPr>
        <p:spPr bwMode="auto">
          <a:xfrm>
            <a:off x="609600" y="4876800"/>
            <a:ext cx="8229600" cy="1447800"/>
          </a:xfrm>
          <a:prstGeom prst="rect">
            <a:avLst/>
          </a:prstGeom>
          <a:solidFill>
            <a:srgbClr val="FFFFFF"/>
          </a:solidFill>
          <a:ln w="38100" cmpd="dbl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2200" b="1">
                <a:ea typeface="굴림" charset="-127"/>
              </a:rPr>
              <a:t>UPDATE </a:t>
            </a:r>
            <a:r>
              <a:rPr lang="en-US" altLang="ko-KR" sz="2200">
                <a:ea typeface="굴림" charset="-127"/>
              </a:rPr>
              <a:t>employees SET </a:t>
            </a:r>
            <a:r>
              <a:rPr lang="en-US" altLang="ko-KR" sz="2000">
                <a:ea typeface="굴림" charset="-127"/>
              </a:rPr>
              <a:t>job_id = ‘SA_REP’, department_id = 30</a:t>
            </a:r>
          </a:p>
          <a:p>
            <a:r>
              <a:rPr lang="en-US" altLang="ko-KR" sz="2200" b="1">
                <a:ea typeface="굴림" charset="-127"/>
              </a:rPr>
              <a:t>WHERE </a:t>
            </a:r>
            <a:r>
              <a:rPr lang="en-US" altLang="ko-KR" sz="2200">
                <a:ea typeface="굴림" charset="-127"/>
              </a:rPr>
              <a:t>employee_id = 1005;</a:t>
            </a:r>
          </a:p>
          <a:p>
            <a:r>
              <a:rPr lang="en-US" altLang="ko-KR" sz="2200" b="1">
                <a:ea typeface="굴림" charset="-127"/>
              </a:rPr>
              <a:t>COMMIT; 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455120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  <p:bldP spid="512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ROLLBACK Statement</a:t>
            </a:r>
            <a:endParaRPr lang="en-IN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marL="396875" indent="-396875">
              <a:tabLst>
                <a:tab pos="457200" algn="l"/>
              </a:tabLst>
            </a:pPr>
            <a:r>
              <a:rPr lang="en-US" sz="2200" dirty="0" smtClean="0"/>
              <a:t>You use the ROLLBACK command to </a:t>
            </a:r>
            <a:r>
              <a:rPr lang="en-US" sz="2200" dirty="0" smtClean="0">
                <a:solidFill>
                  <a:srgbClr val="009900"/>
                </a:solidFill>
              </a:rPr>
              <a:t>discard pending changes</a:t>
            </a:r>
            <a:r>
              <a:rPr lang="en-US" sz="2200" dirty="0" smtClean="0"/>
              <a:t> and return to an earlier point in the statement sequence.</a:t>
            </a:r>
          </a:p>
          <a:p>
            <a:pPr marL="396875" indent="-396875">
              <a:tabLst>
                <a:tab pos="457200" algn="l"/>
              </a:tabLst>
            </a:pPr>
            <a:r>
              <a:rPr lang="en-US" sz="2200" dirty="0" smtClean="0"/>
              <a:t>When you issue a ROLLBACK statement, all the pending data changes are undone.  The </a:t>
            </a:r>
            <a:r>
              <a:rPr lang="en-US" sz="2200" dirty="0" smtClean="0">
                <a:solidFill>
                  <a:srgbClr val="009900"/>
                </a:solidFill>
              </a:rPr>
              <a:t>Oracle server does this</a:t>
            </a:r>
            <a:r>
              <a:rPr lang="en-US" sz="2200" dirty="0" smtClean="0"/>
              <a:t> by reinstating the previous state of the data blocks, which are retained in a buffer until the transaction ends.</a:t>
            </a:r>
          </a:p>
          <a:p>
            <a:pPr marL="396875" indent="-396875">
              <a:tabLst>
                <a:tab pos="457200" algn="l"/>
              </a:tabLst>
            </a:pPr>
            <a:r>
              <a:rPr lang="en-US" sz="2200" dirty="0" smtClean="0"/>
              <a:t>As soon as you run the ROLLBACK statement, the </a:t>
            </a:r>
            <a:r>
              <a:rPr lang="en-US" sz="2200" dirty="0" smtClean="0">
                <a:solidFill>
                  <a:srgbClr val="009900"/>
                </a:solidFill>
              </a:rPr>
              <a:t>locks on the affected rows are released</a:t>
            </a:r>
            <a:r>
              <a:rPr lang="en-US" sz="2200" dirty="0" smtClean="0"/>
              <a:t>. Other users can then access the rows. Example</a:t>
            </a:r>
            <a:endParaRPr lang="en-IN" sz="2200" dirty="0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07CDCB7-9255-4239-8FA2-267D529431FC}" type="slidenum">
              <a:rPr lang="en-US" smtClean="0">
                <a:hlinkClick r:id="rId2" action="ppaction://hlinksldjump"/>
              </a:rPr>
              <a:pPr eaLnBrk="1" hangingPunct="1"/>
              <a:t>33</a:t>
            </a:fld>
            <a:endParaRPr lang="en-US" dirty="0" smtClean="0"/>
          </a:p>
        </p:txBody>
      </p:sp>
      <p:sp>
        <p:nvSpPr>
          <p:cNvPr id="6149" name="Rectangle 6"/>
          <p:cNvSpPr>
            <a:spLocks noChangeArrowheads="1"/>
          </p:cNvSpPr>
          <p:nvPr/>
        </p:nvSpPr>
        <p:spPr bwMode="auto">
          <a:xfrm>
            <a:off x="838200" y="4953000"/>
            <a:ext cx="7772400" cy="1066800"/>
          </a:xfrm>
          <a:prstGeom prst="rect">
            <a:avLst/>
          </a:prstGeom>
          <a:solidFill>
            <a:srgbClr val="FFFFFF"/>
          </a:solidFill>
          <a:ln w="38100" cmpd="dbl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2000" b="1" dirty="0">
                <a:ea typeface="굴림" charset="-127"/>
              </a:rPr>
              <a:t>UPDATE </a:t>
            </a:r>
            <a:r>
              <a:rPr lang="en-US" altLang="ko-KR" sz="2000" dirty="0">
                <a:ea typeface="굴림" charset="-127"/>
              </a:rPr>
              <a:t>employees SET </a:t>
            </a:r>
            <a:r>
              <a:rPr lang="en-US" altLang="ko-KR" sz="2000" dirty="0" err="1">
                <a:ea typeface="굴림" charset="-127"/>
              </a:rPr>
              <a:t>job_id</a:t>
            </a:r>
            <a:r>
              <a:rPr lang="en-US" altLang="ko-KR" sz="2000" dirty="0">
                <a:ea typeface="굴림" charset="-127"/>
              </a:rPr>
              <a:t> = ‘SA_REP’, </a:t>
            </a:r>
            <a:r>
              <a:rPr lang="en-US" altLang="ko-KR" sz="2000" dirty="0" err="1">
                <a:ea typeface="굴림" charset="-127"/>
              </a:rPr>
              <a:t>department_id</a:t>
            </a:r>
            <a:r>
              <a:rPr lang="en-US" altLang="ko-KR" sz="2000" dirty="0">
                <a:ea typeface="굴림" charset="-127"/>
              </a:rPr>
              <a:t> = 30</a:t>
            </a:r>
          </a:p>
          <a:p>
            <a:r>
              <a:rPr lang="en-US" altLang="ko-KR" sz="2000" b="1" dirty="0">
                <a:ea typeface="굴림" charset="-127"/>
              </a:rPr>
              <a:t>WHERE </a:t>
            </a:r>
            <a:r>
              <a:rPr lang="en-US" altLang="ko-KR" sz="2000" dirty="0" err="1">
                <a:ea typeface="굴림" charset="-127"/>
              </a:rPr>
              <a:t>employee_id</a:t>
            </a:r>
            <a:r>
              <a:rPr lang="en-US" altLang="ko-KR" sz="2000" dirty="0">
                <a:ea typeface="굴림" charset="-127"/>
              </a:rPr>
              <a:t> = 1005;</a:t>
            </a:r>
          </a:p>
          <a:p>
            <a:r>
              <a:rPr lang="en-US" altLang="ko-KR" sz="2000" b="1" dirty="0">
                <a:ea typeface="굴림" charset="-127"/>
              </a:rPr>
              <a:t>ROLLBACK;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4806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614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BC5D-4018-4DB7-978F-958382B4F117}" type="slidenum">
              <a:rPr lang="en-US" smtClean="0"/>
              <a:t>34</a:t>
            </a:fld>
            <a:endParaRPr lang="en-US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04800"/>
            <a:ext cx="8686800" cy="5715000"/>
          </a:xfrm>
        </p:spPr>
      </p:pic>
    </p:spTree>
    <p:extLst>
      <p:ext uri="{BB962C8B-B14F-4D97-AF65-F5344CB8AC3E}">
        <p14:creationId xmlns:p14="http://schemas.microsoft.com/office/powerpoint/2010/main" val="75592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197A4D9-9C7E-4938-B840-B32F517AEACD}" type="slidenum">
              <a:rPr lang="en-US" smtClean="0"/>
              <a:pPr eaLnBrk="1" hangingPunct="1"/>
              <a:t>4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 smtClean="0"/>
              <a:t>DML</a:t>
            </a:r>
            <a:r>
              <a:rPr lang="en-US" dirty="0" smtClean="0"/>
              <a:t> Statements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489" y="1447801"/>
            <a:ext cx="8229023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Statements used for </a:t>
            </a:r>
            <a:r>
              <a:rPr lang="en-US" i="1" dirty="0" smtClean="0"/>
              <a:t>adding, modifying</a:t>
            </a:r>
            <a:r>
              <a:rPr lang="en-US" dirty="0" smtClean="0"/>
              <a:t>, or </a:t>
            </a:r>
            <a:r>
              <a:rPr lang="en-US" i="1" dirty="0" smtClean="0"/>
              <a:t>removing data</a:t>
            </a:r>
            <a:r>
              <a:rPr lang="en-US" dirty="0" smtClean="0"/>
              <a:t> in the database</a:t>
            </a:r>
          </a:p>
          <a:p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Privileges are needed </a:t>
            </a:r>
            <a:r>
              <a:rPr lang="en-US" dirty="0" smtClean="0"/>
              <a:t>for anyone to run DML statements, we must have </a:t>
            </a:r>
            <a:r>
              <a:rPr lang="en-US" dirty="0" smtClean="0">
                <a:solidFill>
                  <a:srgbClr val="800000"/>
                </a:solidFill>
              </a:rPr>
              <a:t>INSERT, UPDATE, and DELETE privileges.</a:t>
            </a:r>
          </a:p>
          <a:p>
            <a:pPr lvl="1"/>
            <a:r>
              <a:rPr lang="en-US" dirty="0" smtClean="0"/>
              <a:t>These privileges are granted automatically if you are the owner of the table</a:t>
            </a:r>
          </a:p>
          <a:p>
            <a:pPr lvl="1"/>
            <a:r>
              <a:rPr lang="en-US" dirty="0" smtClean="0"/>
              <a:t>If  you are not the owner or a database administrator, you need to be assigned privileges to run the DML statements.</a:t>
            </a:r>
          </a:p>
          <a:p>
            <a:pPr>
              <a:buFont typeface="Wingdings" pitchFamily="2" charset="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559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75229D4-B724-4E6B-9600-BC2D04ED28E5}" type="slidenum">
              <a:rPr lang="en-US" smtClean="0"/>
              <a:pPr eaLnBrk="1" hangingPunct="1"/>
              <a:t>5</a:t>
            </a:fld>
            <a:endParaRPr lang="en-US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DML Statments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en-US" dirty="0" smtClean="0"/>
              <a:t>There are </a:t>
            </a:r>
            <a:r>
              <a:rPr lang="en-US" dirty="0" smtClean="0">
                <a:solidFill>
                  <a:srgbClr val="800000"/>
                </a:solidFill>
              </a:rPr>
              <a:t>three</a:t>
            </a:r>
            <a:r>
              <a:rPr lang="en-US" dirty="0" smtClean="0"/>
              <a:t> DML statements:</a:t>
            </a:r>
          </a:p>
          <a:p>
            <a:pPr marL="857250" lvl="1" indent="-457200">
              <a:buFont typeface="Wingdings" pitchFamily="2" charset="2"/>
              <a:buAutoNum type="arabicPeriod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INSERT</a:t>
            </a:r>
            <a:r>
              <a:rPr lang="en-US" dirty="0" smtClean="0"/>
              <a:t> statement used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to add a new row to an existing table.</a:t>
            </a:r>
          </a:p>
          <a:p>
            <a:pPr marL="857250" lvl="1" indent="-457200">
              <a:buFont typeface="Wingdings" pitchFamily="2" charset="2"/>
              <a:buAutoNum type="arabicPeriod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UPDATE</a:t>
            </a:r>
            <a:r>
              <a:rPr lang="en-US" dirty="0" smtClean="0"/>
              <a:t> statement used to modify existing rows in a table. </a:t>
            </a:r>
          </a:p>
          <a:p>
            <a:pPr marL="857250" lvl="1" indent="-457200">
              <a:buFont typeface="Wingdings" pitchFamily="2" charset="2"/>
              <a:buAutoNum type="arabicPeriod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DELETE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statement used to </a:t>
            </a:r>
            <a:r>
              <a:rPr lang="en-US" dirty="0" smtClean="0">
                <a:solidFill>
                  <a:srgbClr val="800000"/>
                </a:solidFill>
              </a:rPr>
              <a:t>remove rows</a:t>
            </a:r>
            <a:r>
              <a:rPr lang="en-US" dirty="0" smtClean="0"/>
              <a:t> from a table.</a:t>
            </a:r>
            <a:r>
              <a:rPr lang="en-US" dirty="0" smtClean="0">
                <a:solidFill>
                  <a:schemeClr val="accent2"/>
                </a:solidFill>
              </a:rPr>
              <a:t>			</a:t>
            </a:r>
            <a:endParaRPr lang="en-US" dirty="0" smtClean="0"/>
          </a:p>
          <a:p>
            <a:pPr marL="457200" indent="-45720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562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8A2AB7C-B5D3-46CB-B73D-826A0DFB062F}" type="slidenum">
              <a:rPr lang="en-US" smtClean="0"/>
              <a:pPr eaLnBrk="1" hangingPunct="1"/>
              <a:t>6</a:t>
            </a:fld>
            <a:endParaRPr lang="en-US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</a:t>
            </a:r>
            <a:r>
              <a:rPr lang="en-US" dirty="0"/>
              <a:t>d</a:t>
            </a:r>
            <a:r>
              <a:rPr lang="en-US" dirty="0" smtClean="0"/>
              <a:t>ata to a table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489" y="1371601"/>
            <a:ext cx="8229023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b="1" dirty="0" smtClean="0"/>
              <a:t>Syntax:</a:t>
            </a:r>
          </a:p>
          <a:p>
            <a:pPr>
              <a:buFont typeface="Wingdings" pitchFamily="2" charset="2"/>
              <a:buNone/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	</a:t>
            </a:r>
            <a:r>
              <a:rPr lang="en-US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INSERT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INTO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table_name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[</a:t>
            </a:r>
            <a:r>
              <a:rPr lang="en-US" i="1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column1,column2,..,columnN</a:t>
            </a:r>
            <a:r>
              <a:rPr lang="en-US" i="1" dirty="0" smtClean="0">
                <a:latin typeface="Calibri" pitchFamily="34" charset="0"/>
                <a:cs typeface="Calibri" pitchFamily="34" charset="0"/>
              </a:rPr>
              <a:t>)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]</a:t>
            </a:r>
          </a:p>
          <a:p>
            <a:pPr>
              <a:buFont typeface="Wingdings" pitchFamily="2" charset="2"/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VALUES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>
                <a:latin typeface="Calibri" pitchFamily="34" charset="0"/>
                <a:cs typeface="Calibri" pitchFamily="34" charset="0"/>
              </a:rPr>
              <a:t>(value1,value2,…..,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valueN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);</a:t>
            </a:r>
          </a:p>
          <a:p>
            <a:pPr marL="1257300" lvl="3" indent="0">
              <a:buNone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pPr>
              <a:buClr>
                <a:schemeClr val="accent2"/>
              </a:buClr>
            </a:pPr>
            <a:r>
              <a:rPr lang="en-US" dirty="0" smtClean="0"/>
              <a:t>This statement is crucial as in real-world, the dynamic nature of the data makes addition of rows frequent to Oracle tables</a:t>
            </a:r>
          </a:p>
          <a:p>
            <a:pPr>
              <a:buClr>
                <a:schemeClr val="accent2"/>
              </a:buClr>
            </a:pPr>
            <a:r>
              <a:rPr lang="en-US" dirty="0" smtClean="0"/>
              <a:t>Parameters:</a:t>
            </a:r>
          </a:p>
          <a:p>
            <a:pPr lvl="1">
              <a:buClr>
                <a:schemeClr val="accent2"/>
              </a:buClr>
            </a:pPr>
            <a:r>
              <a:rPr lang="en-US" i="1" dirty="0" err="1" smtClean="0"/>
              <a:t>table_name</a:t>
            </a:r>
            <a:r>
              <a:rPr lang="en-US" dirty="0" smtClean="0"/>
              <a:t> specifies the name of the table where new row is added</a:t>
            </a:r>
          </a:p>
          <a:p>
            <a:pPr>
              <a:buClr>
                <a:schemeClr val="accent2"/>
              </a:buClr>
            </a:pPr>
            <a:r>
              <a:rPr lang="en-US" dirty="0" smtClean="0">
                <a:solidFill>
                  <a:srgbClr val="800000"/>
                </a:solidFill>
              </a:rPr>
              <a:t>Note**- </a:t>
            </a:r>
            <a:r>
              <a:rPr lang="en-US" dirty="0" smtClean="0">
                <a:solidFill>
                  <a:srgbClr val="002060"/>
                </a:solidFill>
              </a:rPr>
              <a:t>INTO clause always  follows the INSERT statement</a:t>
            </a:r>
          </a:p>
          <a:p>
            <a:pPr>
              <a:buFont typeface="Wingdings" pitchFamily="2" charset="2"/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7924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E309F87-674C-4AFB-A8D7-2ABC3DB90D88}" type="slidenum">
              <a:rPr lang="en-US" smtClean="0"/>
              <a:pPr eaLnBrk="1" hangingPunct="1"/>
              <a:t>7</a:t>
            </a:fld>
            <a:endParaRPr lang="en-US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489" y="76200"/>
            <a:ext cx="8229023" cy="1143000"/>
          </a:xfrm>
        </p:spPr>
        <p:txBody>
          <a:bodyPr/>
          <a:lstStyle/>
          <a:p>
            <a:r>
              <a:rPr lang="en-US" dirty="0" smtClean="0"/>
              <a:t>Column &amp; </a:t>
            </a:r>
            <a:r>
              <a:rPr lang="en-US" i="0" dirty="0" smtClean="0"/>
              <a:t>VALUES</a:t>
            </a:r>
            <a:r>
              <a:rPr lang="en-US" dirty="0" smtClean="0"/>
              <a:t> Parameter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1" y="1143001"/>
            <a:ext cx="8229312" cy="4983164"/>
          </a:xfrm>
        </p:spPr>
        <p:txBody>
          <a:bodyPr>
            <a:normAutofit fontScale="92500"/>
          </a:bodyPr>
          <a:lstStyle/>
          <a:p>
            <a:pPr marL="457200" indent="-457200"/>
            <a:r>
              <a:rPr lang="en-US" dirty="0" smtClean="0"/>
              <a:t>The COLUMN parameter </a:t>
            </a:r>
            <a:r>
              <a:rPr lang="en-US" dirty="0" smtClean="0">
                <a:solidFill>
                  <a:srgbClr val="800000"/>
                </a:solidFill>
              </a:rPr>
              <a:t>specifies the column names</a:t>
            </a:r>
            <a:r>
              <a:rPr lang="en-US" dirty="0" smtClean="0"/>
              <a:t> into which you are inserting values.</a:t>
            </a:r>
          </a:p>
          <a:p>
            <a:pPr marL="457200" indent="-457200"/>
            <a:r>
              <a:rPr lang="en-US" b="1" dirty="0" smtClean="0"/>
              <a:t>Cases</a:t>
            </a:r>
          </a:p>
          <a:p>
            <a:pPr marL="857250" lvl="1" indent="-457200">
              <a:buFont typeface="Wingdings" pitchFamily="2" charset="2"/>
              <a:buAutoNum type="arabicPeriod"/>
            </a:pPr>
            <a:r>
              <a:rPr lang="en-US" dirty="0" smtClean="0">
                <a:solidFill>
                  <a:srgbClr val="002060"/>
                </a:solidFill>
              </a:rPr>
              <a:t>If you omit this parameter</a:t>
            </a:r>
            <a:r>
              <a:rPr lang="en-US" dirty="0" smtClean="0"/>
              <a:t>, the server assumes that you will provide a value or expression in the VALUES clause for every column in the table.</a:t>
            </a:r>
          </a:p>
          <a:p>
            <a:pPr marL="857250" lvl="1" indent="-457200">
              <a:buFont typeface="Wingdings" pitchFamily="2" charset="2"/>
              <a:buAutoNum type="arabicPeriod"/>
            </a:pPr>
            <a:r>
              <a:rPr lang="en-US" dirty="0" smtClean="0">
                <a:solidFill>
                  <a:srgbClr val="002060"/>
                </a:solidFill>
              </a:rPr>
              <a:t>If you include a column list </a:t>
            </a:r>
            <a:r>
              <a:rPr lang="en-US" dirty="0" smtClean="0"/>
              <a:t>in your INSERT statement </a:t>
            </a:r>
            <a:r>
              <a:rPr lang="en-US" dirty="0" smtClean="0">
                <a:solidFill>
                  <a:srgbClr val="00B050"/>
                </a:solidFill>
              </a:rPr>
              <a:t>that does not contain all the columns in that table</a:t>
            </a:r>
            <a:r>
              <a:rPr lang="en-US" dirty="0" smtClean="0"/>
              <a:t>, the Oracle server </a:t>
            </a:r>
            <a:r>
              <a:rPr lang="en-US" dirty="0" smtClean="0">
                <a:solidFill>
                  <a:srgbClr val="0070C0"/>
                </a:solidFill>
              </a:rPr>
              <a:t>inserts </a:t>
            </a:r>
            <a:r>
              <a:rPr lang="en-US" dirty="0">
                <a:solidFill>
                  <a:srgbClr val="0070C0"/>
                </a:solidFill>
              </a:rPr>
              <a:t>default </a:t>
            </a:r>
            <a:r>
              <a:rPr lang="en-US" dirty="0" smtClean="0">
                <a:solidFill>
                  <a:srgbClr val="0070C0"/>
                </a:solidFill>
              </a:rPr>
              <a:t>value or NULL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into the omitted columns.</a:t>
            </a:r>
          </a:p>
          <a:p>
            <a:pPr marL="457200" indent="-457200"/>
            <a:r>
              <a:rPr lang="en-US" b="1" dirty="0" smtClean="0"/>
              <a:t>The VALUES clause </a:t>
            </a:r>
            <a:r>
              <a:rPr lang="en-US" dirty="0" smtClean="0"/>
              <a:t>specifies the data values to be inserted in the corresponding columns.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The values must be specified in the same sequence as the column list in the INSERT INTO clause.</a:t>
            </a:r>
          </a:p>
        </p:txBody>
      </p:sp>
    </p:spTree>
    <p:extLst>
      <p:ext uri="{BB962C8B-B14F-4D97-AF65-F5344CB8AC3E}">
        <p14:creationId xmlns:p14="http://schemas.microsoft.com/office/powerpoint/2010/main" val="3294629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9F2D245-4A45-429B-AC9D-F009C28387AF}" type="slidenum">
              <a:rPr lang="en-US" smtClean="0"/>
              <a:pPr eaLnBrk="1" hangingPunct="1"/>
              <a:t>8</a:t>
            </a:fld>
            <a:endParaRPr lang="en-US" smtClean="0"/>
          </a:p>
        </p:txBody>
      </p:sp>
      <p:graphicFrame>
        <p:nvGraphicFramePr>
          <p:cNvPr id="155781" name="Group 133"/>
          <p:cNvGraphicFramePr>
            <a:graphicFrameLocks noGrp="1"/>
          </p:cNvGraphicFramePr>
          <p:nvPr/>
        </p:nvGraphicFramePr>
        <p:xfrm>
          <a:off x="685512" y="1752600"/>
          <a:ext cx="7468466" cy="1676400"/>
        </p:xfrm>
        <a:graphic>
          <a:graphicData uri="http://schemas.openxmlformats.org/drawingml/2006/table">
            <a:tbl>
              <a:tblPr/>
              <a:tblGrid>
                <a:gridCol w="1849653"/>
                <a:gridCol w="2335483"/>
                <a:gridCol w="1689295"/>
                <a:gridCol w="1594035"/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DepartmentId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9900"/>
                        </a:solidFill>
                        <a:effectLst/>
                        <a:latin typeface="Arial" charset="0"/>
                        <a:ea typeface="Lucida Sans Unicode" pitchFamily="34" charset="0"/>
                        <a:cs typeface="Arial" charset="0"/>
                      </a:endParaRPr>
                    </a:p>
                  </a:txBody>
                  <a:tcPr marL="91451" marR="9145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DepartmentName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9900"/>
                        </a:solidFill>
                        <a:effectLst/>
                        <a:latin typeface="Arial" charset="0"/>
                        <a:ea typeface="Lucida Sans Unicode" pitchFamily="34" charset="0"/>
                        <a:cs typeface="Arial" charset="0"/>
                      </a:endParaRPr>
                    </a:p>
                  </a:txBody>
                  <a:tcPr marL="91451" marR="91451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ManagerId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9900"/>
                        </a:solidFill>
                        <a:effectLst/>
                        <a:latin typeface="Arial" charset="0"/>
                        <a:ea typeface="Lucida Sans Unicode" pitchFamily="34" charset="0"/>
                        <a:cs typeface="Arial" charset="0"/>
                      </a:endParaRPr>
                    </a:p>
                  </a:txBody>
                  <a:tcPr marL="91451" marR="91451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LocationId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9900"/>
                        </a:solidFill>
                        <a:effectLst/>
                        <a:latin typeface="Arial" charset="0"/>
                        <a:ea typeface="Lucida Sans Unicode" pitchFamily="34" charset="0"/>
                        <a:cs typeface="Arial" charset="0"/>
                      </a:endParaRPr>
                    </a:p>
                  </a:txBody>
                  <a:tcPr marL="91451" marR="91451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10</a:t>
                      </a:r>
                    </a:p>
                  </a:txBody>
                  <a:tcPr marL="91451" marR="9145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Finance</a:t>
                      </a:r>
                    </a:p>
                  </a:txBody>
                  <a:tcPr marL="91451" marR="9145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20</a:t>
                      </a:r>
                    </a:p>
                  </a:txBody>
                  <a:tcPr marL="91451" marR="9145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10</a:t>
                      </a:r>
                    </a:p>
                  </a:txBody>
                  <a:tcPr marL="91451" marR="9145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20</a:t>
                      </a:r>
                    </a:p>
                  </a:txBody>
                  <a:tcPr marL="91451" marR="9145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Accounts</a:t>
                      </a:r>
                    </a:p>
                  </a:txBody>
                  <a:tcPr marL="91451" marR="9145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40</a:t>
                      </a:r>
                    </a:p>
                  </a:txBody>
                  <a:tcPr marL="91451" marR="9145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20</a:t>
                      </a:r>
                    </a:p>
                  </a:txBody>
                  <a:tcPr marL="91451" marR="9145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30</a:t>
                      </a:r>
                    </a:p>
                  </a:txBody>
                  <a:tcPr marL="91451" marR="9145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Labour</a:t>
                      </a:r>
                    </a:p>
                  </a:txBody>
                  <a:tcPr marL="91451" marR="9145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1" marR="9145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30</a:t>
                      </a:r>
                    </a:p>
                  </a:txBody>
                  <a:tcPr marL="91451" marR="9145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40</a:t>
                      </a:r>
                    </a:p>
                  </a:txBody>
                  <a:tcPr marL="91451" marR="9145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Stationery</a:t>
                      </a:r>
                    </a:p>
                  </a:txBody>
                  <a:tcPr marL="91451" marR="9145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80</a:t>
                      </a:r>
                    </a:p>
                  </a:txBody>
                  <a:tcPr marL="91451" marR="9145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10</a:t>
                      </a:r>
                    </a:p>
                  </a:txBody>
                  <a:tcPr marL="91451" marR="9145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251" name="Rectangle 134"/>
          <p:cNvSpPr>
            <a:spLocks noChangeArrowheads="1"/>
          </p:cNvSpPr>
          <p:nvPr/>
        </p:nvSpPr>
        <p:spPr bwMode="auto">
          <a:xfrm>
            <a:off x="3060989" y="1263651"/>
            <a:ext cx="299027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200" b="1" u="sng"/>
              <a:t>The </a:t>
            </a:r>
            <a:r>
              <a:rPr lang="en-US" sz="2200" b="1" i="1" u="sng"/>
              <a:t>Departments</a:t>
            </a:r>
            <a:r>
              <a:rPr lang="en-US" sz="2200" b="1" u="sng"/>
              <a:t> Table</a:t>
            </a:r>
          </a:p>
        </p:txBody>
      </p:sp>
      <p:sp>
        <p:nvSpPr>
          <p:cNvPr id="9252" name="Text Box 135"/>
          <p:cNvSpPr txBox="1">
            <a:spLocks noChangeArrowheads="1"/>
          </p:cNvSpPr>
          <p:nvPr/>
        </p:nvSpPr>
        <p:spPr bwMode="auto">
          <a:xfrm>
            <a:off x="304512" y="533400"/>
            <a:ext cx="845848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200"/>
              <a:t>Let us study the </a:t>
            </a:r>
            <a:r>
              <a:rPr lang="en-US" sz="2200">
                <a:solidFill>
                  <a:srgbClr val="009900"/>
                </a:solidFill>
              </a:rPr>
              <a:t>Departments</a:t>
            </a:r>
            <a:r>
              <a:rPr lang="en-US" sz="2200"/>
              <a:t> and </a:t>
            </a:r>
            <a:r>
              <a:rPr lang="en-US" sz="2200">
                <a:solidFill>
                  <a:srgbClr val="009900"/>
                </a:solidFill>
              </a:rPr>
              <a:t>Locations</a:t>
            </a:r>
            <a:r>
              <a:rPr lang="en-US" sz="2200"/>
              <a:t> tables given below:</a:t>
            </a:r>
          </a:p>
        </p:txBody>
      </p:sp>
      <p:sp>
        <p:nvSpPr>
          <p:cNvPr id="9253" name="Rectangle 136"/>
          <p:cNvSpPr>
            <a:spLocks noChangeArrowheads="1"/>
          </p:cNvSpPr>
          <p:nvPr/>
        </p:nvSpPr>
        <p:spPr bwMode="auto">
          <a:xfrm>
            <a:off x="3429000" y="4179551"/>
            <a:ext cx="259827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200" b="1" u="sng">
                <a:latin typeface="Times New Roman" pitchFamily="16" charset="0"/>
                <a:ea typeface="Lucida Sans Unicode" pitchFamily="34" charset="0"/>
                <a:cs typeface="Times New Roman" pitchFamily="16" charset="0"/>
              </a:rPr>
              <a:t>The </a:t>
            </a:r>
            <a:r>
              <a:rPr lang="en-US" sz="2200" b="1" i="1" u="sng">
                <a:latin typeface="Times New Roman" pitchFamily="16" charset="0"/>
                <a:ea typeface="Lucida Sans Unicode" pitchFamily="34" charset="0"/>
                <a:cs typeface="Times New Roman" pitchFamily="16" charset="0"/>
              </a:rPr>
              <a:t>Locations</a:t>
            </a:r>
            <a:r>
              <a:rPr lang="en-US" sz="2200" b="1" u="sng">
                <a:latin typeface="Times New Roman" pitchFamily="16" charset="0"/>
                <a:ea typeface="Lucida Sans Unicode" pitchFamily="34" charset="0"/>
                <a:cs typeface="Times New Roman" pitchFamily="16" charset="0"/>
              </a:rPr>
              <a:t> Table</a:t>
            </a:r>
            <a:endParaRPr lang="en-US" sz="2200" b="1">
              <a:ea typeface="Lucida Sans Unicode" pitchFamily="34" charset="0"/>
              <a:cs typeface="Times New Roman" pitchFamily="16" charset="0"/>
            </a:endParaRPr>
          </a:p>
        </p:txBody>
      </p:sp>
      <p:graphicFrame>
        <p:nvGraphicFramePr>
          <p:cNvPr id="155848" name="Group 200"/>
          <p:cNvGraphicFramePr>
            <a:graphicFrameLocks noGrp="1"/>
          </p:cNvGraphicFramePr>
          <p:nvPr/>
        </p:nvGraphicFramePr>
        <p:xfrm>
          <a:off x="2971512" y="4729163"/>
          <a:ext cx="3277466" cy="1676400"/>
        </p:xfrm>
        <a:graphic>
          <a:graphicData uri="http://schemas.openxmlformats.org/drawingml/2006/table">
            <a:tbl>
              <a:tblPr/>
              <a:tblGrid>
                <a:gridCol w="1640321"/>
                <a:gridCol w="1637145"/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LocationId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9900"/>
                        </a:solidFill>
                        <a:effectLst/>
                        <a:latin typeface="Arial" charset="0"/>
                        <a:ea typeface="Lucida Sans Unicode" pitchFamily="34" charset="0"/>
                        <a:cs typeface="Arial" charset="0"/>
                      </a:endParaRPr>
                    </a:p>
                  </a:txBody>
                  <a:tcPr marL="91465" marR="91465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City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9900"/>
                        </a:solidFill>
                        <a:effectLst/>
                        <a:latin typeface="Arial" charset="0"/>
                        <a:ea typeface="Lucida Sans Unicode" pitchFamily="34" charset="0"/>
                        <a:cs typeface="Arial" charset="0"/>
                      </a:endParaRPr>
                    </a:p>
                  </a:txBody>
                  <a:tcPr marL="91465" marR="9146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10</a:t>
                      </a:r>
                    </a:p>
                  </a:txBody>
                  <a:tcPr marL="91465" marR="91465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Shillong</a:t>
                      </a:r>
                    </a:p>
                  </a:txBody>
                  <a:tcPr marL="91465" marR="91465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20</a:t>
                      </a:r>
                    </a:p>
                  </a:txBody>
                  <a:tcPr marL="91465" marR="91465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Tura</a:t>
                      </a:r>
                    </a:p>
                  </a:txBody>
                  <a:tcPr marL="91465" marR="91465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30</a:t>
                      </a:r>
                    </a:p>
                  </a:txBody>
                  <a:tcPr marL="91465" marR="91465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Jowai</a:t>
                      </a:r>
                    </a:p>
                  </a:txBody>
                  <a:tcPr marL="91465" marR="91465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40</a:t>
                      </a:r>
                    </a:p>
                  </a:txBody>
                  <a:tcPr marL="91465" marR="91465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Guwahati</a:t>
                      </a:r>
                    </a:p>
                  </a:txBody>
                  <a:tcPr marL="91465" marR="91465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339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52E9983-27F9-4B74-97E3-BC1B6FE83C86}" type="slidenum">
              <a:rPr lang="en-US" smtClean="0"/>
              <a:pPr eaLnBrk="1" hangingPunct="1"/>
              <a:t>9</a:t>
            </a:fld>
            <a:endParaRPr lang="en-US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</a:t>
            </a:r>
            <a:r>
              <a:rPr lang="en-US" i="0" dirty="0" smtClean="0"/>
              <a:t>NULL</a:t>
            </a:r>
            <a:r>
              <a:rPr lang="en-US" dirty="0" smtClean="0"/>
              <a:t> values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4909" y="1295401"/>
            <a:ext cx="8152535" cy="46783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There are </a:t>
            </a:r>
            <a:r>
              <a:rPr lang="en-US" dirty="0" smtClean="0">
                <a:solidFill>
                  <a:srgbClr val="009900"/>
                </a:solidFill>
              </a:rPr>
              <a:t>three different ways</a:t>
            </a:r>
            <a:r>
              <a:rPr lang="en-US" dirty="0" smtClean="0"/>
              <a:t> to insert a row that has null entries for one or more columns:</a:t>
            </a:r>
          </a:p>
          <a:p>
            <a:pPr marL="914400" lvl="1" indent="-457200">
              <a:buFontTx/>
              <a:buAutoNum type="arabicPeriod"/>
            </a:pPr>
            <a:r>
              <a:rPr lang="en-US" dirty="0" smtClean="0"/>
              <a:t>Using an empty value in value list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Example:</a:t>
            </a:r>
          </a:p>
          <a:p>
            <a:pPr marL="2171700" lvl="5" indent="0">
              <a:buNone/>
            </a:pPr>
            <a:r>
              <a:rPr lang="en-US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INSERT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INTO</a:t>
            </a:r>
            <a:r>
              <a:rPr lang="en-US" dirty="0">
                <a:latin typeface="Calibri" pitchFamily="34" charset="0"/>
                <a:cs typeface="Calibri" pitchFamily="34" charset="0"/>
              </a:rPr>
              <a:t> departments </a:t>
            </a:r>
          </a:p>
          <a:p>
            <a:pPr marL="2171700" lvl="5" indent="0">
              <a:buNone/>
            </a:pPr>
            <a:r>
              <a:rPr lang="en-US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VALUES</a:t>
            </a:r>
            <a:r>
              <a:rPr lang="en-US" dirty="0">
                <a:latin typeface="Calibri" pitchFamily="34" charset="0"/>
                <a:cs typeface="Calibri" pitchFamily="34" charset="0"/>
              </a:rPr>
              <a:t> (50, ‘AUDIT’,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‘ ’</a:t>
            </a:r>
            <a:r>
              <a:rPr lang="en-US" dirty="0">
                <a:latin typeface="Calibri" pitchFamily="34" charset="0"/>
                <a:cs typeface="Calibri" pitchFamily="34" charset="0"/>
              </a:rPr>
              <a:t>, 1700);</a:t>
            </a:r>
          </a:p>
          <a:p>
            <a:pPr marL="914400" lvl="1" indent="-457200">
              <a:buFontTx/>
              <a:buAutoNum type="arabicPeriod" startAt="2"/>
            </a:pPr>
            <a:r>
              <a:rPr lang="en-US" dirty="0" smtClean="0"/>
              <a:t>Using the </a:t>
            </a:r>
            <a:r>
              <a:rPr lang="en-US" dirty="0" smtClean="0">
                <a:solidFill>
                  <a:srgbClr val="0070C0"/>
                </a:solidFill>
              </a:rPr>
              <a:t>NULL</a:t>
            </a:r>
            <a:r>
              <a:rPr lang="en-US" dirty="0" smtClean="0"/>
              <a:t> keyword in the value list</a:t>
            </a:r>
          </a:p>
          <a:p>
            <a:pPr marL="914400" lvl="1" indent="-457200">
              <a:buFontTx/>
              <a:buNone/>
            </a:pPr>
            <a:r>
              <a:rPr lang="en-US" dirty="0" smtClean="0"/>
              <a:t>	Example:</a:t>
            </a:r>
          </a:p>
          <a:p>
            <a:pPr marL="2171700" lvl="5" indent="0">
              <a:buNone/>
            </a:pPr>
            <a:r>
              <a:rPr lang="en-US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INSERT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INTO</a:t>
            </a:r>
            <a:r>
              <a:rPr lang="en-US" dirty="0">
                <a:latin typeface="Calibri" pitchFamily="34" charset="0"/>
                <a:cs typeface="Calibri" pitchFamily="34" charset="0"/>
              </a:rPr>
              <a:t> departments </a:t>
            </a:r>
          </a:p>
          <a:p>
            <a:pPr marL="2171700" lvl="5" indent="0">
              <a:buNone/>
            </a:pPr>
            <a:r>
              <a:rPr lang="en-US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VALUES</a:t>
            </a:r>
            <a:r>
              <a:rPr lang="en-US" dirty="0">
                <a:latin typeface="Calibri" pitchFamily="34" charset="0"/>
                <a:cs typeface="Calibri" pitchFamily="34" charset="0"/>
              </a:rPr>
              <a:t> (310, ‘FINANCE’, 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NULL</a:t>
            </a:r>
            <a:r>
              <a:rPr lang="en-US" dirty="0">
                <a:latin typeface="Calibri" pitchFamily="34" charset="0"/>
                <a:cs typeface="Calibri" pitchFamily="34" charset="0"/>
              </a:rPr>
              <a:t>, 1700);</a:t>
            </a:r>
          </a:p>
          <a:p>
            <a:pPr marL="914400" lvl="1" indent="-457200">
              <a:buFontTx/>
              <a:buAutoNum type="arabicPeriod" startAt="3"/>
            </a:pPr>
            <a:r>
              <a:rPr lang="en-US" dirty="0" smtClean="0"/>
              <a:t>Omitting the column in the column list as well as its corresponding value in the VALUES clause. </a:t>
            </a: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Does this method   ensure a NULL value is inserted?</a:t>
            </a:r>
          </a:p>
          <a:p>
            <a:pPr>
              <a:buFontTx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843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1767</Words>
  <Application>Microsoft Office PowerPoint</Application>
  <PresentationFormat>On-screen Show (4:3)</PresentationFormat>
  <Paragraphs>254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PowerPoint Presentation</vt:lpstr>
      <vt:lpstr>Contents</vt:lpstr>
      <vt:lpstr>SQL Statements</vt:lpstr>
      <vt:lpstr>DML Statements</vt:lpstr>
      <vt:lpstr>Types of DML Statments</vt:lpstr>
      <vt:lpstr>Adding data to a table</vt:lpstr>
      <vt:lpstr>Column &amp; VALUES Parameter</vt:lpstr>
      <vt:lpstr>PowerPoint Presentation</vt:lpstr>
      <vt:lpstr>Inserting NULL values</vt:lpstr>
      <vt:lpstr>Third Step a.k.a Implicit NULL </vt:lpstr>
      <vt:lpstr>Using the DEFAULT keyword</vt:lpstr>
      <vt:lpstr>Inserting Multiple Rows</vt:lpstr>
      <vt:lpstr>Integrity Constraint &amp; INSERT statement </vt:lpstr>
      <vt:lpstr>Common Errors</vt:lpstr>
      <vt:lpstr>Update Statement</vt:lpstr>
      <vt:lpstr>Updating Single Row</vt:lpstr>
      <vt:lpstr>PowerPoint Presentation</vt:lpstr>
      <vt:lpstr>Updating All Rows</vt:lpstr>
      <vt:lpstr>Using Multiple Conditions with Update</vt:lpstr>
      <vt:lpstr>Example of Multiple Conditions</vt:lpstr>
      <vt:lpstr>Integrity Constraint &amp; UPDATE</vt:lpstr>
      <vt:lpstr>Common Update Errors</vt:lpstr>
      <vt:lpstr>Deleting Rows</vt:lpstr>
      <vt:lpstr>Deleting All Rows</vt:lpstr>
      <vt:lpstr>PowerPoint Presentation</vt:lpstr>
      <vt:lpstr>Integrity Constraints &amp; DELETE</vt:lpstr>
      <vt:lpstr>Referential Integrity Constraint</vt:lpstr>
      <vt:lpstr>PowerPoint Presentation</vt:lpstr>
      <vt:lpstr>Contents</vt:lpstr>
      <vt:lpstr>Transaction Control Statements</vt:lpstr>
      <vt:lpstr>Database Transactions</vt:lpstr>
      <vt:lpstr>The COMMIT Statement</vt:lpstr>
      <vt:lpstr>The ROLLBACK Statement</vt:lpstr>
      <vt:lpstr>PowerPoint Presentation</vt:lpstr>
    </vt:vector>
  </TitlesOfParts>
  <Company>SAC, Shillong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polynia</dc:creator>
  <cp:lastModifiedBy>polynia</cp:lastModifiedBy>
  <cp:revision>182</cp:revision>
  <dcterms:created xsi:type="dcterms:W3CDTF">2015-03-03T05:42:27Z</dcterms:created>
  <dcterms:modified xsi:type="dcterms:W3CDTF">2017-03-08T08:24:46Z</dcterms:modified>
</cp:coreProperties>
</file>