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90" r:id="rId3"/>
    <p:sldId id="353" r:id="rId4"/>
    <p:sldId id="354" r:id="rId5"/>
    <p:sldId id="355" r:id="rId6"/>
    <p:sldId id="328" r:id="rId7"/>
    <p:sldId id="356" r:id="rId8"/>
    <p:sldId id="357" r:id="rId9"/>
    <p:sldId id="358" r:id="rId10"/>
    <p:sldId id="359" r:id="rId11"/>
    <p:sldId id="362" r:id="rId12"/>
    <p:sldId id="363" r:id="rId13"/>
    <p:sldId id="336" r:id="rId14"/>
    <p:sldId id="364" r:id="rId15"/>
    <p:sldId id="365" r:id="rId16"/>
    <p:sldId id="366" r:id="rId17"/>
    <p:sldId id="367" r:id="rId18"/>
    <p:sldId id="368" r:id="rId19"/>
    <p:sldId id="343" r:id="rId20"/>
    <p:sldId id="369" r:id="rId21"/>
    <p:sldId id="370" r:id="rId22"/>
    <p:sldId id="371" r:id="rId23"/>
    <p:sldId id="373" r:id="rId24"/>
    <p:sldId id="374" r:id="rId25"/>
    <p:sldId id="377" r:id="rId26"/>
    <p:sldId id="378" r:id="rId27"/>
    <p:sldId id="379" r:id="rId28"/>
    <p:sldId id="380" r:id="rId29"/>
    <p:sldId id="381" r:id="rId30"/>
    <p:sldId id="31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06" autoAdjust="0"/>
  </p:normalViewPr>
  <p:slideViewPr>
    <p:cSldViewPr>
      <p:cViewPr>
        <p:scale>
          <a:sx n="79" d="100"/>
          <a:sy n="79" d="100"/>
        </p:scale>
        <p:origin x="-16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34A79-1D4A-46AE-A8DA-52F4805DA755}" type="datetimeFigureOut">
              <a:rPr lang="en-US" smtClean="0"/>
              <a:t>08/03/2017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7FF9C-7D2C-4D0A-98D2-C4960C224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9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1494-3C19-423F-B637-345C5DEBC216}" type="datetime1">
              <a:rPr lang="en-US" smtClean="0"/>
              <a:t>08/03/2017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2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BCB2-3725-484A-849A-0FD151ED3D82}" type="datetime1">
              <a:rPr lang="en-US" smtClean="0"/>
              <a:t>08/03/2017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8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FF55-B9B9-4BAF-80E4-D6F482DB76EE}" type="datetime1">
              <a:rPr lang="en-US" smtClean="0"/>
              <a:t>08/03/2017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9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defRPr sz="2400"/>
            </a:lvl1pPr>
            <a:lvl2pPr algn="just">
              <a:defRPr sz="2400"/>
            </a:lvl2pPr>
            <a:lvl3pPr algn="just">
              <a:defRPr sz="2400"/>
            </a:lvl3pPr>
            <a:lvl4pPr algn="just">
              <a:defRPr sz="2400"/>
            </a:lvl4pPr>
            <a:lvl5pPr algn="just"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0B-1E34-42AC-805B-355B0C064752}" type="datetime1">
              <a:rPr lang="en-US" smtClean="0"/>
              <a:t>08/03/2017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6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1DAB-F279-4DD9-A2E9-05485131CC61}" type="datetime1">
              <a:rPr lang="en-US" smtClean="0"/>
              <a:t>08/03/2017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9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800"/>
            </a:lvl1pPr>
            <a:lvl2pPr marL="742950" indent="-285750">
              <a:buFontTx/>
              <a:buBlip>
                <a:blip r:embed="rId3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7E60-7DC6-40C2-ADD6-E2F860FBABBF}" type="datetime1">
              <a:rPr lang="en-US" smtClean="0"/>
              <a:t>08/03/2017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43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425E-5BFA-4BCE-9094-DF7D7EC8A6A8}" type="datetime1">
              <a:rPr lang="en-US" smtClean="0"/>
              <a:t>08/03/2017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31F7-C1AA-4928-8F2C-950A59D74D42}" type="datetime1">
              <a:rPr lang="en-US" smtClean="0"/>
              <a:t>08/03/2017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4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CE57-B459-4E0C-9DC7-581D799B8FED}" type="datetime1">
              <a:rPr lang="en-US" smtClean="0"/>
              <a:t>08/03/2017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6E1C-24DF-4F1C-AFF7-91F3EF035191}" type="datetime1">
              <a:rPr lang="en-US" smtClean="0"/>
              <a:t>08/03/2017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7039-5F9C-4AE8-A1D0-8FEFBA114824}" type="datetime1">
              <a:rPr lang="en-US" smtClean="0"/>
              <a:t>08/03/2017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1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35AFA-C444-4BA6-824C-E87487BFA596}" type="datetime1">
              <a:rPr lang="en-US" smtClean="0"/>
              <a:t>08/03/2017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Oracle 9i, Database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BC5D-4018-4DB7-978F-958382B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5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jack@yahoo.com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5.xml"/><Relationship Id="rId7" Type="http://schemas.openxmlformats.org/officeDocument/2006/relationships/slide" Target="slide14.xml"/><Relationship Id="rId12" Type="http://schemas.openxmlformats.org/officeDocument/2006/relationships/slide" Target="slide2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26.xml"/><Relationship Id="rId5" Type="http://schemas.openxmlformats.org/officeDocument/2006/relationships/slide" Target="slide9.xml"/><Relationship Id="rId10" Type="http://schemas.openxmlformats.org/officeDocument/2006/relationships/slide" Target="slide20.xml"/><Relationship Id="rId4" Type="http://schemas.openxmlformats.org/officeDocument/2006/relationships/slide" Target="slide8.xml"/><Relationship Id="rId9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495800"/>
            <a:ext cx="6400800" cy="1752600"/>
          </a:xfrm>
        </p:spPr>
        <p:txBody>
          <a:bodyPr>
            <a:normAutofit fontScale="92500" lnSpcReduction="2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By, Ms. </a:t>
            </a:r>
            <a:r>
              <a:rPr lang="en-US" dirty="0" err="1"/>
              <a:t>P.olynia</a:t>
            </a:r>
            <a:r>
              <a:rPr lang="en-US" dirty="0"/>
              <a:t> V. </a:t>
            </a:r>
            <a:r>
              <a:rPr lang="en-US" dirty="0" err="1"/>
              <a:t>Kharbuli</a:t>
            </a:r>
            <a:endParaRPr lang="en-US" dirty="0"/>
          </a:p>
          <a:p>
            <a:pPr algn="r"/>
            <a:r>
              <a:rPr lang="en-US" dirty="0"/>
              <a:t>Dept. of Computer Sc.</a:t>
            </a:r>
          </a:p>
          <a:p>
            <a:pPr algn="r"/>
            <a:r>
              <a:rPr lang="en-US" dirty="0"/>
              <a:t>St. Anthony’s College, </a:t>
            </a:r>
            <a:r>
              <a:rPr lang="en-US" dirty="0" err="1"/>
              <a:t>Shillong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4" y="0"/>
            <a:ext cx="9144000" cy="34733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8636" y="2398455"/>
            <a:ext cx="790287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JOINS</a:t>
            </a:r>
            <a:endParaRPr lang="en-US" sz="80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136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Complex Multi-table Query</a:t>
            </a:r>
            <a:endParaRPr lang="en-IN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6875" indent="-396875">
              <a:tabLst>
                <a:tab pos="457200" algn="l"/>
              </a:tabLst>
              <a:defRPr/>
            </a:pPr>
            <a:r>
              <a:rPr lang="en-US" dirty="0" smtClean="0"/>
              <a:t>In </a:t>
            </a:r>
            <a:r>
              <a:rPr lang="en-US" dirty="0"/>
              <a:t>practice, more complex multi-table queries can be written using the same basic steps that were used to create the queries for a two table </a:t>
            </a:r>
            <a:r>
              <a:rPr lang="en-US" dirty="0" smtClean="0"/>
              <a:t>join.</a:t>
            </a:r>
          </a:p>
          <a:p>
            <a:pPr marL="396875" indent="-396875">
              <a:tabLst>
                <a:tab pos="457200" algn="l"/>
              </a:tabLst>
              <a:defRPr/>
            </a:pPr>
            <a:endParaRPr lang="en-US" dirty="0"/>
          </a:p>
          <a:p>
            <a:pPr marL="396875" indent="-396875">
              <a:tabLst>
                <a:tab pos="457200" algn="l"/>
              </a:tabLst>
              <a:defRPr/>
            </a:pPr>
            <a:r>
              <a:rPr lang="en-US" dirty="0" smtClean="0"/>
              <a:t>It </a:t>
            </a:r>
            <a:r>
              <a:rPr lang="en-US" dirty="0"/>
              <a:t>is simply a matter of having more joins, and being more </a:t>
            </a:r>
            <a:r>
              <a:rPr lang="en-US" dirty="0" smtClean="0"/>
              <a:t>careful </a:t>
            </a:r>
            <a:r>
              <a:rPr lang="en-US" dirty="0"/>
              <a:t>since there are more opportunities for </a:t>
            </a:r>
            <a:r>
              <a:rPr lang="en-US" dirty="0" smtClean="0"/>
              <a:t>errors.</a:t>
            </a:r>
          </a:p>
          <a:p>
            <a:pPr marL="396875" indent="-396875">
              <a:tabLst>
                <a:tab pos="457200" algn="l"/>
              </a:tabLst>
              <a:defRPr/>
            </a:pPr>
            <a:endParaRPr lang="en-US" dirty="0"/>
          </a:p>
          <a:p>
            <a:pPr marL="396875" indent="-396875">
              <a:tabLst>
                <a:tab pos="457200" algn="l"/>
              </a:tabLst>
              <a:defRPr/>
            </a:pPr>
            <a:r>
              <a:rPr lang="en-US" dirty="0" smtClean="0"/>
              <a:t>The </a:t>
            </a:r>
            <a:r>
              <a:rPr lang="en-US" dirty="0"/>
              <a:t>process for creating complex queries can be formalized into a series of steps that can be used to create any query.</a:t>
            </a:r>
            <a:endParaRPr lang="en-IN" dirty="0"/>
          </a:p>
          <a:p>
            <a:pPr marL="396875" indent="-396875">
              <a:tabLst>
                <a:tab pos="457200" algn="l"/>
              </a:tabLst>
              <a:defRPr/>
            </a:pPr>
            <a:endParaRPr lang="en-US" b="1" dirty="0" smtClean="0"/>
          </a:p>
          <a:p>
            <a:pPr>
              <a:defRPr/>
            </a:pPr>
            <a:endParaRPr lang="en-IN" dirty="0"/>
          </a:p>
          <a:p>
            <a:pPr>
              <a:buFont typeface="Arial" charset="0"/>
              <a:buChar char="•"/>
            </a:pPr>
            <a:endParaRPr lang="en-IN" dirty="0"/>
          </a:p>
          <a:p>
            <a:pPr marL="338138" indent="-338138">
              <a:buNone/>
              <a:defRPr/>
            </a:pPr>
            <a:endParaRPr lang="en-US" dirty="0"/>
          </a:p>
          <a:p>
            <a:pPr lvl="1">
              <a:buFontTx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38138" indent="-338138">
              <a:spcBef>
                <a:spcPct val="30000"/>
              </a:spcBef>
              <a:buFont typeface="Wingdings" pitchFamily="2" charset="2"/>
              <a:buChar char="q"/>
            </a:pPr>
            <a:endParaRPr lang="en-US" dirty="0" smtClean="0">
              <a:solidFill>
                <a:srgbClr val="800000"/>
              </a:solidFill>
            </a:endParaRPr>
          </a:p>
          <a:p>
            <a:pPr marL="338138" indent="-338138"/>
            <a:endParaRPr lang="en-IN" dirty="0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7AF201-57C9-4476-8BBE-2111A01A2538}" type="slidenum">
              <a:rPr lang="en-US" smtClean="0">
                <a:hlinkClick r:id="rId2" action="ppaction://hlinksldjump"/>
              </a:rPr>
              <a:pPr eaLnBrk="1" hangingPunct="1"/>
              <a:t>10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217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Cartesian Product</a:t>
            </a:r>
            <a:endParaRPr lang="en-IN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6875" indent="-396875">
              <a:tabLst>
                <a:tab pos="457200" algn="l"/>
              </a:tabLst>
              <a:defRPr/>
            </a:pPr>
            <a:r>
              <a:rPr lang="en-US" b="1" dirty="0" smtClean="0"/>
              <a:t>Omitting </a:t>
            </a:r>
            <a:r>
              <a:rPr lang="en-US" b="1" dirty="0"/>
              <a:t>a join condition from the WHERE clause </a:t>
            </a:r>
            <a:r>
              <a:rPr lang="en-US" dirty="0"/>
              <a:t>results in a Cartesian product </a:t>
            </a:r>
            <a:endParaRPr lang="en-US" dirty="0" smtClean="0"/>
          </a:p>
          <a:p>
            <a:pPr marL="396875" indent="-396875">
              <a:tabLst>
                <a:tab pos="457200" algn="l"/>
              </a:tabLst>
              <a:defRPr/>
            </a:pPr>
            <a:r>
              <a:rPr lang="en-US" dirty="0" smtClean="0"/>
              <a:t>Here</a:t>
            </a:r>
            <a:r>
              <a:rPr lang="en-US" dirty="0"/>
              <a:t>, </a:t>
            </a:r>
            <a:r>
              <a:rPr lang="en-US" b="1" dirty="0"/>
              <a:t>all combinations of rows </a:t>
            </a:r>
            <a:r>
              <a:rPr lang="en-US" dirty="0"/>
              <a:t>are </a:t>
            </a:r>
            <a:r>
              <a:rPr lang="en-US" dirty="0" smtClean="0"/>
              <a:t>displayed.</a:t>
            </a:r>
          </a:p>
          <a:p>
            <a:pPr marL="796925" lvl="1" indent="-396875">
              <a:tabLst>
                <a:tab pos="457200" algn="l"/>
              </a:tabLst>
              <a:defRPr/>
            </a:pPr>
            <a:r>
              <a:rPr lang="en-US" dirty="0" smtClean="0"/>
              <a:t>All </a:t>
            </a:r>
            <a:r>
              <a:rPr lang="en-US" dirty="0"/>
              <a:t>rows in one table are joined to all rows in a second table. </a:t>
            </a:r>
            <a:endParaRPr lang="en-US" dirty="0" smtClean="0"/>
          </a:p>
          <a:p>
            <a:pPr marL="396875" indent="-396875">
              <a:tabLst>
                <a:tab pos="457200" algn="l"/>
              </a:tabLst>
              <a:defRPr/>
            </a:pPr>
            <a:r>
              <a:rPr lang="en-US" dirty="0" smtClean="0"/>
              <a:t>It </a:t>
            </a:r>
            <a:r>
              <a:rPr lang="en-US" dirty="0"/>
              <a:t>is usually not a meaningful way to display data from multiple tables.</a:t>
            </a:r>
            <a:endParaRPr lang="en-US" b="1" dirty="0"/>
          </a:p>
          <a:p>
            <a:pPr marL="338138" indent="-338138">
              <a:buFont typeface="Arial" charset="0"/>
              <a:buChar char="•"/>
              <a:tabLst>
                <a:tab pos="457200" algn="l"/>
              </a:tabLst>
            </a:pPr>
            <a:endParaRPr lang="en-IN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 marL="396875" indent="-396875">
              <a:tabLst>
                <a:tab pos="457200" algn="l"/>
              </a:tabLst>
              <a:defRPr/>
            </a:pPr>
            <a:endParaRPr lang="en-US" b="1" dirty="0" smtClean="0"/>
          </a:p>
          <a:p>
            <a:pPr>
              <a:defRPr/>
            </a:pPr>
            <a:endParaRPr lang="en-IN" dirty="0"/>
          </a:p>
          <a:p>
            <a:pPr>
              <a:buFont typeface="Arial" charset="0"/>
              <a:buChar char="•"/>
            </a:pPr>
            <a:endParaRPr lang="en-IN" dirty="0"/>
          </a:p>
          <a:p>
            <a:pPr marL="338138" indent="-338138">
              <a:buNone/>
              <a:defRPr/>
            </a:pPr>
            <a:endParaRPr lang="en-US" dirty="0"/>
          </a:p>
          <a:p>
            <a:pPr lvl="1">
              <a:buFontTx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38138" indent="-338138">
              <a:spcBef>
                <a:spcPct val="30000"/>
              </a:spcBef>
              <a:buFont typeface="Wingdings" pitchFamily="2" charset="2"/>
              <a:buChar char="q"/>
            </a:pPr>
            <a:endParaRPr lang="en-US" dirty="0" smtClean="0">
              <a:solidFill>
                <a:srgbClr val="800000"/>
              </a:solidFill>
            </a:endParaRPr>
          </a:p>
          <a:p>
            <a:pPr marL="338138" indent="-338138"/>
            <a:endParaRPr lang="en-IN" dirty="0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7AF201-57C9-4476-8BBE-2111A01A2538}" type="slidenum">
              <a:rPr lang="en-US" smtClean="0">
                <a:hlinkClick r:id="rId2" action="ppaction://hlinksldjump"/>
              </a:rPr>
              <a:pPr eaLnBrk="1" hangingPunct="1"/>
              <a:t>11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525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Cartesian </a:t>
            </a:r>
            <a:r>
              <a:rPr lang="en-US" dirty="0" smtClean="0"/>
              <a:t>Product: Example</a:t>
            </a:r>
            <a:endParaRPr lang="en-IN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6875" indent="-396875">
              <a:tabLst>
                <a:tab pos="457200" algn="l"/>
              </a:tabLst>
              <a:defRPr/>
            </a:pPr>
            <a:r>
              <a:rPr lang="en-US" b="1" dirty="0" smtClean="0"/>
              <a:t>Query:</a:t>
            </a:r>
          </a:p>
          <a:p>
            <a:pPr marL="1714500" lvl="4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SELECT </a:t>
            </a:r>
            <a:r>
              <a:rPr lang="en-US" altLang="ko-KR" dirty="0" err="1">
                <a:latin typeface="Calibri" pitchFamily="34" charset="0"/>
                <a:ea typeface="굴림" charset="-127"/>
                <a:cs typeface="Calibri" pitchFamily="34" charset="0"/>
              </a:rPr>
              <a:t>departmentname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, city</a:t>
            </a:r>
          </a:p>
          <a:p>
            <a:pPr marL="1714500" lvl="4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FROM Departments, Locations;</a:t>
            </a:r>
            <a:endParaRPr lang="en-US" dirty="0">
              <a:latin typeface="Calibri" pitchFamily="34" charset="0"/>
              <a:ea typeface="굴림" charset="-127"/>
              <a:cs typeface="Calibri" pitchFamily="34" charset="0"/>
            </a:endParaRPr>
          </a:p>
          <a:p>
            <a:pPr marL="396875" indent="-396875">
              <a:tabLst>
                <a:tab pos="457200" algn="l"/>
              </a:tabLst>
              <a:defRPr/>
            </a:pPr>
            <a:endParaRPr lang="en-US" dirty="0" smtClean="0"/>
          </a:p>
          <a:p>
            <a:pPr marL="396875" indent="-396875">
              <a:tabLst>
                <a:tab pos="457200" algn="l"/>
              </a:tabLst>
              <a:defRPr/>
            </a:pPr>
            <a:endParaRPr lang="en-US" dirty="0"/>
          </a:p>
          <a:p>
            <a:pPr marL="396875" indent="-396875">
              <a:tabLst>
                <a:tab pos="457200" algn="l"/>
              </a:tabLst>
              <a:defRPr/>
            </a:pPr>
            <a:r>
              <a:rPr lang="en-US" dirty="0" smtClean="0"/>
              <a:t>On </a:t>
            </a:r>
            <a:r>
              <a:rPr lang="en-US" dirty="0"/>
              <a:t>execution, the result will be a list of all combinations of department and city names will </a:t>
            </a:r>
            <a:r>
              <a:rPr lang="en-US" dirty="0" smtClean="0"/>
              <a:t>be.</a:t>
            </a:r>
          </a:p>
          <a:p>
            <a:pPr marL="396875" indent="-396875">
              <a:tabLst>
                <a:tab pos="457200" algn="l"/>
              </a:tabLst>
              <a:defRPr/>
            </a:pPr>
            <a:r>
              <a:rPr lang="en-US" dirty="0" smtClean="0"/>
              <a:t>All </a:t>
            </a:r>
            <a:r>
              <a:rPr lang="en-US" dirty="0"/>
              <a:t>of the rows in the Departments table are joined to all of the rows in the Locations table to produce a Cartesian product.</a:t>
            </a:r>
          </a:p>
          <a:p>
            <a:pPr>
              <a:buFont typeface="Arial" charset="0"/>
              <a:buChar char="•"/>
            </a:pPr>
            <a:endParaRPr lang="en-IN" dirty="0"/>
          </a:p>
          <a:p>
            <a:pPr marL="338138" indent="-338138">
              <a:buFont typeface="Arial" charset="0"/>
              <a:buChar char="•"/>
              <a:tabLst>
                <a:tab pos="457200" algn="l"/>
              </a:tabLst>
            </a:pPr>
            <a:endParaRPr lang="en-IN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 marL="396875" indent="-396875">
              <a:tabLst>
                <a:tab pos="457200" algn="l"/>
              </a:tabLst>
              <a:defRPr/>
            </a:pPr>
            <a:endParaRPr lang="en-US" b="1" dirty="0" smtClean="0"/>
          </a:p>
          <a:p>
            <a:pPr>
              <a:defRPr/>
            </a:pPr>
            <a:endParaRPr lang="en-IN" dirty="0"/>
          </a:p>
          <a:p>
            <a:pPr>
              <a:buFont typeface="Arial" charset="0"/>
              <a:buChar char="•"/>
            </a:pPr>
            <a:endParaRPr lang="en-IN" dirty="0"/>
          </a:p>
          <a:p>
            <a:pPr marL="338138" indent="-338138">
              <a:buNone/>
              <a:defRPr/>
            </a:pPr>
            <a:endParaRPr lang="en-US" dirty="0"/>
          </a:p>
          <a:p>
            <a:pPr lvl="1">
              <a:buFontTx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38138" indent="-338138">
              <a:spcBef>
                <a:spcPct val="30000"/>
              </a:spcBef>
              <a:buFont typeface="Wingdings" pitchFamily="2" charset="2"/>
              <a:buChar char="q"/>
            </a:pPr>
            <a:endParaRPr lang="en-US" dirty="0" smtClean="0">
              <a:solidFill>
                <a:srgbClr val="800000"/>
              </a:solidFill>
            </a:endParaRPr>
          </a:p>
          <a:p>
            <a:pPr marL="338138" indent="-338138"/>
            <a:endParaRPr lang="en-IN" dirty="0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7AF201-57C9-4476-8BBE-2111A01A2538}" type="slidenum">
              <a:rPr lang="en-US" smtClean="0">
                <a:hlinkClick r:id="rId2" action="ppaction://hlinksldjump"/>
              </a:rPr>
              <a:pPr eaLnBrk="1" hangingPunct="1"/>
              <a:t>12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171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305581-BCA7-4E1B-AFD8-2D18C2CFF5F8}" type="slidenum">
              <a:rPr lang="en-US" b="0" smtClean="0"/>
              <a:pPr eaLnBrk="1" hangingPunct="1"/>
              <a:t>13</a:t>
            </a:fld>
            <a:endParaRPr lang="en-US" b="0" smtClean="0"/>
          </a:p>
        </p:txBody>
      </p:sp>
      <p:graphicFrame>
        <p:nvGraphicFramePr>
          <p:cNvPr id="170044" name="Group 60"/>
          <p:cNvGraphicFramePr>
            <a:graphicFrameLocks noGrp="1"/>
          </p:cNvGraphicFramePr>
          <p:nvPr/>
        </p:nvGraphicFramePr>
        <p:xfrm>
          <a:off x="685800" y="1752600"/>
          <a:ext cx="7467600" cy="1676400"/>
        </p:xfrm>
        <a:graphic>
          <a:graphicData uri="http://schemas.openxmlformats.org/drawingml/2006/table">
            <a:tbl>
              <a:tblPr/>
              <a:tblGrid>
                <a:gridCol w="1849438"/>
                <a:gridCol w="2335212"/>
                <a:gridCol w="1689100"/>
                <a:gridCol w="1593850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DepartmentId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DepartmentName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ManagerId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LocationId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Finance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20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20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Accounts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40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20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30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Labour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30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40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Stationery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80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95" name="Rectangle 34"/>
          <p:cNvSpPr>
            <a:spLocks noChangeArrowheads="1"/>
          </p:cNvSpPr>
          <p:nvPr/>
        </p:nvSpPr>
        <p:spPr bwMode="auto">
          <a:xfrm>
            <a:off x="2916238" y="1265238"/>
            <a:ext cx="32797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200" u="sng"/>
              <a:t>The </a:t>
            </a:r>
            <a:r>
              <a:rPr lang="en-US" sz="2200" i="1" u="sng"/>
              <a:t>Departments</a:t>
            </a:r>
            <a:r>
              <a:rPr lang="en-US" sz="2200" u="sng"/>
              <a:t> Table</a:t>
            </a:r>
          </a:p>
        </p:txBody>
      </p:sp>
      <p:sp>
        <p:nvSpPr>
          <p:cNvPr id="15396" name="Text Box 35"/>
          <p:cNvSpPr txBox="1">
            <a:spLocks noChangeArrowheads="1"/>
          </p:cNvSpPr>
          <p:nvPr/>
        </p:nvSpPr>
        <p:spPr bwMode="auto">
          <a:xfrm>
            <a:off x="304800" y="381000"/>
            <a:ext cx="845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sz="2200"/>
              <a:t>In this topic we will refer to the </a:t>
            </a:r>
            <a:r>
              <a:rPr lang="en-US" sz="2200">
                <a:solidFill>
                  <a:srgbClr val="006600"/>
                </a:solidFill>
              </a:rPr>
              <a:t>Departments</a:t>
            </a:r>
            <a:r>
              <a:rPr lang="en-US" sz="2200"/>
              <a:t> and </a:t>
            </a:r>
            <a:r>
              <a:rPr lang="en-US" sz="2200">
                <a:solidFill>
                  <a:srgbClr val="006600"/>
                </a:solidFill>
              </a:rPr>
              <a:t>Locations</a:t>
            </a:r>
            <a:r>
              <a:rPr lang="en-US" sz="2200"/>
              <a:t> tables given below:</a:t>
            </a:r>
          </a:p>
        </p:txBody>
      </p:sp>
      <p:sp>
        <p:nvSpPr>
          <p:cNvPr id="15397" name="Rectangle 36"/>
          <p:cNvSpPr>
            <a:spLocks noChangeArrowheads="1"/>
          </p:cNvSpPr>
          <p:nvPr/>
        </p:nvSpPr>
        <p:spPr bwMode="auto">
          <a:xfrm>
            <a:off x="3429000" y="4038600"/>
            <a:ext cx="26050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200" u="sng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The </a:t>
            </a:r>
            <a:r>
              <a:rPr lang="en-US" sz="2200" i="1" u="sng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Locations</a:t>
            </a:r>
            <a:r>
              <a:rPr lang="en-US" sz="2200" u="sng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 Table</a:t>
            </a:r>
            <a:endParaRPr lang="en-US" sz="2200">
              <a:ea typeface="Lucida Sans Unicode" pitchFamily="34" charset="0"/>
              <a:cs typeface="Times New Roman" pitchFamily="18" charset="0"/>
            </a:endParaRPr>
          </a:p>
        </p:txBody>
      </p:sp>
      <p:graphicFrame>
        <p:nvGraphicFramePr>
          <p:cNvPr id="170021" name="Group 37"/>
          <p:cNvGraphicFramePr>
            <a:graphicFrameLocks noGrp="1"/>
          </p:cNvGraphicFramePr>
          <p:nvPr/>
        </p:nvGraphicFramePr>
        <p:xfrm>
          <a:off x="2971800" y="4586288"/>
          <a:ext cx="3276600" cy="1676400"/>
        </p:xfrm>
        <a:graphic>
          <a:graphicData uri="http://schemas.openxmlformats.org/drawingml/2006/table">
            <a:tbl>
              <a:tblPr/>
              <a:tblGrid>
                <a:gridCol w="1639888"/>
                <a:gridCol w="1636712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LocationId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City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Shillong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Tura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Jowai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40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Guwahati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18" name="Slide Number Placeholder 58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6085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Equijoin</a:t>
            </a:r>
            <a:endParaRPr lang="en-IN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6875" indent="-396875">
              <a:tabLst>
                <a:tab pos="457200" algn="l"/>
              </a:tabLst>
              <a:defRPr/>
            </a:pPr>
            <a:r>
              <a:rPr lang="en-US" dirty="0" smtClean="0"/>
              <a:t>Identified </a:t>
            </a:r>
            <a:r>
              <a:rPr lang="en-US" dirty="0"/>
              <a:t>by the </a:t>
            </a:r>
            <a:r>
              <a:rPr lang="en-US" b="1" dirty="0"/>
              <a:t>equal to operator (=) in the WHERE </a:t>
            </a:r>
            <a:r>
              <a:rPr lang="en-US" b="1" dirty="0" smtClean="0"/>
              <a:t>clause.</a:t>
            </a:r>
          </a:p>
          <a:p>
            <a:pPr marL="396875" indent="-396875">
              <a:tabLst>
                <a:tab pos="457200" algn="l"/>
              </a:tabLst>
              <a:defRPr/>
            </a:pPr>
            <a:endParaRPr lang="en-US" dirty="0" smtClean="0"/>
          </a:p>
          <a:p>
            <a:pPr marL="396875" indent="-396875">
              <a:tabLst>
                <a:tab pos="457200" algn="l"/>
              </a:tabLst>
              <a:defRPr/>
            </a:pPr>
            <a:r>
              <a:rPr lang="en-US" dirty="0" smtClean="0"/>
              <a:t>This </a:t>
            </a:r>
            <a:r>
              <a:rPr lang="en-US" dirty="0"/>
              <a:t>type of direct correspondence of values </a:t>
            </a:r>
            <a:r>
              <a:rPr lang="en-US" b="1" dirty="0"/>
              <a:t>usually exists in primary and foreign key </a:t>
            </a:r>
            <a:r>
              <a:rPr lang="en-US" b="1" dirty="0" smtClean="0"/>
              <a:t>relationships.</a:t>
            </a:r>
          </a:p>
          <a:p>
            <a:pPr marL="396875" indent="-396875">
              <a:tabLst>
                <a:tab pos="457200" algn="l"/>
              </a:tabLst>
              <a:defRPr/>
            </a:pPr>
            <a:endParaRPr lang="en-US" dirty="0" smtClean="0"/>
          </a:p>
          <a:p>
            <a:pPr marL="396875" indent="-396875">
              <a:tabLst>
                <a:tab pos="457200" algn="l"/>
              </a:tabLst>
              <a:defRPr/>
            </a:pPr>
            <a:r>
              <a:rPr lang="en-US" dirty="0" smtClean="0"/>
              <a:t>It </a:t>
            </a:r>
            <a:r>
              <a:rPr lang="en-US" dirty="0"/>
              <a:t>is used to display data from more than one table when values in one column correspond directly to values in a column of another table. </a:t>
            </a:r>
          </a:p>
          <a:p>
            <a:pPr marL="339725" indent="-339725">
              <a:buFont typeface="Arial" charset="0"/>
              <a:buChar char="•"/>
              <a:tabLst>
                <a:tab pos="457200" algn="l"/>
              </a:tabLst>
            </a:pPr>
            <a:endParaRPr lang="en-US" dirty="0"/>
          </a:p>
          <a:p>
            <a:pPr marL="396875" indent="-396875">
              <a:tabLst>
                <a:tab pos="457200" algn="l"/>
              </a:tabLst>
              <a:defRPr/>
            </a:pPr>
            <a:endParaRPr lang="en-US" dirty="0"/>
          </a:p>
          <a:p>
            <a:pPr>
              <a:buFont typeface="Arial" charset="0"/>
              <a:buChar char="•"/>
            </a:pPr>
            <a:endParaRPr lang="en-IN" dirty="0"/>
          </a:p>
          <a:p>
            <a:pPr marL="338138" indent="-338138">
              <a:buFont typeface="Arial" charset="0"/>
              <a:buChar char="•"/>
              <a:tabLst>
                <a:tab pos="457200" algn="l"/>
              </a:tabLst>
            </a:pPr>
            <a:endParaRPr lang="en-IN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 marL="396875" indent="-396875">
              <a:tabLst>
                <a:tab pos="457200" algn="l"/>
              </a:tabLst>
              <a:defRPr/>
            </a:pPr>
            <a:endParaRPr lang="en-US" b="1" dirty="0" smtClean="0"/>
          </a:p>
          <a:p>
            <a:pPr>
              <a:defRPr/>
            </a:pPr>
            <a:endParaRPr lang="en-IN" dirty="0"/>
          </a:p>
          <a:p>
            <a:pPr>
              <a:buFont typeface="Arial" charset="0"/>
              <a:buChar char="•"/>
            </a:pPr>
            <a:endParaRPr lang="en-IN" dirty="0"/>
          </a:p>
          <a:p>
            <a:pPr marL="338138" indent="-338138">
              <a:buNone/>
              <a:defRPr/>
            </a:pPr>
            <a:endParaRPr lang="en-US" dirty="0"/>
          </a:p>
          <a:p>
            <a:pPr lvl="1">
              <a:buFontTx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38138" indent="-338138">
              <a:spcBef>
                <a:spcPct val="30000"/>
              </a:spcBef>
              <a:buFont typeface="Wingdings" pitchFamily="2" charset="2"/>
              <a:buChar char="q"/>
            </a:pPr>
            <a:endParaRPr lang="en-US" dirty="0" smtClean="0">
              <a:solidFill>
                <a:srgbClr val="800000"/>
              </a:solidFill>
            </a:endParaRPr>
          </a:p>
          <a:p>
            <a:pPr marL="338138" indent="-338138"/>
            <a:endParaRPr lang="en-IN" dirty="0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7AF201-57C9-4476-8BBE-2111A01A2538}" type="slidenum">
              <a:rPr lang="en-US" smtClean="0">
                <a:hlinkClick r:id="rId2" action="ppaction://hlinksldjump"/>
              </a:rPr>
              <a:pPr eaLnBrk="1" hangingPunct="1"/>
              <a:t>14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1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Equijoin Example</a:t>
            </a:r>
            <a:endParaRPr lang="en-IN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6875" indent="-396875">
              <a:tabLst>
                <a:tab pos="457200" algn="l"/>
              </a:tabLst>
              <a:defRPr/>
            </a:pPr>
            <a:r>
              <a:rPr lang="en-US" dirty="0" smtClean="0"/>
              <a:t>Query:</a:t>
            </a:r>
          </a:p>
          <a:p>
            <a:pPr marL="396875" indent="-396875">
              <a:tabLst>
                <a:tab pos="457200" algn="l"/>
              </a:tabLst>
              <a:defRPr/>
            </a:pPr>
            <a:endParaRPr lang="en-US" dirty="0" smtClean="0"/>
          </a:p>
          <a:p>
            <a:pPr marL="1257300" lvl="3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SELECT </a:t>
            </a:r>
            <a:r>
              <a:rPr lang="en-US" altLang="ko-KR" dirty="0" err="1">
                <a:latin typeface="Calibri" pitchFamily="34" charset="0"/>
                <a:ea typeface="굴림" charset="-127"/>
                <a:cs typeface="Calibri" pitchFamily="34" charset="0"/>
              </a:rPr>
              <a:t>department_name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, </a:t>
            </a:r>
            <a:r>
              <a:rPr lang="en-US" altLang="ko-KR" dirty="0" err="1">
                <a:latin typeface="Calibri" pitchFamily="34" charset="0"/>
                <a:ea typeface="굴림" charset="-127"/>
                <a:cs typeface="Calibri" pitchFamily="34" charset="0"/>
              </a:rPr>
              <a:t>manager_id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, city</a:t>
            </a:r>
          </a:p>
          <a:p>
            <a:pPr marL="1257300" lvl="3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FROM Departments d, Locations l</a:t>
            </a:r>
          </a:p>
          <a:p>
            <a:pPr marL="1257300" lvl="3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WHERE </a:t>
            </a:r>
            <a:r>
              <a:rPr lang="en-US" altLang="ko-KR" dirty="0" err="1">
                <a:latin typeface="Calibri" pitchFamily="34" charset="0"/>
                <a:ea typeface="굴림" charset="-127"/>
                <a:cs typeface="Calibri" pitchFamily="34" charset="0"/>
              </a:rPr>
              <a:t>d.location_id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 = </a:t>
            </a:r>
            <a:r>
              <a:rPr lang="en-US" altLang="ko-KR" dirty="0" err="1">
                <a:latin typeface="Calibri" pitchFamily="34" charset="0"/>
                <a:ea typeface="굴림" charset="-127"/>
                <a:cs typeface="Calibri" pitchFamily="34" charset="0"/>
              </a:rPr>
              <a:t>l.location_id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; </a:t>
            </a:r>
            <a:endParaRPr lang="en-US" dirty="0">
              <a:latin typeface="Calibri" pitchFamily="34" charset="0"/>
              <a:ea typeface="굴림" charset="-127"/>
              <a:cs typeface="Calibri" pitchFamily="34" charset="0"/>
            </a:endParaRPr>
          </a:p>
          <a:p>
            <a:pPr marL="1257300" lvl="3" indent="0">
              <a:buNone/>
              <a:tabLst>
                <a:tab pos="457200" algn="l"/>
              </a:tabLst>
              <a:defRPr/>
            </a:pPr>
            <a:endParaRPr lang="en-US" dirty="0"/>
          </a:p>
          <a:p>
            <a:pPr marL="396875" indent="-396875">
              <a:tabLst>
                <a:tab pos="457200" algn="l"/>
              </a:tabLst>
              <a:defRPr/>
            </a:pPr>
            <a:r>
              <a:rPr lang="en-US" dirty="0" smtClean="0">
                <a:hlinkClick r:id="rId2" action="ppaction://hlinksldjump"/>
              </a:rPr>
              <a:t>Tables</a:t>
            </a:r>
            <a:endParaRPr lang="en-US" dirty="0"/>
          </a:p>
          <a:p>
            <a:pPr>
              <a:buFont typeface="Arial" charset="0"/>
              <a:buChar char="•"/>
            </a:pPr>
            <a:endParaRPr lang="en-IN" dirty="0"/>
          </a:p>
          <a:p>
            <a:pPr marL="338138" indent="-338138">
              <a:buFont typeface="Arial" charset="0"/>
              <a:buChar char="•"/>
              <a:tabLst>
                <a:tab pos="457200" algn="l"/>
              </a:tabLst>
            </a:pPr>
            <a:endParaRPr lang="en-IN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 marL="396875" indent="-396875">
              <a:tabLst>
                <a:tab pos="457200" algn="l"/>
              </a:tabLst>
              <a:defRPr/>
            </a:pPr>
            <a:endParaRPr lang="en-US" b="1" dirty="0" smtClean="0"/>
          </a:p>
          <a:p>
            <a:pPr>
              <a:defRPr/>
            </a:pPr>
            <a:endParaRPr lang="en-IN" dirty="0"/>
          </a:p>
          <a:p>
            <a:pPr>
              <a:buFont typeface="Arial" charset="0"/>
              <a:buChar char="•"/>
            </a:pPr>
            <a:endParaRPr lang="en-IN" dirty="0"/>
          </a:p>
          <a:p>
            <a:pPr marL="338138" indent="-338138">
              <a:buNone/>
              <a:defRPr/>
            </a:pPr>
            <a:endParaRPr lang="en-US" dirty="0"/>
          </a:p>
          <a:p>
            <a:pPr lvl="1">
              <a:buFontTx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38138" indent="-338138">
              <a:spcBef>
                <a:spcPct val="30000"/>
              </a:spcBef>
              <a:buFont typeface="Wingdings" pitchFamily="2" charset="2"/>
              <a:buChar char="q"/>
            </a:pPr>
            <a:endParaRPr lang="en-US" dirty="0" smtClean="0">
              <a:solidFill>
                <a:srgbClr val="800000"/>
              </a:solidFill>
            </a:endParaRPr>
          </a:p>
          <a:p>
            <a:pPr marL="338138" indent="-338138"/>
            <a:endParaRPr lang="en-IN" dirty="0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7AF201-57C9-4476-8BBE-2111A01A2538}" type="slidenum">
              <a:rPr lang="en-US" smtClean="0">
                <a:hlinkClick r:id="rId3" action="ppaction://hlinksldjump"/>
              </a:rPr>
              <a:pPr eaLnBrk="1" hangingPunct="1"/>
              <a:t>15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34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Non-Equijoin</a:t>
            </a:r>
            <a:endParaRPr lang="en-IN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4813" indent="-404813">
              <a:spcBef>
                <a:spcPct val="30000"/>
              </a:spcBef>
              <a:tabLst>
                <a:tab pos="457200" algn="l"/>
              </a:tabLst>
              <a:defRPr/>
            </a:pPr>
            <a:r>
              <a:rPr lang="en-US" dirty="0"/>
              <a:t>Identified from operator used in the joining condition. It is any other operator except the </a:t>
            </a:r>
            <a:r>
              <a:rPr lang="en-US" b="1" dirty="0"/>
              <a:t>equal to operator.</a:t>
            </a:r>
          </a:p>
          <a:p>
            <a:pPr marL="404813" indent="-404813">
              <a:spcBef>
                <a:spcPct val="30000"/>
              </a:spcBef>
              <a:tabLst>
                <a:tab pos="457200" algn="l"/>
              </a:tabLst>
              <a:defRPr/>
            </a:pPr>
            <a:r>
              <a:rPr lang="en-US" dirty="0"/>
              <a:t>We use a non-equijoin to display data from more than one table when values in one column indirectly correspond to values in another column(s) or values. </a:t>
            </a:r>
          </a:p>
          <a:p>
            <a:pPr>
              <a:defRPr/>
            </a:pPr>
            <a:r>
              <a:rPr lang="en-IN" dirty="0" smtClean="0"/>
              <a:t>Example:</a:t>
            </a:r>
          </a:p>
          <a:p>
            <a:pPr marL="1257300" lvl="3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SELECT </a:t>
            </a:r>
            <a:r>
              <a:rPr lang="en-US" altLang="ko-KR" dirty="0" err="1">
                <a:latin typeface="Calibri" pitchFamily="34" charset="0"/>
                <a:ea typeface="굴림" charset="-127"/>
                <a:cs typeface="Calibri" pitchFamily="34" charset="0"/>
              </a:rPr>
              <a:t>e.last_name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, </a:t>
            </a:r>
            <a:r>
              <a:rPr lang="en-US" altLang="ko-KR" dirty="0" err="1">
                <a:latin typeface="Calibri" pitchFamily="34" charset="0"/>
                <a:ea typeface="굴림" charset="-127"/>
                <a:cs typeface="Calibri" pitchFamily="34" charset="0"/>
              </a:rPr>
              <a:t>e.salary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, </a:t>
            </a:r>
            <a:r>
              <a:rPr lang="en-US" altLang="ko-KR" dirty="0" err="1">
                <a:latin typeface="Calibri" pitchFamily="34" charset="0"/>
                <a:ea typeface="굴림" charset="-127"/>
                <a:cs typeface="Calibri" pitchFamily="34" charset="0"/>
              </a:rPr>
              <a:t>departname</a:t>
            </a:r>
            <a:endParaRPr lang="en-US" altLang="ko-KR" dirty="0">
              <a:latin typeface="Calibri" pitchFamily="34" charset="0"/>
              <a:ea typeface="굴림" charset="-127"/>
              <a:cs typeface="Calibri" pitchFamily="34" charset="0"/>
            </a:endParaRPr>
          </a:p>
          <a:p>
            <a:pPr marL="1257300" lvl="3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FROM employees e, departments</a:t>
            </a:r>
          </a:p>
          <a:p>
            <a:pPr marL="1257300" lvl="3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WHERE </a:t>
            </a:r>
            <a:r>
              <a:rPr lang="en-US" altLang="ko-KR" dirty="0" err="1">
                <a:latin typeface="Calibri" pitchFamily="34" charset="0"/>
                <a:ea typeface="굴림" charset="-127"/>
                <a:cs typeface="Calibri" pitchFamily="34" charset="0"/>
              </a:rPr>
              <a:t>e.department_id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  IN (10,30);</a:t>
            </a:r>
            <a:endParaRPr lang="en-US" dirty="0">
              <a:latin typeface="Calibri" pitchFamily="34" charset="0"/>
              <a:ea typeface="굴림" charset="-127"/>
              <a:cs typeface="Calibri" pitchFamily="34" charset="0"/>
            </a:endParaRPr>
          </a:p>
          <a:p>
            <a:pPr>
              <a:defRPr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338138" indent="-338138">
              <a:buFont typeface="Arial" charset="0"/>
              <a:buChar char="•"/>
              <a:tabLst>
                <a:tab pos="457200" algn="l"/>
              </a:tabLst>
            </a:pPr>
            <a:endParaRPr lang="en-IN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 marL="396875" indent="-396875">
              <a:tabLst>
                <a:tab pos="457200" algn="l"/>
              </a:tabLst>
              <a:defRPr/>
            </a:pPr>
            <a:endParaRPr lang="en-US" b="1" dirty="0" smtClean="0"/>
          </a:p>
          <a:p>
            <a:pPr>
              <a:defRPr/>
            </a:pPr>
            <a:endParaRPr lang="en-IN" dirty="0"/>
          </a:p>
          <a:p>
            <a:pPr>
              <a:buFont typeface="Arial" charset="0"/>
              <a:buChar char="•"/>
            </a:pPr>
            <a:endParaRPr lang="en-IN" dirty="0"/>
          </a:p>
          <a:p>
            <a:pPr marL="338138" indent="-338138">
              <a:buNone/>
              <a:defRPr/>
            </a:pPr>
            <a:endParaRPr lang="en-US" dirty="0"/>
          </a:p>
          <a:p>
            <a:pPr lvl="1">
              <a:buFontTx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38138" indent="-338138">
              <a:spcBef>
                <a:spcPct val="30000"/>
              </a:spcBef>
              <a:buFont typeface="Wingdings" pitchFamily="2" charset="2"/>
              <a:buChar char="q"/>
            </a:pPr>
            <a:endParaRPr lang="en-US" dirty="0" smtClean="0">
              <a:solidFill>
                <a:srgbClr val="800000"/>
              </a:solidFill>
            </a:endParaRPr>
          </a:p>
          <a:p>
            <a:pPr marL="338138" indent="-338138"/>
            <a:endParaRPr lang="en-IN" dirty="0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7AF201-57C9-4476-8BBE-2111A01A2538}" type="slidenum">
              <a:rPr lang="en-US" smtClean="0">
                <a:hlinkClick r:id="rId2" action="ppaction://hlinksldjump"/>
              </a:rPr>
              <a:pPr eaLnBrk="1" hangingPunct="1"/>
              <a:t>16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025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6EBFD5-9B2D-4028-B29C-8803A9CADBB7}" type="slidenum">
              <a:rPr lang="en-US" b="0" smtClean="0"/>
              <a:pPr eaLnBrk="1" hangingPunct="1"/>
              <a:t>17</a:t>
            </a:fld>
            <a:endParaRPr lang="en-US" b="0" smtClean="0"/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3124200" y="685800"/>
            <a:ext cx="294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240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The </a:t>
            </a:r>
            <a:r>
              <a:rPr lang="en-US" sz="2400" i="1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Employees</a:t>
            </a:r>
            <a:r>
              <a:rPr lang="en-US" sz="2400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 Table</a:t>
            </a:r>
            <a:endParaRPr lang="en-US" sz="2400">
              <a:ea typeface="Lucida Sans Unicode" pitchFamily="34" charset="0"/>
              <a:cs typeface="Times New Roman" pitchFamily="18" charset="0"/>
            </a:endParaRPr>
          </a:p>
        </p:txBody>
      </p:sp>
      <p:graphicFrame>
        <p:nvGraphicFramePr>
          <p:cNvPr id="175454" name="Group 3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343830"/>
              </p:ext>
            </p:extLst>
          </p:nvPr>
        </p:nvGraphicFramePr>
        <p:xfrm>
          <a:off x="152400" y="1676400"/>
          <a:ext cx="8915400" cy="1295402"/>
        </p:xfrm>
        <a:graphic>
          <a:graphicData uri="http://schemas.openxmlformats.org/drawingml/2006/table">
            <a:tbl>
              <a:tblPr/>
              <a:tblGrid>
                <a:gridCol w="914400"/>
                <a:gridCol w="838200"/>
                <a:gridCol w="838200"/>
                <a:gridCol w="1385888"/>
                <a:gridCol w="752475"/>
                <a:gridCol w="785812"/>
                <a:gridCol w="898525"/>
                <a:gridCol w="833438"/>
                <a:gridCol w="1047750"/>
                <a:gridCol w="620712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EmployeeId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FirstName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LastName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Email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PhoneNo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HireDate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JobId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ManagerId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DepartmentId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Salary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Jack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Brown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  <a:hlinkClick r:id="rId2"/>
                        </a:rPr>
                        <a:t>jack@yahoo.com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211532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19/12/99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Clerk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20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10000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20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Jill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Syiem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jill@rediff.com</a:t>
                      </a:r>
                      <a:endParaRPr kumimoji="0" lang="en-US" sz="1400" b="0" i="0" u="sng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225067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01/01/00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Manager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NULL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20000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30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Kyrmen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Lanong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kyrmen@msn.com</a:t>
                      </a:r>
                      <a:endParaRPr kumimoji="0" lang="en-US" sz="1400" b="0" i="0" u="sng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221131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12/02/01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Accountant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40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20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15000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40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Sushmita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Sen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sush@yahoo.com</a:t>
                      </a:r>
                      <a:endParaRPr kumimoji="0" lang="en-US" sz="1400" b="0" i="0" u="sng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211700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12/08/98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Manager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NULL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20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20000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31" marB="45731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52" name="Rectangle 332"/>
          <p:cNvSpPr>
            <a:spLocks noChangeArrowheads="1"/>
          </p:cNvSpPr>
          <p:nvPr/>
        </p:nvSpPr>
        <p:spPr bwMode="auto">
          <a:xfrm>
            <a:off x="0" y="4176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81700"/>
              </p:ext>
            </p:extLst>
          </p:nvPr>
        </p:nvGraphicFramePr>
        <p:xfrm>
          <a:off x="685800" y="3886200"/>
          <a:ext cx="7467600" cy="1676400"/>
        </p:xfrm>
        <a:graphic>
          <a:graphicData uri="http://schemas.openxmlformats.org/drawingml/2006/table">
            <a:tbl>
              <a:tblPr/>
              <a:tblGrid>
                <a:gridCol w="1849438"/>
                <a:gridCol w="2335212"/>
                <a:gridCol w="1689100"/>
                <a:gridCol w="1593850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DepartmentId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DepartmentName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ManagerId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LocationId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Finance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20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20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Accounts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40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20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30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Labour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30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40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Stationery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80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4"/>
          <p:cNvSpPr>
            <a:spLocks noChangeArrowheads="1"/>
          </p:cNvSpPr>
          <p:nvPr/>
        </p:nvSpPr>
        <p:spPr bwMode="auto">
          <a:xfrm>
            <a:off x="2916238" y="3398838"/>
            <a:ext cx="32797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200" u="sng"/>
              <a:t>The </a:t>
            </a:r>
            <a:r>
              <a:rPr lang="en-US" sz="2200" i="1" u="sng"/>
              <a:t>Departments</a:t>
            </a:r>
            <a:r>
              <a:rPr lang="en-US" sz="2200" u="sng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143761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 Join</a:t>
            </a:r>
            <a:endParaRPr lang="en-IN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4813" indent="-404813">
              <a:spcBef>
                <a:spcPct val="30000"/>
              </a:spcBef>
              <a:tabLst>
                <a:tab pos="457200" algn="l"/>
              </a:tabLst>
              <a:defRPr/>
            </a:pPr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join is used to link values in different columns within a single table using a join condition. </a:t>
            </a:r>
            <a:endParaRPr lang="en-US" dirty="0" smtClean="0"/>
          </a:p>
          <a:p>
            <a:pPr marL="404813" indent="-404813">
              <a:spcBef>
                <a:spcPct val="30000"/>
              </a:spcBef>
              <a:tabLst>
                <a:tab pos="457200" algn="l"/>
              </a:tabLst>
              <a:defRPr/>
            </a:pPr>
            <a:r>
              <a:rPr lang="en-US" dirty="0" smtClean="0"/>
              <a:t>A </a:t>
            </a:r>
            <a:r>
              <a:rPr lang="en-US" dirty="0"/>
              <a:t>self join is a way to view a table twice to display different pieces of information</a:t>
            </a:r>
            <a:r>
              <a:rPr lang="en-US" dirty="0" smtClean="0"/>
              <a:t>.</a:t>
            </a:r>
          </a:p>
          <a:p>
            <a:pPr marL="404813" indent="-404813">
              <a:spcBef>
                <a:spcPct val="30000"/>
              </a:spcBef>
              <a:tabLst>
                <a:tab pos="457200" algn="l"/>
              </a:tabLst>
              <a:defRPr/>
            </a:pPr>
            <a:r>
              <a:rPr lang="en-US" dirty="0" smtClean="0"/>
              <a:t>Example:</a:t>
            </a:r>
          </a:p>
          <a:p>
            <a:pPr marL="400050" lvl="1" indent="0" algn="l">
              <a:spcBef>
                <a:spcPct val="30000"/>
              </a:spcBef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alibri" pitchFamily="34" charset="0"/>
                <a:ea typeface="굴림" charset="-127"/>
                <a:cs typeface="Calibri" pitchFamily="34" charset="0"/>
              </a:rPr>
              <a:t>SELECT </a:t>
            </a:r>
            <a:r>
              <a:rPr lang="en-US" dirty="0" err="1">
                <a:latin typeface="Calibri" pitchFamily="34" charset="0"/>
                <a:ea typeface="굴림" charset="-127"/>
                <a:cs typeface="Calibri" pitchFamily="34" charset="0"/>
              </a:rPr>
              <a:t>worker.employeeId</a:t>
            </a:r>
            <a:r>
              <a:rPr lang="en-US" dirty="0">
                <a:latin typeface="Calibri" pitchFamily="34" charset="0"/>
                <a:ea typeface="굴림" charset="-127"/>
                <a:cs typeface="Calibri" pitchFamily="34" charset="0"/>
              </a:rPr>
              <a:t> AS “Worker”, </a:t>
            </a:r>
            <a:r>
              <a:rPr lang="en-US" dirty="0" err="1" smtClean="0">
                <a:latin typeface="Calibri" pitchFamily="34" charset="0"/>
                <a:ea typeface="굴림" charset="-127"/>
                <a:cs typeface="Calibri" pitchFamily="34" charset="0"/>
              </a:rPr>
              <a:t>worker.lastName</a:t>
            </a:r>
            <a:r>
              <a:rPr lang="en-US" dirty="0">
                <a:latin typeface="Calibri" pitchFamily="34" charset="0"/>
                <a:ea typeface="굴림" charset="-127"/>
                <a:cs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ea typeface="굴림" charset="-127"/>
                <a:cs typeface="Calibri" pitchFamily="34" charset="0"/>
              </a:rPr>
              <a:t>worker.salary</a:t>
            </a:r>
            <a:r>
              <a:rPr lang="en-US" dirty="0" smtClean="0">
                <a:latin typeface="Calibri" pitchFamily="34" charset="0"/>
                <a:ea typeface="굴림" charset="-127"/>
                <a:cs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ea typeface="굴림" charset="-127"/>
                <a:cs typeface="Calibri" pitchFamily="34" charset="0"/>
              </a:rPr>
              <a:t>manager.employeeId</a:t>
            </a:r>
            <a:r>
              <a:rPr lang="en-US" dirty="0" smtClean="0">
                <a:latin typeface="Calibri" pitchFamily="34" charset="0"/>
                <a:ea typeface="굴림" charset="-127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ea typeface="굴림" charset="-127"/>
                <a:cs typeface="Calibri" pitchFamily="34" charset="0"/>
              </a:rPr>
              <a:t>AS “Manager</a:t>
            </a:r>
            <a:r>
              <a:rPr lang="en-US" dirty="0" smtClean="0">
                <a:latin typeface="Calibri" pitchFamily="34" charset="0"/>
                <a:ea typeface="굴림" charset="-127"/>
                <a:cs typeface="Calibri" pitchFamily="34" charset="0"/>
              </a:rPr>
              <a:t>”, </a:t>
            </a:r>
            <a:r>
              <a:rPr lang="en-US" dirty="0" err="1" smtClean="0">
                <a:latin typeface="Calibri" pitchFamily="34" charset="0"/>
                <a:ea typeface="굴림" charset="-127"/>
                <a:cs typeface="Calibri" pitchFamily="34" charset="0"/>
              </a:rPr>
              <a:t>manager.lastName</a:t>
            </a:r>
            <a:r>
              <a:rPr lang="en-US" dirty="0">
                <a:latin typeface="Calibri" pitchFamily="34" charset="0"/>
                <a:ea typeface="굴림" charset="-127"/>
                <a:cs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ea typeface="굴림" charset="-127"/>
                <a:cs typeface="Calibri" pitchFamily="34" charset="0"/>
              </a:rPr>
              <a:t>manager.salary</a:t>
            </a:r>
            <a:endParaRPr lang="en-US" dirty="0" smtClean="0">
              <a:latin typeface="Calibri" pitchFamily="34" charset="0"/>
              <a:ea typeface="굴림" charset="-127"/>
              <a:cs typeface="Calibri" pitchFamily="34" charset="0"/>
            </a:endParaRPr>
          </a:p>
          <a:p>
            <a:pPr marL="400050" lvl="1" indent="0" algn="l">
              <a:spcBef>
                <a:spcPct val="30000"/>
              </a:spcBef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alibri" pitchFamily="34" charset="0"/>
                <a:ea typeface="굴림" charset="-127"/>
                <a:cs typeface="Calibri" pitchFamily="34" charset="0"/>
              </a:rPr>
              <a:t>FROM </a:t>
            </a:r>
            <a:r>
              <a:rPr lang="en-US" dirty="0">
                <a:latin typeface="Calibri" pitchFamily="34" charset="0"/>
                <a:ea typeface="굴림" charset="-127"/>
                <a:cs typeface="Calibri" pitchFamily="34" charset="0"/>
              </a:rPr>
              <a:t>Employees worker, Employees </a:t>
            </a:r>
            <a:r>
              <a:rPr lang="en-US" dirty="0" smtClean="0">
                <a:latin typeface="Calibri" pitchFamily="34" charset="0"/>
                <a:ea typeface="굴림" charset="-127"/>
                <a:cs typeface="Calibri" pitchFamily="34" charset="0"/>
              </a:rPr>
              <a:t>manager</a:t>
            </a:r>
          </a:p>
          <a:p>
            <a:pPr marL="400050" lvl="1" indent="0" algn="l">
              <a:spcBef>
                <a:spcPct val="30000"/>
              </a:spcBef>
              <a:buNone/>
              <a:tabLst>
                <a:tab pos="457200" algn="l"/>
              </a:tabLst>
              <a:defRPr/>
            </a:pPr>
            <a:r>
              <a:rPr lang="en-US" dirty="0" smtClean="0">
                <a:latin typeface="Calibri" pitchFamily="34" charset="0"/>
                <a:ea typeface="굴림" charset="-127"/>
                <a:cs typeface="Calibri" pitchFamily="34" charset="0"/>
              </a:rPr>
              <a:t>WHERE </a:t>
            </a:r>
            <a:r>
              <a:rPr lang="en-US" dirty="0" err="1">
                <a:latin typeface="Calibri" pitchFamily="34" charset="0"/>
                <a:ea typeface="굴림" charset="-127"/>
                <a:cs typeface="Calibri" pitchFamily="34" charset="0"/>
              </a:rPr>
              <a:t>worker.manager_id</a:t>
            </a:r>
            <a:r>
              <a:rPr lang="en-US" dirty="0">
                <a:latin typeface="Calibri" pitchFamily="34" charset="0"/>
                <a:ea typeface="굴림" charset="-127"/>
                <a:cs typeface="Calibri" pitchFamily="34" charset="0"/>
              </a:rPr>
              <a:t> = </a:t>
            </a:r>
            <a:r>
              <a:rPr lang="en-US" dirty="0" err="1">
                <a:latin typeface="Calibri" pitchFamily="34" charset="0"/>
                <a:ea typeface="굴림" charset="-127"/>
                <a:cs typeface="Calibri" pitchFamily="34" charset="0"/>
              </a:rPr>
              <a:t>manager.employee_id</a:t>
            </a:r>
            <a:r>
              <a:rPr lang="en-US" dirty="0">
                <a:latin typeface="Calibri" pitchFamily="34" charset="0"/>
                <a:ea typeface="굴림" charset="-127"/>
                <a:cs typeface="Calibri" pitchFamily="34" charset="0"/>
              </a:rPr>
              <a:t>; </a:t>
            </a:r>
          </a:p>
          <a:p>
            <a:pPr marL="404813" indent="-404813">
              <a:spcBef>
                <a:spcPct val="30000"/>
              </a:spcBef>
              <a:tabLst>
                <a:tab pos="457200" algn="l"/>
              </a:tabLst>
              <a:defRPr/>
            </a:pPr>
            <a:endParaRPr lang="en-US" dirty="0"/>
          </a:p>
          <a:p>
            <a:pPr marL="0" indent="0">
              <a:buNone/>
            </a:pPr>
            <a:endParaRPr lang="en-IN" dirty="0" smtClean="0"/>
          </a:p>
          <a:p>
            <a:pPr marL="338138" indent="-338138">
              <a:buFont typeface="Arial" charset="0"/>
              <a:buChar char="•"/>
              <a:tabLst>
                <a:tab pos="457200" algn="l"/>
              </a:tabLst>
            </a:pPr>
            <a:endParaRPr lang="en-IN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 marL="396875" indent="-396875">
              <a:tabLst>
                <a:tab pos="457200" algn="l"/>
              </a:tabLst>
              <a:defRPr/>
            </a:pPr>
            <a:endParaRPr lang="en-US" b="1" dirty="0" smtClean="0"/>
          </a:p>
          <a:p>
            <a:pPr>
              <a:defRPr/>
            </a:pPr>
            <a:endParaRPr lang="en-IN" dirty="0"/>
          </a:p>
          <a:p>
            <a:pPr>
              <a:buFont typeface="Arial" charset="0"/>
              <a:buChar char="•"/>
            </a:pPr>
            <a:endParaRPr lang="en-IN" dirty="0"/>
          </a:p>
          <a:p>
            <a:pPr marL="338138" indent="-338138">
              <a:buNone/>
              <a:defRPr/>
            </a:pPr>
            <a:endParaRPr lang="en-US" dirty="0"/>
          </a:p>
          <a:p>
            <a:pPr lvl="1">
              <a:buFontTx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38138" indent="-338138">
              <a:spcBef>
                <a:spcPct val="30000"/>
              </a:spcBef>
              <a:buFont typeface="Wingdings" pitchFamily="2" charset="2"/>
              <a:buChar char="q"/>
            </a:pPr>
            <a:endParaRPr lang="en-US" dirty="0" smtClean="0">
              <a:solidFill>
                <a:srgbClr val="800000"/>
              </a:solidFill>
            </a:endParaRPr>
          </a:p>
          <a:p>
            <a:pPr marL="338138" indent="-338138"/>
            <a:endParaRPr lang="en-IN" dirty="0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7AF201-57C9-4476-8BBE-2111A01A2538}" type="slidenum">
              <a:rPr lang="en-US" smtClean="0">
                <a:hlinkClick r:id="rId2" action="ppaction://hlinksldjump"/>
              </a:rPr>
              <a:pPr eaLnBrk="1" hangingPunct="1"/>
              <a:t>18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85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85" name="Group 77"/>
          <p:cNvGraphicFramePr>
            <a:graphicFrameLocks noGrp="1"/>
          </p:cNvGraphicFramePr>
          <p:nvPr>
            <p:ph idx="4294967295"/>
          </p:nvPr>
        </p:nvGraphicFramePr>
        <p:xfrm>
          <a:off x="533400" y="533400"/>
          <a:ext cx="6172200" cy="2181225"/>
        </p:xfrm>
        <a:graphic>
          <a:graphicData uri="http://schemas.openxmlformats.org/drawingml/2006/table">
            <a:tbl>
              <a:tblPr/>
              <a:tblGrid>
                <a:gridCol w="1782763"/>
                <a:gridCol w="1509712"/>
                <a:gridCol w="1371600"/>
                <a:gridCol w="1508125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EmployeeId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27" marB="4572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LastName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Salary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ManagerId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10</a:t>
                      </a:r>
                    </a:p>
                  </a:txBody>
                  <a:tcPr marT="45727" marB="4572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Brown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10000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20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20</a:t>
                      </a:r>
                    </a:p>
                  </a:txBody>
                  <a:tcPr marT="45727" marB="4572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Syiem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20000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NULL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30</a:t>
                      </a:r>
                    </a:p>
                  </a:txBody>
                  <a:tcPr marT="45727" marB="4572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Lanong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15000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40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40</a:t>
                      </a:r>
                    </a:p>
                  </a:txBody>
                  <a:tcPr marT="45727" marB="4572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Sen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20000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NULL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62" name="Text Box 213"/>
          <p:cNvSpPr txBox="1">
            <a:spLocks noChangeArrowheads="1"/>
          </p:cNvSpPr>
          <p:nvPr/>
        </p:nvSpPr>
        <p:spPr bwMode="auto">
          <a:xfrm>
            <a:off x="2895600" y="2819400"/>
            <a:ext cx="1447800" cy="36671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Worker</a:t>
            </a:r>
          </a:p>
        </p:txBody>
      </p:sp>
      <p:graphicFrame>
        <p:nvGraphicFramePr>
          <p:cNvPr id="17484" name="Group 76"/>
          <p:cNvGraphicFramePr>
            <a:graphicFrameLocks noGrp="1"/>
          </p:cNvGraphicFramePr>
          <p:nvPr/>
        </p:nvGraphicFramePr>
        <p:xfrm>
          <a:off x="914400" y="3657600"/>
          <a:ext cx="6172200" cy="2181225"/>
        </p:xfrm>
        <a:graphic>
          <a:graphicData uri="http://schemas.openxmlformats.org/drawingml/2006/table">
            <a:tbl>
              <a:tblPr/>
              <a:tblGrid>
                <a:gridCol w="1782763"/>
                <a:gridCol w="1509712"/>
                <a:gridCol w="1508125"/>
                <a:gridCol w="13716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EmployeeId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27" marB="4572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LastName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ManagerId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Salary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10</a:t>
                      </a:r>
                    </a:p>
                  </a:txBody>
                  <a:tcPr marT="45727" marB="4572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Brown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20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10000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20</a:t>
                      </a:r>
                    </a:p>
                  </a:txBody>
                  <a:tcPr marT="45727" marB="4572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Syiem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NULL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20000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30</a:t>
                      </a:r>
                    </a:p>
                  </a:txBody>
                  <a:tcPr marT="45727" marB="4572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Lanong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40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15000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40</a:t>
                      </a:r>
                    </a:p>
                  </a:txBody>
                  <a:tcPr marT="45727" marB="45727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Sen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NULL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20000</a:t>
                      </a: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95" name="Text Box 248"/>
          <p:cNvSpPr txBox="1">
            <a:spLocks noChangeArrowheads="1"/>
          </p:cNvSpPr>
          <p:nvPr/>
        </p:nvSpPr>
        <p:spPr bwMode="auto">
          <a:xfrm>
            <a:off x="3124200" y="6019800"/>
            <a:ext cx="1447800" cy="36671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solidFill>
                  <a:srgbClr val="006600"/>
                </a:solidFill>
              </a:rPr>
              <a:t>Manager</a:t>
            </a:r>
          </a:p>
        </p:txBody>
      </p:sp>
      <p:sp>
        <p:nvSpPr>
          <p:cNvPr id="22596" name="Line 300"/>
          <p:cNvSpPr>
            <a:spLocks noChangeShapeType="1"/>
          </p:cNvSpPr>
          <p:nvPr/>
        </p:nvSpPr>
        <p:spPr bwMode="auto">
          <a:xfrm>
            <a:off x="533400" y="4800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7" name="Line 301"/>
          <p:cNvSpPr>
            <a:spLocks noChangeShapeType="1"/>
          </p:cNvSpPr>
          <p:nvPr/>
        </p:nvSpPr>
        <p:spPr bwMode="auto">
          <a:xfrm flipV="1">
            <a:off x="533400" y="32766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8" name="Line 302"/>
          <p:cNvSpPr>
            <a:spLocks noChangeShapeType="1"/>
          </p:cNvSpPr>
          <p:nvPr/>
        </p:nvSpPr>
        <p:spPr bwMode="auto">
          <a:xfrm>
            <a:off x="533400" y="3276600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99" name="Line 303"/>
          <p:cNvSpPr>
            <a:spLocks noChangeShapeType="1"/>
          </p:cNvSpPr>
          <p:nvPr/>
        </p:nvSpPr>
        <p:spPr bwMode="auto">
          <a:xfrm>
            <a:off x="6477000" y="1295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0" name="Line 304"/>
          <p:cNvSpPr>
            <a:spLocks noChangeShapeType="1"/>
          </p:cNvSpPr>
          <p:nvPr/>
        </p:nvSpPr>
        <p:spPr bwMode="auto">
          <a:xfrm>
            <a:off x="7239000" y="12954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01" name="Slide Number Placeholder 7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BF1C46F-7781-4BD9-881B-C786ED306E70}" type="slidenum">
              <a:rPr lang="en-US" sz="1400"/>
              <a:pPr algn="r" eaLnBrk="1" hangingPunct="1"/>
              <a:t>19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33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" action="ppaction://hlinkshowjump?jump=nextslide"/>
              </a:rPr>
              <a:t>Why is joining of tables required?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 action="ppaction://hlinksldjump"/>
              </a:rPr>
              <a:t>Oracle Join Syntax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3" action="ppaction://hlinksldjump"/>
              </a:rPr>
              <a:t>Table Aliases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4" action="ppaction://hlinksldjump"/>
              </a:rPr>
              <a:t>Guidelines for joining tables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5" action="ppaction://hlinksldjump"/>
              </a:rPr>
              <a:t>Steps for creating a query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6" action="ppaction://hlinksldjump"/>
              </a:rPr>
              <a:t>Cartesian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7" action="ppaction://hlinksldjump"/>
              </a:rPr>
              <a:t>Equijoin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8" action="ppaction://hlinksldjump"/>
              </a:rPr>
              <a:t>Non-equijoin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9" action="ppaction://hlinksldjump"/>
              </a:rPr>
              <a:t>Self-Join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10" action="ppaction://hlinksldjump"/>
              </a:rPr>
              <a:t>Outer-Join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hlinkClick r:id="rId11" action="ppaction://hlinksldjump"/>
              </a:rPr>
              <a:t>Subquery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12" action="ppaction://hlinksldjump"/>
              </a:rPr>
              <a:t>Exercise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Outer Join</a:t>
            </a:r>
            <a:endParaRPr lang="en-IN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457200" algn="l"/>
              </a:tabLst>
              <a:defRPr/>
            </a:pPr>
            <a:r>
              <a:rPr lang="en-US" dirty="0" smtClean="0">
                <a:ea typeface="Times New Roman" pitchFamily="18" charset="0"/>
                <a:cs typeface="Arial" charset="0"/>
              </a:rPr>
              <a:t>We </a:t>
            </a:r>
            <a:r>
              <a:rPr lang="en-US" dirty="0">
                <a:ea typeface="Times New Roman" pitchFamily="18" charset="0"/>
                <a:cs typeface="Arial" charset="0"/>
              </a:rPr>
              <a:t>use outer join to ensure that </a:t>
            </a:r>
            <a:r>
              <a:rPr lang="en-US" i="1" dirty="0">
                <a:solidFill>
                  <a:srgbClr val="990000"/>
                </a:solidFill>
                <a:ea typeface="Times New Roman" pitchFamily="18" charset="0"/>
                <a:cs typeface="Arial" charset="0"/>
              </a:rPr>
              <a:t>all rows are returned, including rows that do not satisfy a join condition</a:t>
            </a:r>
            <a:r>
              <a:rPr lang="en-US" dirty="0">
                <a:ea typeface="Times New Roman" pitchFamily="18" charset="0"/>
                <a:cs typeface="Arial" charset="0"/>
              </a:rPr>
              <a:t>, when displaying data from multiple tables. </a:t>
            </a:r>
          </a:p>
          <a:p>
            <a:pPr>
              <a:tabLst>
                <a:tab pos="457200" algn="l"/>
              </a:tabLst>
              <a:defRPr/>
            </a:pPr>
            <a:r>
              <a:rPr lang="en-US" dirty="0">
                <a:ea typeface="Times New Roman" pitchFamily="18" charset="0"/>
                <a:cs typeface="Arial" charset="0"/>
              </a:rPr>
              <a:t>The outer join operator is </a:t>
            </a:r>
            <a:r>
              <a:rPr lang="en-US" dirty="0">
                <a:solidFill>
                  <a:schemeClr val="accent2"/>
                </a:solidFill>
                <a:ea typeface="Times New Roman" pitchFamily="18" charset="0"/>
                <a:cs typeface="Arial" charset="0"/>
              </a:rPr>
              <a:t>(+) </a:t>
            </a:r>
            <a:endParaRPr lang="en-US" dirty="0" smtClean="0">
              <a:solidFill>
                <a:schemeClr val="accent2"/>
              </a:solidFill>
              <a:ea typeface="Times New Roman" pitchFamily="18" charset="0"/>
              <a:cs typeface="Arial" charset="0"/>
            </a:endParaRPr>
          </a:p>
          <a:p>
            <a:pPr>
              <a:tabLst>
                <a:tab pos="457200" algn="l"/>
              </a:tabLst>
              <a:defRPr/>
            </a:pPr>
            <a:r>
              <a:rPr lang="en-US" dirty="0" smtClean="0">
                <a:ea typeface="Times New Roman" pitchFamily="18" charset="0"/>
                <a:cs typeface="Arial" charset="0"/>
              </a:rPr>
              <a:t>Placement </a:t>
            </a:r>
            <a:r>
              <a:rPr lang="en-US" dirty="0">
                <a:ea typeface="Times New Roman" pitchFamily="18" charset="0"/>
                <a:cs typeface="Arial" charset="0"/>
              </a:rPr>
              <a:t>of operator: We can </a:t>
            </a:r>
            <a:r>
              <a:rPr lang="en-US" b="1" dirty="0">
                <a:ea typeface="Times New Roman" pitchFamily="18" charset="0"/>
                <a:cs typeface="Arial" charset="0"/>
              </a:rPr>
              <a:t>place</a:t>
            </a:r>
            <a:r>
              <a:rPr lang="en-US" dirty="0">
                <a:ea typeface="Times New Roman" pitchFamily="18" charset="0"/>
                <a:cs typeface="Arial" charset="0"/>
              </a:rPr>
              <a:t> the operator </a:t>
            </a:r>
            <a:r>
              <a:rPr lang="en-US" b="1" dirty="0">
                <a:ea typeface="Times New Roman" pitchFamily="18" charset="0"/>
                <a:cs typeface="Arial" charset="0"/>
              </a:rPr>
              <a:t>on either side of the join condition. </a:t>
            </a:r>
            <a:r>
              <a:rPr lang="en-US" dirty="0">
                <a:ea typeface="Times New Roman" pitchFamily="18" charset="0"/>
                <a:cs typeface="Arial" charset="0"/>
              </a:rPr>
              <a:t>Cannot be placed on both sides of a join condition </a:t>
            </a:r>
            <a:endParaRPr lang="en-US" dirty="0" smtClean="0">
              <a:ea typeface="Times New Roman" pitchFamily="18" charset="0"/>
              <a:cs typeface="Arial" charset="0"/>
            </a:endParaRPr>
          </a:p>
          <a:p>
            <a:pPr>
              <a:tabLst>
                <a:tab pos="457200" algn="l"/>
              </a:tabLst>
              <a:defRPr/>
            </a:pPr>
            <a:r>
              <a:rPr lang="en-US" dirty="0" smtClean="0">
                <a:ea typeface="Times New Roman" pitchFamily="18" charset="0"/>
                <a:cs typeface="Arial" charset="0"/>
              </a:rPr>
              <a:t>We </a:t>
            </a:r>
            <a:r>
              <a:rPr lang="en-US" dirty="0">
                <a:ea typeface="Times New Roman" pitchFamily="18" charset="0"/>
                <a:cs typeface="Arial" charset="0"/>
              </a:rPr>
              <a:t>get </a:t>
            </a:r>
            <a:r>
              <a:rPr lang="en-US" b="1" dirty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two variations of outer </a:t>
            </a:r>
            <a:r>
              <a:rPr lang="en-US" b="1" dirty="0" smtClean="0">
                <a:solidFill>
                  <a:srgbClr val="7030A0"/>
                </a:solidFill>
                <a:ea typeface="Times New Roman" pitchFamily="18" charset="0"/>
                <a:cs typeface="Arial" charset="0"/>
              </a:rPr>
              <a:t>join</a:t>
            </a:r>
          </a:p>
          <a:p>
            <a:pPr lvl="1">
              <a:tabLst>
                <a:tab pos="457200" algn="l"/>
              </a:tabLst>
              <a:defRPr/>
            </a:pPr>
            <a:r>
              <a:rPr lang="en-US" dirty="0" smtClean="0">
                <a:solidFill>
                  <a:srgbClr val="0070C0"/>
                </a:solidFill>
                <a:ea typeface="Times New Roman" pitchFamily="18" charset="0"/>
                <a:cs typeface="Arial" charset="0"/>
              </a:rPr>
              <a:t>Right </a:t>
            </a:r>
            <a:r>
              <a:rPr lang="en-US" dirty="0">
                <a:solidFill>
                  <a:srgbClr val="0070C0"/>
                </a:solidFill>
                <a:ea typeface="Times New Roman" pitchFamily="18" charset="0"/>
                <a:cs typeface="Arial" charset="0"/>
              </a:rPr>
              <a:t>Outer </a:t>
            </a:r>
            <a:r>
              <a:rPr lang="en-US" dirty="0" smtClean="0">
                <a:solidFill>
                  <a:srgbClr val="0070C0"/>
                </a:solidFill>
                <a:ea typeface="Times New Roman" pitchFamily="18" charset="0"/>
                <a:cs typeface="Arial" charset="0"/>
              </a:rPr>
              <a:t>Join</a:t>
            </a:r>
          </a:p>
          <a:p>
            <a:pPr lvl="1">
              <a:tabLst>
                <a:tab pos="457200" algn="l"/>
              </a:tabLst>
              <a:defRPr/>
            </a:pPr>
            <a:r>
              <a:rPr lang="en-US" dirty="0" smtClean="0">
                <a:solidFill>
                  <a:srgbClr val="0070C0"/>
                </a:solidFill>
                <a:ea typeface="Times New Roman" pitchFamily="18" charset="0"/>
                <a:cs typeface="Arial" charset="0"/>
              </a:rPr>
              <a:t>Left </a:t>
            </a:r>
            <a:r>
              <a:rPr lang="en-US" dirty="0">
                <a:solidFill>
                  <a:srgbClr val="0070C0"/>
                </a:solidFill>
                <a:ea typeface="Times New Roman" pitchFamily="18" charset="0"/>
                <a:cs typeface="Arial" charset="0"/>
              </a:rPr>
              <a:t>Outer </a:t>
            </a:r>
            <a:r>
              <a:rPr lang="en-US" dirty="0" smtClean="0">
                <a:solidFill>
                  <a:srgbClr val="0070C0"/>
                </a:solidFill>
                <a:ea typeface="Times New Roman" pitchFamily="18" charset="0"/>
                <a:cs typeface="Arial" charset="0"/>
              </a:rPr>
              <a:t>Join</a:t>
            </a:r>
          </a:p>
          <a:p>
            <a:pPr>
              <a:tabLst>
                <a:tab pos="457200" algn="l"/>
              </a:tabLst>
              <a:defRPr/>
            </a:pPr>
            <a:r>
              <a:rPr lang="en-US" dirty="0" smtClean="0">
                <a:solidFill>
                  <a:srgbClr val="00B050"/>
                </a:solidFill>
              </a:rPr>
              <a:t>Note**: </a:t>
            </a:r>
            <a:r>
              <a:rPr lang="en-US" dirty="0">
                <a:ea typeface="Times New Roman" pitchFamily="18" charset="0"/>
                <a:cs typeface="Arial" charset="0"/>
              </a:rPr>
              <a:t>The side where (+) is present will have </a:t>
            </a:r>
            <a:r>
              <a:rPr lang="en-US" dirty="0">
                <a:solidFill>
                  <a:srgbClr val="00B050"/>
                </a:solidFill>
                <a:ea typeface="Times New Roman" pitchFamily="18" charset="0"/>
                <a:cs typeface="Arial" charset="0"/>
              </a:rPr>
              <a:t>information missing</a:t>
            </a:r>
          </a:p>
          <a:p>
            <a:pPr>
              <a:buFont typeface="Arial" charset="0"/>
              <a:buChar char="•"/>
              <a:tabLst>
                <a:tab pos="457200" algn="l"/>
              </a:tabLst>
              <a:defRPr/>
            </a:pPr>
            <a:endParaRPr lang="en-US" dirty="0"/>
          </a:p>
          <a:p>
            <a:pPr>
              <a:buFont typeface="Arial" charset="0"/>
              <a:buChar char="•"/>
              <a:tabLst>
                <a:tab pos="457200" algn="l"/>
              </a:tabLst>
              <a:defRPr/>
            </a:pPr>
            <a:endParaRPr lang="en-US" dirty="0"/>
          </a:p>
          <a:p>
            <a:pPr marL="404813" indent="-404813">
              <a:spcBef>
                <a:spcPct val="30000"/>
              </a:spcBef>
              <a:tabLst>
                <a:tab pos="457200" algn="l"/>
              </a:tabLst>
              <a:defRPr/>
            </a:pPr>
            <a:endParaRPr lang="en-US" dirty="0"/>
          </a:p>
          <a:p>
            <a:pPr marL="0" indent="0">
              <a:buNone/>
            </a:pPr>
            <a:endParaRPr lang="en-IN" dirty="0" smtClean="0"/>
          </a:p>
          <a:p>
            <a:pPr marL="338138" indent="-338138">
              <a:buFont typeface="Arial" charset="0"/>
              <a:buChar char="•"/>
              <a:tabLst>
                <a:tab pos="457200" algn="l"/>
              </a:tabLst>
            </a:pPr>
            <a:endParaRPr lang="en-IN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 marL="396875" indent="-396875">
              <a:tabLst>
                <a:tab pos="457200" algn="l"/>
              </a:tabLst>
              <a:defRPr/>
            </a:pPr>
            <a:endParaRPr lang="en-US" b="1" dirty="0" smtClean="0"/>
          </a:p>
          <a:p>
            <a:pPr>
              <a:defRPr/>
            </a:pPr>
            <a:endParaRPr lang="en-IN" dirty="0"/>
          </a:p>
          <a:p>
            <a:pPr>
              <a:buFont typeface="Arial" charset="0"/>
              <a:buChar char="•"/>
            </a:pPr>
            <a:endParaRPr lang="en-IN" dirty="0"/>
          </a:p>
          <a:p>
            <a:pPr marL="338138" indent="-338138">
              <a:buNone/>
              <a:defRPr/>
            </a:pPr>
            <a:endParaRPr lang="en-US" dirty="0"/>
          </a:p>
          <a:p>
            <a:pPr lvl="1">
              <a:buFontTx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38138" indent="-338138">
              <a:spcBef>
                <a:spcPct val="30000"/>
              </a:spcBef>
              <a:buFont typeface="Wingdings" pitchFamily="2" charset="2"/>
              <a:buChar char="q"/>
            </a:pPr>
            <a:endParaRPr lang="en-US" dirty="0" smtClean="0">
              <a:solidFill>
                <a:srgbClr val="800000"/>
              </a:solidFill>
            </a:endParaRPr>
          </a:p>
          <a:p>
            <a:pPr marL="338138" indent="-338138"/>
            <a:endParaRPr lang="en-IN" dirty="0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7AF201-57C9-4476-8BBE-2111A01A2538}" type="slidenum">
              <a:rPr lang="en-US" smtClean="0">
                <a:hlinkClick r:id="rId2" action="ppaction://hlinksldjump"/>
              </a:rPr>
              <a:pPr eaLnBrk="1" hangingPunct="1"/>
              <a:t>20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25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Left Outer Join</a:t>
            </a:r>
            <a:endParaRPr lang="en-IN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rm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en-US" dirty="0" smtClean="0">
                <a:ea typeface="Times New Roman" pitchFamily="18" charset="0"/>
                <a:cs typeface="Arial" charset="0"/>
              </a:rPr>
              <a:t>Syntax:</a:t>
            </a:r>
          </a:p>
          <a:p>
            <a:pPr>
              <a:buNone/>
              <a:tabLst>
                <a:tab pos="457200" algn="l"/>
              </a:tabLst>
            </a:pPr>
            <a:r>
              <a:rPr lang="en-US" dirty="0" smtClean="0">
                <a:ea typeface="Times New Roman" pitchFamily="18" charset="0"/>
                <a:cs typeface="Arial" charset="0"/>
              </a:rPr>
              <a:t>	</a:t>
            </a:r>
            <a:r>
              <a:rPr lang="en-US" dirty="0">
                <a:ea typeface="Times New Roman" pitchFamily="18" charset="0"/>
                <a:cs typeface="Arial" charset="0"/>
              </a:rPr>
              <a:t>		SELECT column1, column2,….</a:t>
            </a:r>
          </a:p>
          <a:p>
            <a:pPr>
              <a:buNone/>
              <a:tabLst>
                <a:tab pos="457200" algn="l"/>
              </a:tabLst>
            </a:pPr>
            <a:r>
              <a:rPr lang="en-US" dirty="0">
                <a:ea typeface="Times New Roman" pitchFamily="18" charset="0"/>
                <a:cs typeface="Arial" charset="0"/>
              </a:rPr>
              <a:t>			FROM table1, table2</a:t>
            </a:r>
          </a:p>
          <a:p>
            <a:pPr>
              <a:buNone/>
              <a:tabLst>
                <a:tab pos="457200" algn="l"/>
              </a:tabLst>
            </a:pPr>
            <a:r>
              <a:rPr lang="en-US" dirty="0">
                <a:ea typeface="Times New Roman" pitchFamily="18" charset="0"/>
                <a:cs typeface="Arial" charset="0"/>
              </a:rPr>
              <a:t>			WHERE table1.column1</a:t>
            </a:r>
            <a:r>
              <a:rPr lang="en-US" dirty="0">
                <a:solidFill>
                  <a:srgbClr val="0070C0"/>
                </a:solidFill>
                <a:ea typeface="Times New Roman" pitchFamily="18" charset="0"/>
                <a:cs typeface="Arial" charset="0"/>
              </a:rPr>
              <a:t>(+)</a:t>
            </a:r>
            <a:r>
              <a:rPr lang="en-US" dirty="0">
                <a:ea typeface="Times New Roman" pitchFamily="18" charset="0"/>
                <a:cs typeface="Arial" charset="0"/>
              </a:rPr>
              <a:t>=table2.column2</a:t>
            </a:r>
            <a:r>
              <a:rPr lang="en-US" dirty="0" smtClean="0">
                <a:ea typeface="Times New Roman" pitchFamily="18" charset="0"/>
                <a:cs typeface="Arial" charset="0"/>
              </a:rPr>
              <a:t>;</a:t>
            </a:r>
          </a:p>
          <a:p>
            <a:pPr>
              <a:tabLst>
                <a:tab pos="457200" algn="l"/>
              </a:tabLst>
              <a:defRPr/>
            </a:pPr>
            <a:endParaRPr lang="en-US" dirty="0" smtClean="0">
              <a:ea typeface="Times New Roman" pitchFamily="18" charset="0"/>
              <a:cs typeface="Arial" charset="0"/>
            </a:endParaRPr>
          </a:p>
          <a:p>
            <a:pPr>
              <a:tabLst>
                <a:tab pos="457200" algn="l"/>
              </a:tabLst>
              <a:defRPr/>
            </a:pPr>
            <a:r>
              <a:rPr lang="en-US" dirty="0" smtClean="0">
                <a:ea typeface="Times New Roman" pitchFamily="18" charset="0"/>
                <a:cs typeface="Arial" charset="0"/>
              </a:rPr>
              <a:t>A </a:t>
            </a:r>
            <a:r>
              <a:rPr lang="en-US" dirty="0" smtClean="0">
                <a:solidFill>
                  <a:srgbClr val="0070C0"/>
                </a:solidFill>
                <a:ea typeface="Times New Roman" pitchFamily="18" charset="0"/>
                <a:cs typeface="Arial" charset="0"/>
              </a:rPr>
              <a:t>Left Outer Join </a:t>
            </a:r>
            <a:r>
              <a:rPr lang="en-US" dirty="0" smtClean="0">
                <a:ea typeface="Times New Roman" pitchFamily="18" charset="0"/>
                <a:cs typeface="Arial" charset="0"/>
              </a:rPr>
              <a:t>add </a:t>
            </a:r>
            <a:r>
              <a:rPr lang="en-US" dirty="0">
                <a:solidFill>
                  <a:srgbClr val="0070C0"/>
                </a:solidFill>
                <a:ea typeface="Times New Roman" pitchFamily="18" charset="0"/>
                <a:cs typeface="Arial" charset="0"/>
              </a:rPr>
              <a:t>NULL</a:t>
            </a:r>
            <a:r>
              <a:rPr lang="en-US" dirty="0">
                <a:ea typeface="Times New Roman" pitchFamily="18" charset="0"/>
                <a:cs typeface="Arial" charset="0"/>
              </a:rPr>
              <a:t> values for columns in the table containing the </a:t>
            </a:r>
            <a:r>
              <a:rPr lang="en-US" dirty="0">
                <a:solidFill>
                  <a:srgbClr val="00B050"/>
                </a:solidFill>
                <a:ea typeface="Times New Roman" pitchFamily="18" charset="0"/>
                <a:cs typeface="Arial" charset="0"/>
              </a:rPr>
              <a:t>column on the left side of the equal sign </a:t>
            </a:r>
            <a:r>
              <a:rPr lang="en-US" dirty="0">
                <a:ea typeface="Times New Roman" pitchFamily="18" charset="0"/>
                <a:cs typeface="Arial" charset="0"/>
              </a:rPr>
              <a:t>in the join </a:t>
            </a:r>
            <a:r>
              <a:rPr lang="en-US" dirty="0" smtClean="0">
                <a:ea typeface="Times New Roman" pitchFamily="18" charset="0"/>
                <a:cs typeface="Arial" charset="0"/>
              </a:rPr>
              <a:t>condition</a:t>
            </a:r>
          </a:p>
          <a:p>
            <a:pPr>
              <a:tabLst>
                <a:tab pos="457200" algn="l"/>
              </a:tabLst>
              <a:defRPr/>
            </a:pPr>
            <a:r>
              <a:rPr lang="en-US" dirty="0" smtClean="0">
                <a:ea typeface="Times New Roman" pitchFamily="18" charset="0"/>
                <a:cs typeface="Arial" charset="0"/>
              </a:rPr>
              <a:t>Here</a:t>
            </a:r>
            <a:r>
              <a:rPr lang="en-US" dirty="0">
                <a:ea typeface="Times New Roman" pitchFamily="18" charset="0"/>
                <a:cs typeface="Arial" charset="0"/>
              </a:rPr>
              <a:t>, all the rows from the table containing the column to the right of the equal sign in the join condition will be displayed.</a:t>
            </a:r>
          </a:p>
          <a:p>
            <a:pPr>
              <a:buNone/>
              <a:tabLst>
                <a:tab pos="457200" algn="l"/>
              </a:tabLst>
            </a:pPr>
            <a:r>
              <a:rPr lang="en-US" dirty="0">
                <a:ea typeface="Times New Roman" pitchFamily="18" charset="0"/>
                <a:cs typeface="Arial" charset="0"/>
              </a:rPr>
              <a:t>	</a:t>
            </a:r>
          </a:p>
          <a:p>
            <a:pPr>
              <a:buFont typeface="Arial" charset="0"/>
              <a:buChar char="•"/>
              <a:tabLst>
                <a:tab pos="457200" algn="l"/>
              </a:tabLst>
            </a:pPr>
            <a:endParaRPr lang="en-US" dirty="0">
              <a:ea typeface="Times New Roman" pitchFamily="18" charset="0"/>
              <a:cs typeface="Arial" charset="0"/>
            </a:endParaRPr>
          </a:p>
          <a:p>
            <a:pPr>
              <a:buFont typeface="Arial" charset="0"/>
              <a:buChar char="•"/>
              <a:tabLst>
                <a:tab pos="457200" algn="l"/>
              </a:tabLst>
              <a:defRPr/>
            </a:pPr>
            <a:endParaRPr lang="en-US" dirty="0" smtClean="0"/>
          </a:p>
          <a:p>
            <a:pPr>
              <a:buFont typeface="Arial" charset="0"/>
              <a:buChar char="•"/>
              <a:tabLst>
                <a:tab pos="457200" algn="l"/>
              </a:tabLst>
              <a:defRPr/>
            </a:pPr>
            <a:endParaRPr lang="en-US" dirty="0" smtClean="0"/>
          </a:p>
          <a:p>
            <a:pPr marL="404813" indent="-404813">
              <a:spcBef>
                <a:spcPct val="30000"/>
              </a:spcBef>
              <a:tabLst>
                <a:tab pos="457200" algn="l"/>
              </a:tabLst>
              <a:defRPr/>
            </a:pPr>
            <a:endParaRPr lang="en-US" dirty="0" smtClean="0"/>
          </a:p>
          <a:p>
            <a:pPr marL="0" indent="0">
              <a:buNone/>
            </a:pPr>
            <a:endParaRPr lang="en-IN" dirty="0" smtClean="0"/>
          </a:p>
          <a:p>
            <a:pPr marL="338138" indent="-338138">
              <a:buFont typeface="Arial" charset="0"/>
              <a:buChar char="•"/>
              <a:tabLst>
                <a:tab pos="457200" algn="l"/>
              </a:tabLst>
            </a:pPr>
            <a:endParaRPr lang="en-IN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marL="396875" indent="-396875">
              <a:tabLst>
                <a:tab pos="457200" algn="l"/>
              </a:tabLst>
              <a:defRPr/>
            </a:pPr>
            <a:endParaRPr lang="en-US" b="1" dirty="0" smtClean="0"/>
          </a:p>
          <a:p>
            <a:pPr>
              <a:defRPr/>
            </a:pPr>
            <a:endParaRPr lang="en-IN" dirty="0" smtClean="0"/>
          </a:p>
          <a:p>
            <a:pPr>
              <a:buFont typeface="Arial" charset="0"/>
              <a:buChar char="•"/>
            </a:pPr>
            <a:endParaRPr lang="en-IN" dirty="0" smtClean="0"/>
          </a:p>
          <a:p>
            <a:pPr marL="338138" indent="-338138">
              <a:buNone/>
              <a:defRPr/>
            </a:pPr>
            <a:endParaRPr lang="en-US" dirty="0" smtClean="0"/>
          </a:p>
          <a:p>
            <a:pPr lvl="1">
              <a:buFontTx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38138" indent="-338138">
              <a:spcBef>
                <a:spcPct val="30000"/>
              </a:spcBef>
              <a:buFont typeface="Wingdings" pitchFamily="2" charset="2"/>
              <a:buChar char="q"/>
            </a:pPr>
            <a:endParaRPr lang="en-US" dirty="0" smtClean="0">
              <a:solidFill>
                <a:srgbClr val="800000"/>
              </a:solidFill>
            </a:endParaRPr>
          </a:p>
          <a:p>
            <a:pPr marL="338138" indent="-338138"/>
            <a:endParaRPr lang="en-IN" dirty="0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7AF201-57C9-4476-8BBE-2111A01A2538}" type="slidenum">
              <a:rPr lang="en-US" smtClean="0">
                <a:hlinkClick r:id="rId2" action="ppaction://hlinksldjump"/>
              </a:rPr>
              <a:pPr eaLnBrk="1" hangingPunct="1"/>
              <a:t>21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648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Left Outer </a:t>
            </a:r>
            <a:r>
              <a:rPr lang="en-US" dirty="0" smtClean="0"/>
              <a:t>Join: Example</a:t>
            </a:r>
            <a:endParaRPr lang="en-IN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rm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en-US" dirty="0" smtClean="0">
                <a:ea typeface="Times New Roman" pitchFamily="18" charset="0"/>
                <a:cs typeface="Arial" charset="0"/>
              </a:rPr>
              <a:t>Query: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dirty="0" smtClean="0">
                <a:latin typeface="Calibri" pitchFamily="34" charset="0"/>
                <a:ea typeface="굴림" charset="-127"/>
                <a:cs typeface="Calibri" pitchFamily="34" charset="0"/>
              </a:rPr>
              <a:t>	SELECT </a:t>
            </a:r>
            <a:r>
              <a:rPr lang="en-US" altLang="ko-KR" dirty="0" err="1">
                <a:latin typeface="Calibri" pitchFamily="34" charset="0"/>
                <a:ea typeface="굴림" charset="-127"/>
                <a:cs typeface="Calibri" pitchFamily="34" charset="0"/>
              </a:rPr>
              <a:t>department_name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, </a:t>
            </a:r>
            <a:r>
              <a:rPr lang="en-US" altLang="ko-KR" dirty="0" err="1">
                <a:latin typeface="Calibri" pitchFamily="34" charset="0"/>
                <a:ea typeface="굴림" charset="-127"/>
                <a:cs typeface="Calibri" pitchFamily="34" charset="0"/>
              </a:rPr>
              <a:t>manager_id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, city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dirty="0" smtClean="0">
                <a:latin typeface="Calibri" pitchFamily="34" charset="0"/>
                <a:ea typeface="굴림" charset="-127"/>
                <a:cs typeface="Calibri" pitchFamily="34" charset="0"/>
              </a:rPr>
              <a:t>	FROM 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Departments d, Locations l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dirty="0" smtClean="0">
                <a:latin typeface="Calibri" pitchFamily="34" charset="0"/>
                <a:ea typeface="굴림" charset="-127"/>
                <a:cs typeface="Calibri" pitchFamily="34" charset="0"/>
              </a:rPr>
              <a:t>	WHERE </a:t>
            </a:r>
            <a:r>
              <a:rPr lang="en-US" altLang="ko-KR" dirty="0" err="1">
                <a:latin typeface="Calibri" pitchFamily="34" charset="0"/>
                <a:ea typeface="굴림" charset="-127"/>
                <a:cs typeface="Calibri" pitchFamily="34" charset="0"/>
              </a:rPr>
              <a:t>l.location_id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 (+) = </a:t>
            </a:r>
            <a:r>
              <a:rPr lang="en-US" altLang="ko-KR" dirty="0" err="1">
                <a:latin typeface="Calibri" pitchFamily="34" charset="0"/>
                <a:ea typeface="굴림" charset="-127"/>
                <a:cs typeface="Calibri" pitchFamily="34" charset="0"/>
              </a:rPr>
              <a:t>d.location_id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; </a:t>
            </a:r>
            <a:endParaRPr lang="en-US" dirty="0">
              <a:latin typeface="Calibri" pitchFamily="34" charset="0"/>
              <a:ea typeface="굴림" charset="-127"/>
              <a:cs typeface="Calibri" pitchFamily="34" charset="0"/>
            </a:endParaRPr>
          </a:p>
          <a:p>
            <a:pPr marL="404813" indent="-404813">
              <a:spcBef>
                <a:spcPct val="30000"/>
              </a:spcBef>
              <a:tabLst>
                <a:tab pos="457200" algn="l"/>
              </a:tabLst>
              <a:defRPr/>
            </a:pPr>
            <a:endParaRPr lang="en-US" dirty="0" smtClean="0"/>
          </a:p>
          <a:p>
            <a:pPr marL="0" indent="0">
              <a:buNone/>
            </a:pPr>
            <a:endParaRPr lang="en-IN" dirty="0" smtClean="0"/>
          </a:p>
          <a:p>
            <a:pPr marL="338138" indent="-338138">
              <a:buFont typeface="Arial" charset="0"/>
              <a:buChar char="•"/>
              <a:tabLst>
                <a:tab pos="457200" algn="l"/>
              </a:tabLst>
            </a:pPr>
            <a:endParaRPr lang="en-IN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marL="396875" indent="-396875">
              <a:tabLst>
                <a:tab pos="457200" algn="l"/>
              </a:tabLst>
              <a:defRPr/>
            </a:pPr>
            <a:endParaRPr lang="en-US" b="1" dirty="0" smtClean="0"/>
          </a:p>
          <a:p>
            <a:pPr>
              <a:defRPr/>
            </a:pPr>
            <a:endParaRPr lang="en-IN" dirty="0" smtClean="0"/>
          </a:p>
          <a:p>
            <a:pPr>
              <a:buFont typeface="Arial" charset="0"/>
              <a:buChar char="•"/>
            </a:pPr>
            <a:endParaRPr lang="en-IN" dirty="0" smtClean="0"/>
          </a:p>
          <a:p>
            <a:pPr marL="338138" indent="-338138">
              <a:buNone/>
              <a:defRPr/>
            </a:pPr>
            <a:endParaRPr lang="en-US" dirty="0" smtClean="0"/>
          </a:p>
          <a:p>
            <a:pPr lvl="1">
              <a:buFontTx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38138" indent="-338138">
              <a:spcBef>
                <a:spcPct val="30000"/>
              </a:spcBef>
              <a:buFont typeface="Wingdings" pitchFamily="2" charset="2"/>
              <a:buChar char="q"/>
            </a:pPr>
            <a:endParaRPr lang="en-US" dirty="0" smtClean="0">
              <a:solidFill>
                <a:srgbClr val="800000"/>
              </a:solidFill>
            </a:endParaRPr>
          </a:p>
          <a:p>
            <a:pPr marL="338138" indent="-338138"/>
            <a:endParaRPr lang="en-IN" dirty="0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7AF201-57C9-4476-8BBE-2111A01A2538}" type="slidenum">
              <a:rPr lang="en-US" smtClean="0">
                <a:hlinkClick r:id="rId2" action="ppaction://hlinksldjump"/>
              </a:rPr>
              <a:pPr eaLnBrk="1" hangingPunct="1"/>
              <a:t>22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201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Right Outer Join</a:t>
            </a:r>
            <a:endParaRPr lang="en-IN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rm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en-US" dirty="0" smtClean="0">
                <a:ea typeface="Times New Roman" pitchFamily="18" charset="0"/>
                <a:cs typeface="Arial" charset="0"/>
              </a:rPr>
              <a:t>Syntax</a:t>
            </a:r>
            <a:r>
              <a:rPr lang="en-US" dirty="0">
                <a:ea typeface="Times New Roman" pitchFamily="18" charset="0"/>
                <a:cs typeface="Arial" charset="0"/>
              </a:rPr>
              <a:t>:</a:t>
            </a:r>
          </a:p>
          <a:p>
            <a:pPr>
              <a:buNone/>
              <a:tabLst>
                <a:tab pos="457200" algn="l"/>
              </a:tabLst>
            </a:pPr>
            <a:r>
              <a:rPr lang="en-US" dirty="0">
                <a:ea typeface="Times New Roman" pitchFamily="18" charset="0"/>
                <a:cs typeface="Arial" charset="0"/>
              </a:rPr>
              <a:t> 			SELECT column1, column2,….</a:t>
            </a:r>
          </a:p>
          <a:p>
            <a:pPr>
              <a:buNone/>
              <a:tabLst>
                <a:tab pos="457200" algn="l"/>
              </a:tabLst>
            </a:pPr>
            <a:r>
              <a:rPr lang="en-US" dirty="0">
                <a:ea typeface="Times New Roman" pitchFamily="18" charset="0"/>
                <a:cs typeface="Arial" charset="0"/>
              </a:rPr>
              <a:t>			FROM table1, table2</a:t>
            </a:r>
          </a:p>
          <a:p>
            <a:pPr>
              <a:buNone/>
              <a:tabLst>
                <a:tab pos="457200" algn="l"/>
              </a:tabLst>
            </a:pPr>
            <a:r>
              <a:rPr lang="en-US" dirty="0">
                <a:ea typeface="Times New Roman" pitchFamily="18" charset="0"/>
                <a:cs typeface="Arial" charset="0"/>
              </a:rPr>
              <a:t>			</a:t>
            </a:r>
            <a:r>
              <a:rPr lang="en-US" dirty="0" smtClean="0">
                <a:ea typeface="Times New Roman" pitchFamily="18" charset="0"/>
                <a:cs typeface="Arial" charset="0"/>
              </a:rPr>
              <a:t>WHERE </a:t>
            </a:r>
            <a:r>
              <a:rPr lang="en-US" dirty="0">
                <a:ea typeface="Times New Roman" pitchFamily="18" charset="0"/>
                <a:cs typeface="Arial" charset="0"/>
              </a:rPr>
              <a:t>table1.column1=table2.column2</a:t>
            </a:r>
            <a:r>
              <a:rPr lang="en-US" dirty="0" smtClean="0">
                <a:solidFill>
                  <a:srgbClr val="0070C0"/>
                </a:solidFill>
                <a:ea typeface="Times New Roman" pitchFamily="18" charset="0"/>
                <a:cs typeface="Arial" charset="0"/>
              </a:rPr>
              <a:t>(+)</a:t>
            </a:r>
            <a:r>
              <a:rPr lang="en-US" dirty="0" smtClean="0">
                <a:ea typeface="Times New Roman" pitchFamily="18" charset="0"/>
                <a:cs typeface="Arial" charset="0"/>
              </a:rPr>
              <a:t>;</a:t>
            </a:r>
          </a:p>
          <a:p>
            <a:pPr>
              <a:buNone/>
              <a:tabLst>
                <a:tab pos="457200" algn="l"/>
              </a:tabLst>
            </a:pPr>
            <a:endParaRPr lang="en-US" dirty="0">
              <a:ea typeface="Times New Roman" pitchFamily="18" charset="0"/>
              <a:cs typeface="Arial" charset="0"/>
            </a:endParaRPr>
          </a:p>
          <a:p>
            <a:pPr>
              <a:tabLst>
                <a:tab pos="457200" algn="l"/>
              </a:tabLst>
              <a:defRPr/>
            </a:pPr>
            <a:r>
              <a:rPr lang="en-US" dirty="0">
                <a:ea typeface="Times New Roman" pitchFamily="18" charset="0"/>
                <a:cs typeface="Arial" charset="0"/>
              </a:rPr>
              <a:t>This join will </a:t>
            </a:r>
            <a:r>
              <a:rPr lang="en-US" dirty="0">
                <a:solidFill>
                  <a:srgbClr val="006600"/>
                </a:solidFill>
                <a:ea typeface="Times New Roman" pitchFamily="18" charset="0"/>
                <a:cs typeface="Arial" charset="0"/>
              </a:rPr>
              <a:t>add NULL values for columns</a:t>
            </a:r>
            <a:r>
              <a:rPr lang="en-US" dirty="0">
                <a:ea typeface="Times New Roman" pitchFamily="18" charset="0"/>
                <a:cs typeface="Arial" charset="0"/>
              </a:rPr>
              <a:t> in the table containing the </a:t>
            </a:r>
            <a:r>
              <a:rPr lang="en-US" dirty="0">
                <a:solidFill>
                  <a:srgbClr val="006600"/>
                </a:solidFill>
                <a:ea typeface="Times New Roman" pitchFamily="18" charset="0"/>
                <a:cs typeface="Arial" charset="0"/>
              </a:rPr>
              <a:t>column on the right side of the equal sign</a:t>
            </a:r>
            <a:r>
              <a:rPr lang="en-US" dirty="0">
                <a:ea typeface="Times New Roman" pitchFamily="18" charset="0"/>
                <a:cs typeface="Arial" charset="0"/>
              </a:rPr>
              <a:t> in the join condition</a:t>
            </a:r>
          </a:p>
          <a:p>
            <a:pPr>
              <a:tabLst>
                <a:tab pos="457200" algn="l"/>
              </a:tabLst>
              <a:defRPr/>
            </a:pPr>
            <a:r>
              <a:rPr lang="en-US" dirty="0">
                <a:ea typeface="Times New Roman" pitchFamily="18" charset="0"/>
                <a:cs typeface="Arial" charset="0"/>
              </a:rPr>
              <a:t>Here, all the rows from the table containing the column to the left of the equal sign in the join condition will be displayed.</a:t>
            </a:r>
          </a:p>
          <a:p>
            <a:pPr>
              <a:buNone/>
              <a:tabLst>
                <a:tab pos="457200" algn="l"/>
              </a:tabLst>
            </a:pPr>
            <a:endParaRPr lang="en-US" dirty="0">
              <a:ea typeface="Times New Roman" pitchFamily="18" charset="0"/>
              <a:cs typeface="Arial" charset="0"/>
            </a:endParaRP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7AF201-57C9-4476-8BBE-2111A01A2538}" type="slidenum">
              <a:rPr lang="en-US" smtClean="0">
                <a:hlinkClick r:id="rId2" action="ppaction://hlinksldjump"/>
              </a:rPr>
              <a:pPr eaLnBrk="1" hangingPunct="1"/>
              <a:t>23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4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Right Outer </a:t>
            </a:r>
            <a:r>
              <a:rPr lang="en-US" dirty="0" smtClean="0"/>
              <a:t>Join: Example</a:t>
            </a:r>
            <a:endParaRPr lang="en-IN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rm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en-US" dirty="0" smtClean="0">
                <a:ea typeface="Times New Roman" pitchFamily="18" charset="0"/>
                <a:cs typeface="Arial" charset="0"/>
              </a:rPr>
              <a:t>Query:</a:t>
            </a:r>
            <a:endParaRPr lang="en-US" dirty="0">
              <a:ea typeface="Times New Roman" pitchFamily="18" charset="0"/>
              <a:cs typeface="Arial" charset="0"/>
            </a:endParaRPr>
          </a:p>
          <a:p>
            <a:pPr marL="1257300" lvl="3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dirty="0" smtClean="0">
                <a:latin typeface="Calibri" pitchFamily="34" charset="0"/>
                <a:ea typeface="굴림" charset="-127"/>
                <a:cs typeface="Calibri" pitchFamily="34" charset="0"/>
              </a:rPr>
              <a:t>SELECT </a:t>
            </a:r>
            <a:r>
              <a:rPr lang="en-US" altLang="ko-KR" dirty="0" err="1">
                <a:latin typeface="Calibri" pitchFamily="34" charset="0"/>
                <a:ea typeface="굴림" charset="-127"/>
                <a:cs typeface="Calibri" pitchFamily="34" charset="0"/>
              </a:rPr>
              <a:t>department_name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, </a:t>
            </a:r>
            <a:r>
              <a:rPr lang="en-US" altLang="ko-KR" dirty="0" err="1">
                <a:latin typeface="Calibri" pitchFamily="34" charset="0"/>
                <a:ea typeface="굴림" charset="-127"/>
                <a:cs typeface="Calibri" pitchFamily="34" charset="0"/>
              </a:rPr>
              <a:t>manager_id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, city</a:t>
            </a:r>
          </a:p>
          <a:p>
            <a:pPr marL="1257300" lvl="3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FROM Departments d, Locations l</a:t>
            </a:r>
          </a:p>
          <a:p>
            <a:pPr marL="1257300" lvl="3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WHERE </a:t>
            </a:r>
            <a:r>
              <a:rPr lang="en-US" altLang="ko-KR" dirty="0" err="1">
                <a:latin typeface="Calibri" pitchFamily="34" charset="0"/>
                <a:ea typeface="굴림" charset="-127"/>
                <a:cs typeface="Calibri" pitchFamily="34" charset="0"/>
              </a:rPr>
              <a:t>l.location_id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 = </a:t>
            </a:r>
            <a:r>
              <a:rPr lang="en-US" altLang="ko-KR" dirty="0" err="1">
                <a:latin typeface="Calibri" pitchFamily="34" charset="0"/>
                <a:ea typeface="굴림" charset="-127"/>
                <a:cs typeface="Calibri" pitchFamily="34" charset="0"/>
              </a:rPr>
              <a:t>d.location_id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 (+); </a:t>
            </a:r>
            <a:endParaRPr lang="en-US" dirty="0">
              <a:latin typeface="Calibri" pitchFamily="34" charset="0"/>
              <a:ea typeface="굴림" charset="-127"/>
              <a:cs typeface="Calibri" pitchFamily="34" charset="0"/>
            </a:endParaRP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7AF201-57C9-4476-8BBE-2111A01A2538}" type="slidenum">
              <a:rPr lang="en-US" smtClean="0">
                <a:hlinkClick r:id="rId2" action="ppaction://hlinksldjump"/>
              </a:rPr>
              <a:pPr eaLnBrk="1" hangingPunct="1"/>
              <a:t>24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287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</a:t>
            </a:r>
            <a:r>
              <a:rPr lang="en-US" dirty="0"/>
              <a:t>Outer </a:t>
            </a:r>
            <a:r>
              <a:rPr lang="en-US" dirty="0" smtClean="0"/>
              <a:t>Join</a:t>
            </a:r>
            <a:endParaRPr lang="en-IN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rm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en-US" dirty="0" smtClean="0">
                <a:ea typeface="Times New Roman" pitchFamily="18" charset="0"/>
                <a:cs typeface="Arial" charset="0"/>
              </a:rPr>
              <a:t>A </a:t>
            </a:r>
            <a:r>
              <a:rPr lang="en-US" dirty="0">
                <a:ea typeface="Times New Roman" pitchFamily="18" charset="0"/>
                <a:cs typeface="Arial" charset="0"/>
              </a:rPr>
              <a:t>full outer join </a:t>
            </a:r>
            <a:r>
              <a:rPr lang="en-US" dirty="0">
                <a:solidFill>
                  <a:srgbClr val="0070C0"/>
                </a:solidFill>
                <a:ea typeface="Times New Roman" pitchFamily="18" charset="0"/>
                <a:cs typeface="Arial" charset="0"/>
              </a:rPr>
              <a:t>add NULL value</a:t>
            </a:r>
            <a:r>
              <a:rPr lang="en-US" dirty="0">
                <a:ea typeface="Times New Roman" pitchFamily="18" charset="0"/>
                <a:cs typeface="Arial" charset="0"/>
              </a:rPr>
              <a:t> to the columns from both tables, for any rows, that do not have a corresponding value in the other table. </a:t>
            </a:r>
            <a:endParaRPr lang="en-US" dirty="0" smtClean="0">
              <a:ea typeface="Times New Roman" pitchFamily="18" charset="0"/>
              <a:cs typeface="Arial" charset="0"/>
            </a:endParaRPr>
          </a:p>
          <a:p>
            <a:pPr>
              <a:tabLst>
                <a:tab pos="457200" algn="l"/>
              </a:tabLst>
              <a:defRPr/>
            </a:pPr>
            <a:r>
              <a:rPr lang="en-US" dirty="0" smtClean="0">
                <a:ea typeface="Times New Roman" pitchFamily="18" charset="0"/>
                <a:cs typeface="Arial" charset="0"/>
              </a:rPr>
              <a:t>Here</a:t>
            </a:r>
            <a:r>
              <a:rPr lang="en-US" dirty="0">
                <a:ea typeface="Times New Roman" pitchFamily="18" charset="0"/>
                <a:cs typeface="Arial" charset="0"/>
              </a:rPr>
              <a:t>, all the rows from both tables will be </a:t>
            </a:r>
            <a:r>
              <a:rPr lang="en-US" dirty="0" smtClean="0">
                <a:ea typeface="Times New Roman" pitchFamily="18" charset="0"/>
                <a:cs typeface="Arial" charset="0"/>
              </a:rPr>
              <a:t>displayed</a:t>
            </a:r>
          </a:p>
          <a:p>
            <a:pPr>
              <a:tabLst>
                <a:tab pos="457200" algn="l"/>
              </a:tabLst>
              <a:defRPr/>
            </a:pPr>
            <a:r>
              <a:rPr lang="en-US" b="1" dirty="0" smtClean="0">
                <a:ea typeface="Times New Roman" pitchFamily="18" charset="0"/>
                <a:cs typeface="Arial" charset="0"/>
              </a:rPr>
              <a:t>Example</a:t>
            </a:r>
          </a:p>
          <a:p>
            <a:pPr>
              <a:buNone/>
            </a:pPr>
            <a:r>
              <a:rPr lang="en-US" altLang="ko-KR" dirty="0" smtClean="0">
                <a:ea typeface="Times New Roman" pitchFamily="18" charset="0"/>
                <a:cs typeface="Arial" charset="0"/>
              </a:rPr>
              <a:t>		SELECT </a:t>
            </a:r>
            <a:r>
              <a:rPr lang="en-US" altLang="ko-KR" dirty="0" err="1">
                <a:ea typeface="Times New Roman" pitchFamily="18" charset="0"/>
                <a:cs typeface="Arial" charset="0"/>
              </a:rPr>
              <a:t>department_name</a:t>
            </a:r>
            <a:r>
              <a:rPr lang="en-US" altLang="ko-KR" dirty="0">
                <a:ea typeface="Times New Roman" pitchFamily="18" charset="0"/>
                <a:cs typeface="Arial" charset="0"/>
              </a:rPr>
              <a:t>, </a:t>
            </a:r>
            <a:r>
              <a:rPr lang="en-US" altLang="ko-KR" dirty="0" err="1">
                <a:ea typeface="Times New Roman" pitchFamily="18" charset="0"/>
                <a:cs typeface="Arial" charset="0"/>
              </a:rPr>
              <a:t>manager_id</a:t>
            </a:r>
            <a:r>
              <a:rPr lang="en-US" altLang="ko-KR" dirty="0">
                <a:ea typeface="Times New Roman" pitchFamily="18" charset="0"/>
                <a:cs typeface="Arial" charset="0"/>
              </a:rPr>
              <a:t>, city</a:t>
            </a:r>
          </a:p>
          <a:p>
            <a:pPr>
              <a:buNone/>
            </a:pPr>
            <a:r>
              <a:rPr lang="en-US" altLang="ko-KR" dirty="0">
                <a:ea typeface="Times New Roman" pitchFamily="18" charset="0"/>
                <a:cs typeface="Arial" charset="0"/>
              </a:rPr>
              <a:t>		FROM Departments d</a:t>
            </a:r>
          </a:p>
          <a:p>
            <a:pPr>
              <a:buNone/>
            </a:pPr>
            <a:r>
              <a:rPr lang="en-US" altLang="ko-KR" dirty="0">
                <a:ea typeface="Times New Roman" pitchFamily="18" charset="0"/>
                <a:cs typeface="Arial" charset="0"/>
              </a:rPr>
              <a:t>		FULL OUTER JOIN Locations l</a:t>
            </a:r>
          </a:p>
          <a:p>
            <a:pPr>
              <a:buNone/>
            </a:pPr>
            <a:r>
              <a:rPr lang="en-US" altLang="ko-KR" dirty="0">
                <a:ea typeface="Times New Roman" pitchFamily="18" charset="0"/>
                <a:cs typeface="Arial" charset="0"/>
              </a:rPr>
              <a:t>		ON (</a:t>
            </a:r>
            <a:r>
              <a:rPr lang="en-US" altLang="ko-KR" dirty="0" err="1">
                <a:ea typeface="Times New Roman" pitchFamily="18" charset="0"/>
                <a:cs typeface="Arial" charset="0"/>
              </a:rPr>
              <a:t>d.location_id</a:t>
            </a:r>
            <a:r>
              <a:rPr lang="en-US" altLang="ko-KR" dirty="0">
                <a:ea typeface="Times New Roman" pitchFamily="18" charset="0"/>
                <a:cs typeface="Arial" charset="0"/>
              </a:rPr>
              <a:t> = </a:t>
            </a:r>
            <a:r>
              <a:rPr lang="en-US" altLang="ko-KR" dirty="0" err="1">
                <a:ea typeface="Times New Roman" pitchFamily="18" charset="0"/>
                <a:cs typeface="Arial" charset="0"/>
              </a:rPr>
              <a:t>l.location_id</a:t>
            </a:r>
            <a:r>
              <a:rPr lang="en-US" altLang="ko-KR" dirty="0">
                <a:ea typeface="Times New Roman" pitchFamily="18" charset="0"/>
                <a:cs typeface="Arial" charset="0"/>
              </a:rPr>
              <a:t>);</a:t>
            </a:r>
            <a:endParaRPr lang="en-US" dirty="0">
              <a:ea typeface="Times New Roman" pitchFamily="18" charset="0"/>
              <a:cs typeface="Arial" charset="0"/>
            </a:endParaRPr>
          </a:p>
          <a:p>
            <a:pPr lvl="1">
              <a:tabLst>
                <a:tab pos="457200" algn="l"/>
              </a:tabLst>
              <a:defRPr/>
            </a:pPr>
            <a:r>
              <a:rPr lang="en-US" dirty="0" smtClean="0">
                <a:ea typeface="Times New Roman" pitchFamily="18" charset="0"/>
                <a:cs typeface="Arial" charset="0"/>
              </a:rPr>
              <a:t>This </a:t>
            </a:r>
            <a:r>
              <a:rPr lang="en-US" dirty="0">
                <a:ea typeface="Times New Roman" pitchFamily="18" charset="0"/>
                <a:cs typeface="Arial" charset="0"/>
              </a:rPr>
              <a:t>query retrieves all rows from Departments &amp; Locations table whether match or no match</a:t>
            </a:r>
            <a:endParaRPr lang="en-US" sz="2000" dirty="0">
              <a:ea typeface="Times New Roman" pitchFamily="18" charset="0"/>
              <a:cs typeface="Arial" charset="0"/>
            </a:endParaRPr>
          </a:p>
          <a:p>
            <a:endParaRPr lang="en-US" dirty="0"/>
          </a:p>
          <a:p>
            <a:pPr>
              <a:tabLst>
                <a:tab pos="457200" algn="l"/>
              </a:tabLst>
              <a:defRPr/>
            </a:pPr>
            <a:endParaRPr lang="en-US" dirty="0">
              <a:latin typeface="Calibri" pitchFamily="34" charset="0"/>
              <a:ea typeface="굴림" charset="-127"/>
              <a:cs typeface="Calibri" pitchFamily="34" charset="0"/>
            </a:endParaRP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7AF201-57C9-4476-8BBE-2111A01A2538}" type="slidenum">
              <a:rPr lang="en-US" smtClean="0">
                <a:hlinkClick r:id="rId2" action="ppaction://hlinksldjump"/>
              </a:rPr>
              <a:pPr eaLnBrk="1" hangingPunct="1"/>
              <a:t>25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898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Subquery</a:t>
            </a:r>
            <a:endParaRPr lang="en-IN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rm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en-US" dirty="0" smtClean="0"/>
              <a:t>A </a:t>
            </a:r>
            <a:r>
              <a:rPr lang="en-US" dirty="0"/>
              <a:t>final technique for </a:t>
            </a:r>
            <a:r>
              <a:rPr lang="en-US" b="1" dirty="0"/>
              <a:t>creating complex queries</a:t>
            </a:r>
            <a:r>
              <a:rPr lang="en-US" dirty="0"/>
              <a:t> is the ability to </a:t>
            </a:r>
            <a:r>
              <a:rPr lang="en-US" dirty="0">
                <a:solidFill>
                  <a:srgbClr val="006600"/>
                </a:solidFill>
              </a:rPr>
              <a:t>nest one query within another</a:t>
            </a:r>
            <a:r>
              <a:rPr lang="en-US" dirty="0"/>
              <a:t> to create a </a:t>
            </a:r>
            <a:r>
              <a:rPr lang="en-US" dirty="0" err="1" smtClean="0">
                <a:solidFill>
                  <a:srgbClr val="0070C0"/>
                </a:solidFill>
              </a:rPr>
              <a:t>Subquery</a:t>
            </a:r>
            <a:r>
              <a:rPr lang="en-US" dirty="0" smtClean="0"/>
              <a:t>.</a:t>
            </a:r>
          </a:p>
          <a:p>
            <a:pPr>
              <a:tabLst>
                <a:tab pos="457200" algn="l"/>
              </a:tabLst>
              <a:defRPr/>
            </a:pPr>
            <a:r>
              <a:rPr lang="en-US" dirty="0" smtClean="0"/>
              <a:t>A </a:t>
            </a:r>
            <a:r>
              <a:rPr lang="en-US" dirty="0" err="1">
                <a:solidFill>
                  <a:srgbClr val="0070C0"/>
                </a:solidFill>
              </a:rPr>
              <a:t>Subquery</a:t>
            </a:r>
            <a:r>
              <a:rPr lang="en-US" dirty="0"/>
              <a:t> </a:t>
            </a:r>
            <a:endParaRPr lang="en-US" dirty="0" smtClean="0"/>
          </a:p>
          <a:p>
            <a:pPr lvl="1">
              <a:tabLst>
                <a:tab pos="457200" algn="l"/>
              </a:tabLst>
              <a:defRPr/>
            </a:pPr>
            <a:r>
              <a:rPr lang="en-US" dirty="0" smtClean="0"/>
              <a:t>is </a:t>
            </a:r>
            <a:r>
              <a:rPr lang="en-US" dirty="0"/>
              <a:t>a SELECT statement that is </a:t>
            </a:r>
            <a:r>
              <a:rPr lang="en-US" dirty="0">
                <a:solidFill>
                  <a:srgbClr val="00B050"/>
                </a:solidFill>
              </a:rPr>
              <a:t>embedded in a clause of another SQL statement. </a:t>
            </a:r>
            <a:endParaRPr lang="en-US" dirty="0" smtClean="0">
              <a:solidFill>
                <a:srgbClr val="00B050"/>
              </a:solidFill>
            </a:endParaRPr>
          </a:p>
          <a:p>
            <a:pPr lvl="1">
              <a:tabLst>
                <a:tab pos="457200" algn="l"/>
              </a:tabLst>
              <a:defRPr/>
            </a:pPr>
            <a:r>
              <a:rPr lang="en-US" dirty="0" smtClean="0"/>
              <a:t>A </a:t>
            </a:r>
            <a:r>
              <a:rPr lang="en-US" dirty="0" err="1"/>
              <a:t>subquery</a:t>
            </a:r>
            <a:r>
              <a:rPr lang="en-US" dirty="0"/>
              <a:t> can be useful when you select rows from a table using a condition that </a:t>
            </a:r>
            <a:r>
              <a:rPr lang="en-US" dirty="0">
                <a:solidFill>
                  <a:srgbClr val="7030A0"/>
                </a:solidFill>
              </a:rPr>
              <a:t>depends on an unknown column value. </a:t>
            </a:r>
            <a:endParaRPr lang="en-US" dirty="0" smtClean="0">
              <a:solidFill>
                <a:srgbClr val="7030A0"/>
              </a:solidFill>
            </a:endParaRPr>
          </a:p>
          <a:p>
            <a:pPr>
              <a:tabLst>
                <a:tab pos="457200" algn="l"/>
              </a:tabLst>
              <a:defRPr/>
            </a:pPr>
            <a:r>
              <a:rPr lang="en-US" b="1" dirty="0" smtClean="0"/>
              <a:t>Placement </a:t>
            </a:r>
            <a:r>
              <a:rPr lang="en-US" b="1" dirty="0"/>
              <a:t>of a </a:t>
            </a:r>
            <a:r>
              <a:rPr lang="en-US" b="1" dirty="0" err="1" smtClean="0"/>
              <a:t>subquery</a:t>
            </a:r>
            <a:r>
              <a:rPr lang="en-US" b="1" dirty="0" smtClean="0"/>
              <a:t>: </a:t>
            </a:r>
            <a:r>
              <a:rPr lang="en-US" dirty="0" smtClean="0"/>
              <a:t>It </a:t>
            </a:r>
            <a:r>
              <a:rPr lang="en-US" dirty="0"/>
              <a:t>can be placed in </a:t>
            </a:r>
            <a:r>
              <a:rPr lang="en-US" dirty="0">
                <a:solidFill>
                  <a:schemeClr val="accent2"/>
                </a:solidFill>
              </a:rPr>
              <a:t>two</a:t>
            </a:r>
            <a:r>
              <a:rPr lang="en-US" dirty="0"/>
              <a:t> clauses </a:t>
            </a:r>
            <a:endParaRPr lang="en-US" dirty="0" smtClean="0"/>
          </a:p>
          <a:p>
            <a:pPr lvl="1">
              <a:tabLst>
                <a:tab pos="457200" algn="l"/>
              </a:tabLst>
              <a:defRPr/>
            </a:pPr>
            <a:r>
              <a:rPr lang="en-US" dirty="0" smtClean="0"/>
              <a:t> </a:t>
            </a:r>
            <a:r>
              <a:rPr lang="en-US" b="1" dirty="0"/>
              <a:t>WHERE</a:t>
            </a:r>
            <a:r>
              <a:rPr lang="en-US" dirty="0"/>
              <a:t> </a:t>
            </a:r>
            <a:endParaRPr lang="en-US" dirty="0" smtClean="0"/>
          </a:p>
          <a:p>
            <a:pPr lvl="1">
              <a:tabLst>
                <a:tab pos="457200" algn="l"/>
              </a:tabLst>
              <a:defRPr/>
            </a:pPr>
            <a:r>
              <a:rPr lang="en-US" dirty="0" smtClean="0"/>
              <a:t> </a:t>
            </a:r>
            <a:r>
              <a:rPr lang="en-US" b="1" dirty="0"/>
              <a:t>HAVING</a:t>
            </a:r>
          </a:p>
          <a:p>
            <a:pPr>
              <a:tabLst>
                <a:tab pos="457200" algn="l"/>
              </a:tabLst>
              <a:defRPr/>
            </a:pPr>
            <a:endParaRPr lang="en-US" dirty="0">
              <a:latin typeface="Calibri" pitchFamily="34" charset="0"/>
              <a:ea typeface="굴림" charset="-127"/>
              <a:cs typeface="Calibri" pitchFamily="34" charset="0"/>
            </a:endParaRP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7AF201-57C9-4476-8BBE-2111A01A2538}" type="slidenum">
              <a:rPr lang="en-US" smtClean="0">
                <a:hlinkClick r:id="rId2" action="ppaction://hlinksldjump"/>
              </a:rPr>
              <a:pPr eaLnBrk="1" hangingPunct="1"/>
              <a:t>26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183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Subquery</a:t>
            </a:r>
            <a:endParaRPr lang="en-IN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rmAutofit fontScale="92500"/>
          </a:bodyPr>
          <a:lstStyle/>
          <a:p>
            <a:pPr>
              <a:tabLst>
                <a:tab pos="457200" algn="l"/>
              </a:tabLst>
              <a:defRPr/>
            </a:pPr>
            <a:r>
              <a:rPr lang="en-US" dirty="0" smtClean="0"/>
              <a:t>Syntax:</a:t>
            </a:r>
          </a:p>
          <a:p>
            <a:pPr marL="0" indent="0">
              <a:buNone/>
              <a:tabLst>
                <a:tab pos="457200" algn="l"/>
              </a:tabLst>
              <a:defRPr/>
            </a:pPr>
            <a:r>
              <a:rPr lang="en-US" b="1" dirty="0" smtClean="0"/>
              <a:t>	SELECT </a:t>
            </a:r>
            <a:r>
              <a:rPr lang="en-US" b="1" dirty="0" err="1"/>
              <a:t>select_list</a:t>
            </a:r>
            <a:endParaRPr lang="en-US" b="1" dirty="0"/>
          </a:p>
          <a:p>
            <a:pPr marL="0" indent="0">
              <a:buNone/>
              <a:tabLst>
                <a:tab pos="457200" algn="l"/>
              </a:tabLst>
              <a:defRPr/>
            </a:pPr>
            <a:r>
              <a:rPr lang="en-US" b="1" dirty="0"/>
              <a:t>	FROM table</a:t>
            </a:r>
          </a:p>
          <a:p>
            <a:pPr marL="0" indent="0">
              <a:buNone/>
              <a:tabLst>
                <a:tab pos="457200" algn="l"/>
              </a:tabLst>
              <a:defRPr/>
            </a:pPr>
            <a:r>
              <a:rPr lang="en-US" b="1" dirty="0"/>
              <a:t>	WHERE expression operator ( SELECT </a:t>
            </a:r>
            <a:r>
              <a:rPr lang="en-US" b="1" dirty="0" err="1"/>
              <a:t>select_list</a:t>
            </a:r>
            <a:r>
              <a:rPr lang="en-US" b="1" dirty="0"/>
              <a:t> FROM table ); </a:t>
            </a:r>
            <a:endParaRPr lang="en-US" b="1" dirty="0" smtClean="0"/>
          </a:p>
          <a:p>
            <a:r>
              <a:rPr lang="en-US" dirty="0" smtClean="0"/>
              <a:t>Which </a:t>
            </a:r>
            <a:r>
              <a:rPr lang="en-US" dirty="0"/>
              <a:t>executes first, Main or </a:t>
            </a:r>
            <a:r>
              <a:rPr lang="en-US" dirty="0" err="1"/>
              <a:t>Subquery</a:t>
            </a:r>
            <a:r>
              <a:rPr lang="en-US" dirty="0"/>
              <a:t>?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subquery</a:t>
            </a:r>
            <a:r>
              <a:rPr lang="en-US" dirty="0"/>
              <a:t> executes </a:t>
            </a:r>
            <a:r>
              <a:rPr lang="en-US" dirty="0">
                <a:solidFill>
                  <a:schemeClr val="accent2"/>
                </a:solidFill>
              </a:rPr>
              <a:t>before the main query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main query uses the result of the </a:t>
            </a:r>
            <a:r>
              <a:rPr lang="en-US" dirty="0" err="1"/>
              <a:t>subquery</a:t>
            </a:r>
            <a:r>
              <a:rPr lang="en-US" dirty="0"/>
              <a:t> to complete the WHERE </a:t>
            </a:r>
            <a:r>
              <a:rPr lang="en-US" dirty="0" smtClean="0"/>
              <a:t>condition.</a:t>
            </a:r>
          </a:p>
          <a:p>
            <a:r>
              <a:rPr lang="en-US" dirty="0" smtClean="0"/>
              <a:t>The </a:t>
            </a:r>
            <a:r>
              <a:rPr lang="en-US" dirty="0"/>
              <a:t>operator used can be 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single-row operator</a:t>
            </a:r>
            <a:r>
              <a:rPr lang="en-US" dirty="0"/>
              <a:t>, such as, &gt;, &lt;, or = etc. 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multiple-row operator</a:t>
            </a:r>
            <a:r>
              <a:rPr lang="en-US" dirty="0"/>
              <a:t>, such as, IN, ANY, or ALL etc.</a:t>
            </a:r>
          </a:p>
          <a:p>
            <a:pPr>
              <a:tabLst>
                <a:tab pos="457200" algn="l"/>
              </a:tabLst>
              <a:defRPr/>
            </a:pPr>
            <a:endParaRPr lang="en-US" dirty="0">
              <a:latin typeface="Calibri" pitchFamily="34" charset="0"/>
              <a:ea typeface="굴림" charset="-127"/>
              <a:cs typeface="Calibri" pitchFamily="34" charset="0"/>
            </a:endParaRP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7AF201-57C9-4476-8BBE-2111A01A2538}" type="slidenum">
              <a:rPr lang="en-US" smtClean="0">
                <a:hlinkClick r:id="rId2" action="ppaction://hlinksldjump"/>
              </a:rPr>
              <a:pPr eaLnBrk="1" hangingPunct="1"/>
              <a:t>27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43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Subquery</a:t>
            </a:r>
            <a:r>
              <a:rPr lang="en-US" dirty="0" smtClean="0"/>
              <a:t>: Example</a:t>
            </a:r>
            <a:endParaRPr lang="en-IN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rm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en-US" b="1" dirty="0" smtClean="0"/>
              <a:t>Query: Write down the question for this query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SELECT </a:t>
            </a:r>
            <a:r>
              <a:rPr lang="en-US" dirty="0" err="1"/>
              <a:t>last_name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FROM employees</a:t>
            </a:r>
          </a:p>
          <a:p>
            <a:pPr>
              <a:buNone/>
            </a:pPr>
            <a:r>
              <a:rPr lang="en-US" dirty="0"/>
              <a:t>	WHERE salary &gt; </a:t>
            </a:r>
            <a:r>
              <a:rPr lang="en-US" dirty="0" smtClean="0"/>
              <a:t>(	SELECT </a:t>
            </a:r>
            <a:r>
              <a:rPr lang="en-US" dirty="0"/>
              <a:t>salary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FROM </a:t>
            </a:r>
            <a:r>
              <a:rPr lang="en-US" dirty="0"/>
              <a:t>employees</a:t>
            </a:r>
          </a:p>
          <a:p>
            <a:pPr>
              <a:buNone/>
            </a:pPr>
            <a:r>
              <a:rPr lang="en-US" dirty="0"/>
              <a:t>				WHERE </a:t>
            </a:r>
            <a:r>
              <a:rPr lang="en-US" dirty="0" err="1"/>
              <a:t>last_name</a:t>
            </a:r>
            <a:r>
              <a:rPr lang="en-US" dirty="0"/>
              <a:t> = ‘Das’ </a:t>
            </a:r>
            <a:r>
              <a:rPr lang="en-US" dirty="0" smtClean="0"/>
              <a:t>);</a:t>
            </a:r>
            <a:endParaRPr lang="en-US" dirty="0"/>
          </a:p>
          <a:p>
            <a:pPr>
              <a:tabLst>
                <a:tab pos="457200" algn="l"/>
              </a:tabLst>
              <a:defRPr/>
            </a:pPr>
            <a:endParaRPr lang="en-US" b="1" dirty="0" smtClean="0"/>
          </a:p>
          <a:p>
            <a:pPr marL="0" indent="0">
              <a:buNone/>
              <a:tabLst>
                <a:tab pos="457200" algn="l"/>
              </a:tabLst>
              <a:defRPr/>
            </a:pPr>
            <a:endParaRPr lang="en-US" b="1" dirty="0"/>
          </a:p>
          <a:p>
            <a:pPr marL="0" indent="0">
              <a:buNone/>
              <a:tabLst>
                <a:tab pos="457200" algn="l"/>
              </a:tabLst>
              <a:defRPr/>
            </a:pPr>
            <a:endParaRPr lang="en-US" dirty="0">
              <a:latin typeface="Calibri" pitchFamily="34" charset="0"/>
              <a:ea typeface="굴림" charset="-127"/>
              <a:cs typeface="Calibri" pitchFamily="34" charset="0"/>
            </a:endParaRP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7AF201-57C9-4476-8BBE-2111A01A2538}" type="slidenum">
              <a:rPr lang="en-US" smtClean="0">
                <a:hlinkClick r:id="rId2" action="ppaction://hlinksldjump"/>
              </a:rPr>
              <a:pPr eaLnBrk="1" hangingPunct="1"/>
              <a:t>28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27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IN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457200" algn="l"/>
              </a:tabLst>
              <a:defRPr/>
            </a:pPr>
            <a:endParaRPr lang="en-US" b="1" dirty="0" smtClean="0"/>
          </a:p>
          <a:p>
            <a:pPr marL="0" indent="0">
              <a:buNone/>
              <a:tabLst>
                <a:tab pos="457200" algn="l"/>
              </a:tabLst>
              <a:defRPr/>
            </a:pPr>
            <a:r>
              <a:rPr lang="en-US" b="1" dirty="0"/>
              <a:t>	</a:t>
            </a:r>
            <a:endParaRPr lang="en-US" dirty="0">
              <a:latin typeface="Calibri" pitchFamily="34" charset="0"/>
              <a:ea typeface="굴림" charset="-127"/>
              <a:cs typeface="Calibri" pitchFamily="34" charset="0"/>
            </a:endParaRP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7AF201-57C9-4476-8BBE-2111A01A2538}" type="slidenum">
              <a:rPr lang="en-US" smtClean="0">
                <a:hlinkClick r:id="rId2" action="ppaction://hlinksldjump"/>
              </a:rPr>
              <a:pPr eaLnBrk="1" hangingPunct="1"/>
              <a:t>29</a:t>
            </a:fld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976592"/>
              </p:ext>
            </p:extLst>
          </p:nvPr>
        </p:nvGraphicFramePr>
        <p:xfrm>
          <a:off x="762000" y="1371600"/>
          <a:ext cx="2819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6002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EMPLOYEES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EMPID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James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John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Samantha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Susan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149191"/>
              </p:ext>
            </p:extLst>
          </p:nvPr>
        </p:nvGraphicFramePr>
        <p:xfrm>
          <a:off x="3962400" y="1676400"/>
          <a:ext cx="4267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160"/>
                <a:gridCol w="1545020"/>
                <a:gridCol w="154502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PROJECTS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PROJID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Tech-Fest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Camp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Bridge 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434340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Write a query that will display the employee details along with project details of employees having projects.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a query that will display </a:t>
            </a:r>
            <a:r>
              <a:rPr lang="en-US" dirty="0" smtClean="0"/>
              <a:t>the </a:t>
            </a:r>
            <a:r>
              <a:rPr lang="en-US" dirty="0"/>
              <a:t>employee details </a:t>
            </a:r>
            <a:r>
              <a:rPr lang="en-US" dirty="0" smtClean="0"/>
              <a:t>along with project </a:t>
            </a:r>
            <a:r>
              <a:rPr lang="en-US" dirty="0"/>
              <a:t>details of </a:t>
            </a:r>
            <a:r>
              <a:rPr lang="en-US" dirty="0" smtClean="0"/>
              <a:t>all employees irrespective of whether the employee has a project or not. Employees not having their projects will have project details as blank.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8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joining of tables required?</a:t>
            </a:r>
            <a:endParaRPr lang="en-IN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8138" indent="-338138">
              <a:spcBef>
                <a:spcPct val="30000"/>
              </a:spcBef>
            </a:pPr>
            <a:r>
              <a:rPr lang="en-US" dirty="0" smtClean="0"/>
              <a:t>Sometimes</a:t>
            </a:r>
            <a:r>
              <a:rPr lang="en-US" dirty="0"/>
              <a:t>, we need to use data from more than one table. </a:t>
            </a:r>
            <a:endParaRPr lang="en-US" dirty="0" smtClean="0"/>
          </a:p>
          <a:p>
            <a:pPr marL="338138" indent="-338138">
              <a:spcBef>
                <a:spcPct val="30000"/>
              </a:spcBef>
            </a:pPr>
            <a:r>
              <a:rPr lang="en-US" dirty="0" smtClean="0"/>
              <a:t>To </a:t>
            </a:r>
            <a:r>
              <a:rPr lang="en-US" dirty="0"/>
              <a:t>produce such report, we need to link the tables to access data from them. </a:t>
            </a:r>
            <a:endParaRPr lang="en-US" dirty="0" smtClean="0"/>
          </a:p>
          <a:p>
            <a:pPr marL="338138" indent="-338138">
              <a:spcBef>
                <a:spcPct val="30000"/>
              </a:spcBef>
            </a:pPr>
            <a:r>
              <a:rPr lang="en-US" b="1" dirty="0" smtClean="0"/>
              <a:t>To </a:t>
            </a:r>
            <a:r>
              <a:rPr lang="en-US" b="1" dirty="0"/>
              <a:t>link tables</a:t>
            </a:r>
            <a:r>
              <a:rPr lang="en-US" dirty="0"/>
              <a:t>, we require  a </a:t>
            </a:r>
            <a:r>
              <a:rPr lang="en-US" dirty="0">
                <a:solidFill>
                  <a:srgbClr val="006600"/>
                </a:solidFill>
              </a:rPr>
              <a:t>join condition </a:t>
            </a:r>
            <a:r>
              <a:rPr lang="en-US" dirty="0"/>
              <a:t>to </a:t>
            </a:r>
            <a:r>
              <a:rPr lang="en-US" dirty="0">
                <a:solidFill>
                  <a:srgbClr val="006600"/>
                </a:solidFill>
              </a:rPr>
              <a:t>display/access data from more than one table</a:t>
            </a:r>
            <a:r>
              <a:rPr lang="en-US" dirty="0"/>
              <a:t> in a database. </a:t>
            </a:r>
            <a:endParaRPr lang="en-US" dirty="0" smtClean="0"/>
          </a:p>
          <a:p>
            <a:pPr marL="338138" indent="-338138">
              <a:spcBef>
                <a:spcPct val="30000"/>
              </a:spcBef>
            </a:pPr>
            <a:r>
              <a:rPr lang="en-US" dirty="0" smtClean="0"/>
              <a:t>A </a:t>
            </a:r>
            <a:r>
              <a:rPr lang="en-US" dirty="0">
                <a:solidFill>
                  <a:srgbClr val="006600"/>
                </a:solidFill>
              </a:rPr>
              <a:t>join condition </a:t>
            </a:r>
            <a:r>
              <a:rPr lang="en-US" b="1" dirty="0"/>
              <a:t>specifies a relationship </a:t>
            </a:r>
            <a:r>
              <a:rPr lang="en-US" dirty="0"/>
              <a:t>that exists between data in columns.  </a:t>
            </a:r>
          </a:p>
          <a:p>
            <a:pPr lvl="1">
              <a:buFontTx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38138" indent="-338138">
              <a:spcBef>
                <a:spcPct val="30000"/>
              </a:spcBef>
              <a:buFont typeface="Wingdings" pitchFamily="2" charset="2"/>
              <a:buChar char="q"/>
            </a:pPr>
            <a:endParaRPr lang="en-US" dirty="0" smtClean="0">
              <a:solidFill>
                <a:srgbClr val="800000"/>
              </a:solidFill>
            </a:endParaRPr>
          </a:p>
          <a:p>
            <a:pPr marL="338138" indent="-338138"/>
            <a:endParaRPr lang="en-IN" dirty="0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7AF201-57C9-4476-8BBE-2111A01A2538}" type="slidenum">
              <a:rPr lang="en-US" smtClean="0">
                <a:hlinkClick r:id="rId2" action="ppaction://hlinksldjump"/>
              </a:rPr>
              <a:pPr eaLnBrk="1" hangingPunct="1"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4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BC5D-4018-4DB7-978F-958382B4F117}" type="slidenum">
              <a:rPr lang="en-US" smtClean="0"/>
              <a:t>30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8686800" cy="5715000"/>
          </a:xfrm>
        </p:spPr>
      </p:pic>
    </p:spTree>
    <p:extLst>
      <p:ext uri="{BB962C8B-B14F-4D97-AF65-F5344CB8AC3E}">
        <p14:creationId xmlns:p14="http://schemas.microsoft.com/office/powerpoint/2010/main" val="7559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Join Syntax</a:t>
            </a:r>
            <a:endParaRPr lang="en-IN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8138" indent="-338138">
              <a:spcBef>
                <a:spcPct val="30000"/>
              </a:spcBef>
            </a:pPr>
            <a:r>
              <a:rPr lang="en-US" b="1" dirty="0" smtClean="0"/>
              <a:t>General Syntax:</a:t>
            </a:r>
          </a:p>
          <a:p>
            <a:pPr marL="1714500" lvl="4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SELECT table1.column, table2.column</a:t>
            </a:r>
          </a:p>
          <a:p>
            <a:pPr marL="1714500" lvl="4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FROM table1, table2</a:t>
            </a:r>
          </a:p>
          <a:p>
            <a:pPr marL="1714500" lvl="4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WHERE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굴림" charset="-127"/>
                <a:cs typeface="Calibri" pitchFamily="34" charset="0"/>
              </a:rPr>
              <a:t>table1.column1 = table2.column2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;</a:t>
            </a:r>
            <a:endParaRPr lang="en-US" dirty="0">
              <a:latin typeface="Calibri" pitchFamily="34" charset="0"/>
              <a:ea typeface="굴림" charset="-127"/>
              <a:cs typeface="Calibri" pitchFamily="34" charset="0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 smtClean="0"/>
          </a:p>
          <a:p>
            <a:pPr>
              <a:buClr>
                <a:schemeClr val="accent2"/>
              </a:buClr>
              <a:defRPr/>
            </a:pPr>
            <a:r>
              <a:rPr lang="en-US" dirty="0"/>
              <a:t>To establish a join condition in the WHERE clause</a:t>
            </a:r>
          </a:p>
          <a:p>
            <a:pPr>
              <a:defRPr/>
            </a:pPr>
            <a:r>
              <a:rPr lang="en-US" dirty="0" smtClean="0"/>
              <a:t>In </a:t>
            </a:r>
            <a:r>
              <a:rPr lang="en-US" dirty="0"/>
              <a:t>the above given join syntax for a two table join,  </a:t>
            </a:r>
            <a:r>
              <a:rPr lang="en-US" b="1" dirty="0"/>
              <a:t>table1.column1 = table2.column2 </a:t>
            </a:r>
            <a:r>
              <a:rPr lang="en-US" dirty="0"/>
              <a:t>is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condition</a:t>
            </a:r>
            <a:r>
              <a:rPr lang="en-US" dirty="0"/>
              <a:t> that joins </a:t>
            </a:r>
          </a:p>
          <a:p>
            <a:pPr marL="338138" indent="-338138">
              <a:buNone/>
              <a:defRPr/>
            </a:pPr>
            <a:r>
              <a:rPr lang="en-US" dirty="0"/>
              <a:t>	(or relates) the tables together.</a:t>
            </a:r>
          </a:p>
          <a:p>
            <a:pPr lvl="1">
              <a:buFontTx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38138" indent="-338138">
              <a:spcBef>
                <a:spcPct val="30000"/>
              </a:spcBef>
              <a:buFont typeface="Wingdings" pitchFamily="2" charset="2"/>
              <a:buChar char="q"/>
            </a:pPr>
            <a:endParaRPr lang="en-US" dirty="0" smtClean="0">
              <a:solidFill>
                <a:srgbClr val="800000"/>
              </a:solidFill>
            </a:endParaRPr>
          </a:p>
          <a:p>
            <a:pPr marL="338138" indent="-338138"/>
            <a:endParaRPr lang="en-IN" dirty="0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7AF201-57C9-4476-8BBE-2111A01A2538}" type="slidenum">
              <a:rPr lang="en-US" smtClean="0">
                <a:hlinkClick r:id="rId2" action="ppaction://hlinksldjump"/>
              </a:rPr>
              <a:pPr eaLnBrk="1" hangingPunct="1"/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988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Aliases in Joining Tables</a:t>
            </a:r>
            <a:endParaRPr lang="en-IN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8138" indent="-338138">
              <a:spcBef>
                <a:spcPct val="30000"/>
              </a:spcBef>
            </a:pPr>
            <a:r>
              <a:rPr lang="en-US" b="1" dirty="0" smtClean="0"/>
              <a:t>General Syntax:</a:t>
            </a:r>
          </a:p>
          <a:p>
            <a:pPr marL="1257300" lvl="3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SELECT </a:t>
            </a:r>
            <a:r>
              <a:rPr lang="en-US" altLang="ko-KR" i="1" dirty="0">
                <a:latin typeface="Calibri" pitchFamily="34" charset="0"/>
                <a:ea typeface="굴림" charset="-127"/>
                <a:cs typeface="Calibri" pitchFamily="34" charset="0"/>
              </a:rPr>
              <a:t>alias2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.column, </a:t>
            </a:r>
            <a:r>
              <a:rPr lang="en-US" altLang="ko-KR" i="1" dirty="0">
                <a:latin typeface="Calibri" pitchFamily="34" charset="0"/>
                <a:ea typeface="굴림" charset="-127"/>
                <a:cs typeface="Calibri" pitchFamily="34" charset="0"/>
              </a:rPr>
              <a:t>alias2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.column</a:t>
            </a:r>
          </a:p>
          <a:p>
            <a:pPr marL="1257300" lvl="3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FROM </a:t>
            </a:r>
            <a:r>
              <a:rPr lang="en-US" altLang="ko-KR" dirty="0" smtClean="0">
                <a:latin typeface="Calibri" pitchFamily="34" charset="0"/>
                <a:ea typeface="굴림" charset="-127"/>
                <a:cs typeface="Calibri" pitchFamily="34" charset="0"/>
              </a:rPr>
              <a:t>tablename1 </a:t>
            </a:r>
            <a:r>
              <a:rPr lang="en-US" altLang="ko-KR" i="1" dirty="0" smtClean="0">
                <a:latin typeface="Calibri" pitchFamily="34" charset="0"/>
                <a:ea typeface="굴림" charset="-127"/>
                <a:cs typeface="Calibri" pitchFamily="34" charset="0"/>
              </a:rPr>
              <a:t>alias</a:t>
            </a:r>
            <a:r>
              <a:rPr lang="en-US" altLang="ko-KR" dirty="0" smtClean="0">
                <a:latin typeface="Calibri" pitchFamily="34" charset="0"/>
                <a:ea typeface="굴림" charset="-127"/>
                <a:cs typeface="Calibri" pitchFamily="34" charset="0"/>
              </a:rPr>
              <a:t>1, tablename2 </a:t>
            </a:r>
            <a:r>
              <a:rPr lang="en-US" altLang="ko-KR" i="1" dirty="0" smtClean="0">
                <a:latin typeface="Calibri" pitchFamily="34" charset="0"/>
                <a:ea typeface="굴림" charset="-127"/>
                <a:cs typeface="Calibri" pitchFamily="34" charset="0"/>
              </a:rPr>
              <a:t>alias</a:t>
            </a:r>
            <a:r>
              <a:rPr lang="en-US" altLang="ko-KR" dirty="0" smtClean="0">
                <a:latin typeface="Calibri" pitchFamily="34" charset="0"/>
                <a:ea typeface="굴림" charset="-127"/>
                <a:cs typeface="Calibri" pitchFamily="34" charset="0"/>
              </a:rPr>
              <a:t>2</a:t>
            </a:r>
            <a:endParaRPr lang="en-US" altLang="ko-KR" dirty="0">
              <a:latin typeface="Calibri" pitchFamily="34" charset="0"/>
              <a:ea typeface="굴림" charset="-127"/>
              <a:cs typeface="Calibri" pitchFamily="34" charset="0"/>
            </a:endParaRPr>
          </a:p>
          <a:p>
            <a:pPr marL="1257300" lvl="3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WHERE </a:t>
            </a:r>
            <a:r>
              <a:rPr lang="en-US" altLang="ko-KR" i="1" dirty="0">
                <a:latin typeface="Calibri" pitchFamily="34" charset="0"/>
                <a:ea typeface="굴림" charset="-127"/>
                <a:cs typeface="Calibri" pitchFamily="34" charset="0"/>
              </a:rPr>
              <a:t>alias1.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column1 = </a:t>
            </a:r>
            <a:r>
              <a:rPr lang="en-US" altLang="ko-KR" i="1" dirty="0">
                <a:latin typeface="Calibri" pitchFamily="34" charset="0"/>
                <a:ea typeface="굴림" charset="-127"/>
                <a:cs typeface="Calibri" pitchFamily="34" charset="0"/>
              </a:rPr>
              <a:t>alias2.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column2;</a:t>
            </a:r>
            <a:endParaRPr lang="en-US" dirty="0">
              <a:latin typeface="Calibri" pitchFamily="34" charset="0"/>
              <a:ea typeface="굴림" charset="-127"/>
              <a:cs typeface="Calibri" pitchFamily="34" charset="0"/>
            </a:endParaRPr>
          </a:p>
          <a:p>
            <a:pPr marL="0" indent="0">
              <a:buClr>
                <a:schemeClr val="accent2"/>
              </a:buClr>
              <a:buNone/>
              <a:defRPr/>
            </a:pPr>
            <a:endParaRPr lang="en-US" dirty="0" smtClean="0"/>
          </a:p>
          <a:p>
            <a:pPr>
              <a:buClr>
                <a:schemeClr val="accent2"/>
              </a:buClr>
              <a:defRPr/>
            </a:pPr>
            <a:r>
              <a:rPr lang="en-US" dirty="0" smtClean="0"/>
              <a:t>We </a:t>
            </a:r>
            <a:r>
              <a:rPr lang="en-US" dirty="0"/>
              <a:t>can also make use of aliases while joining </a:t>
            </a:r>
            <a:r>
              <a:rPr lang="en-US" dirty="0" smtClean="0"/>
              <a:t>tables</a:t>
            </a:r>
          </a:p>
          <a:p>
            <a:pPr>
              <a:buClr>
                <a:schemeClr val="accent2"/>
              </a:buClr>
              <a:defRPr/>
            </a:pPr>
            <a:r>
              <a:rPr lang="en-US" dirty="0" smtClean="0"/>
              <a:t>This </a:t>
            </a:r>
            <a:r>
              <a:rPr lang="en-US" dirty="0"/>
              <a:t>is very helpful incases where we have long table names. Also where we have same name columns in too many tables and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table-names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become a must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to </a:t>
            </a:r>
            <a:r>
              <a:rPr lang="en-US" dirty="0" smtClean="0"/>
              <a:t>provide.</a:t>
            </a:r>
          </a:p>
          <a:p>
            <a:pPr>
              <a:buClr>
                <a:schemeClr val="accent2"/>
              </a:buClr>
              <a:defRPr/>
            </a:pPr>
            <a:r>
              <a:rPr lang="en-US" dirty="0" smtClean="0"/>
              <a:t>This </a:t>
            </a:r>
            <a:r>
              <a:rPr lang="en-US" dirty="0"/>
              <a:t>way we can use aliases to make our job simpler </a:t>
            </a:r>
          </a:p>
          <a:p>
            <a:pPr marL="338138" indent="-338138">
              <a:buNone/>
              <a:defRPr/>
            </a:pPr>
            <a:endParaRPr lang="en-US" dirty="0"/>
          </a:p>
          <a:p>
            <a:pPr lvl="1">
              <a:buFontTx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38138" indent="-338138">
              <a:spcBef>
                <a:spcPct val="30000"/>
              </a:spcBef>
              <a:buFont typeface="Wingdings" pitchFamily="2" charset="2"/>
              <a:buChar char="q"/>
            </a:pPr>
            <a:endParaRPr lang="en-US" dirty="0" smtClean="0">
              <a:solidFill>
                <a:srgbClr val="800000"/>
              </a:solidFill>
            </a:endParaRPr>
          </a:p>
          <a:p>
            <a:pPr marL="338138" indent="-338138"/>
            <a:endParaRPr lang="en-IN" dirty="0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7AF201-57C9-4476-8BBE-2111A01A2538}" type="slidenum">
              <a:rPr lang="en-US" smtClean="0">
                <a:hlinkClick r:id="rId2" action="ppaction://hlinksldjump"/>
              </a:rPr>
              <a:pPr eaLnBrk="1" hangingPunct="1"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996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0F4E25-5650-4AC4-BAB5-03D5A2EB9B9E}" type="slidenum">
              <a:rPr lang="en-US" b="0" smtClean="0"/>
              <a:pPr eaLnBrk="1" hangingPunct="1"/>
              <a:t>6</a:t>
            </a:fld>
            <a:endParaRPr lang="en-US" b="0" smtClean="0"/>
          </a:p>
        </p:txBody>
      </p:sp>
      <p:graphicFrame>
        <p:nvGraphicFramePr>
          <p:cNvPr id="170044" name="Group 60"/>
          <p:cNvGraphicFramePr>
            <a:graphicFrameLocks noGrp="1"/>
          </p:cNvGraphicFramePr>
          <p:nvPr/>
        </p:nvGraphicFramePr>
        <p:xfrm>
          <a:off x="685800" y="1752600"/>
          <a:ext cx="7467600" cy="1676400"/>
        </p:xfrm>
        <a:graphic>
          <a:graphicData uri="http://schemas.openxmlformats.org/drawingml/2006/table">
            <a:tbl>
              <a:tblPr/>
              <a:tblGrid>
                <a:gridCol w="1849438"/>
                <a:gridCol w="2335212"/>
                <a:gridCol w="1689100"/>
                <a:gridCol w="1593850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DepartmentId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DepartmentName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ManagerId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LocationId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Finance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20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20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Accounts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40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20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30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Labour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30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40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Stationery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80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03" name="Rectangle 34"/>
          <p:cNvSpPr>
            <a:spLocks noChangeArrowheads="1"/>
          </p:cNvSpPr>
          <p:nvPr/>
        </p:nvSpPr>
        <p:spPr bwMode="auto">
          <a:xfrm>
            <a:off x="2916238" y="1265238"/>
            <a:ext cx="32797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200" u="sng"/>
              <a:t>The </a:t>
            </a:r>
            <a:r>
              <a:rPr lang="en-US" sz="2200" i="1" u="sng"/>
              <a:t>Departments</a:t>
            </a:r>
            <a:r>
              <a:rPr lang="en-US" sz="2200" u="sng"/>
              <a:t> Table</a:t>
            </a:r>
          </a:p>
        </p:txBody>
      </p:sp>
      <p:sp>
        <p:nvSpPr>
          <p:cNvPr id="7204" name="Text Box 35"/>
          <p:cNvSpPr txBox="1">
            <a:spLocks noChangeArrowheads="1"/>
          </p:cNvSpPr>
          <p:nvPr/>
        </p:nvSpPr>
        <p:spPr bwMode="auto">
          <a:xfrm>
            <a:off x="304800" y="381000"/>
            <a:ext cx="845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sz="2200" dirty="0"/>
              <a:t>In this topic we will refer to the </a:t>
            </a:r>
            <a:r>
              <a:rPr lang="en-US" sz="2200" dirty="0">
                <a:solidFill>
                  <a:srgbClr val="006600"/>
                </a:solidFill>
              </a:rPr>
              <a:t>Departments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006600"/>
                </a:solidFill>
              </a:rPr>
              <a:t>Locations</a:t>
            </a:r>
            <a:r>
              <a:rPr lang="en-US" sz="2200" dirty="0"/>
              <a:t> tables given below:</a:t>
            </a:r>
          </a:p>
        </p:txBody>
      </p:sp>
      <p:sp>
        <p:nvSpPr>
          <p:cNvPr id="7205" name="Rectangle 36"/>
          <p:cNvSpPr>
            <a:spLocks noChangeArrowheads="1"/>
          </p:cNvSpPr>
          <p:nvPr/>
        </p:nvSpPr>
        <p:spPr bwMode="auto">
          <a:xfrm>
            <a:off x="3429000" y="4038600"/>
            <a:ext cx="26050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200" u="sng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The </a:t>
            </a:r>
            <a:r>
              <a:rPr lang="en-US" sz="2200" i="1" u="sng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Locations</a:t>
            </a:r>
            <a:r>
              <a:rPr lang="en-US" sz="2200" u="sng"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 Table</a:t>
            </a:r>
            <a:endParaRPr lang="en-US" sz="2200">
              <a:ea typeface="Lucida Sans Unicode" pitchFamily="34" charset="0"/>
              <a:cs typeface="Times New Roman" pitchFamily="18" charset="0"/>
            </a:endParaRPr>
          </a:p>
        </p:txBody>
      </p:sp>
      <p:graphicFrame>
        <p:nvGraphicFramePr>
          <p:cNvPr id="170021" name="Group 37"/>
          <p:cNvGraphicFramePr>
            <a:graphicFrameLocks noGrp="1"/>
          </p:cNvGraphicFramePr>
          <p:nvPr/>
        </p:nvGraphicFramePr>
        <p:xfrm>
          <a:off x="2971800" y="4586288"/>
          <a:ext cx="3276600" cy="1676400"/>
        </p:xfrm>
        <a:graphic>
          <a:graphicData uri="http://schemas.openxmlformats.org/drawingml/2006/table">
            <a:tbl>
              <a:tblPr/>
              <a:tblGrid>
                <a:gridCol w="1639888"/>
                <a:gridCol w="1636712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LocationId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City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charset="0"/>
                        <a:ea typeface="Lucida Sans Unicode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Shillong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Tura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Jowai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40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Lucida Sans Unicode" pitchFamily="34" charset="0"/>
                          <a:cs typeface="Arial" charset="0"/>
                        </a:rPr>
                        <a:t>Guwahati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26" name="Slide Number Placeholder 58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7167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Tables: An Example</a:t>
            </a:r>
            <a:endParaRPr lang="en-IN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8138" indent="-338138">
              <a:spcBef>
                <a:spcPct val="30000"/>
              </a:spcBef>
            </a:pPr>
            <a:r>
              <a:rPr lang="en-US" b="1" dirty="0" smtClean="0"/>
              <a:t>Query:</a:t>
            </a:r>
          </a:p>
          <a:p>
            <a:pPr marL="1257300" lvl="3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SELECT </a:t>
            </a:r>
            <a:r>
              <a:rPr lang="en-US" altLang="ko-KR" dirty="0" err="1">
                <a:latin typeface="Calibri" pitchFamily="34" charset="0"/>
                <a:ea typeface="굴림" charset="-127"/>
                <a:cs typeface="Calibri" pitchFamily="34" charset="0"/>
              </a:rPr>
              <a:t>department_name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, </a:t>
            </a:r>
            <a:r>
              <a:rPr lang="en-US" altLang="ko-KR" dirty="0" err="1">
                <a:latin typeface="Calibri" pitchFamily="34" charset="0"/>
                <a:ea typeface="굴림" charset="-127"/>
                <a:cs typeface="Calibri" pitchFamily="34" charset="0"/>
              </a:rPr>
              <a:t>manager_id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, city</a:t>
            </a:r>
          </a:p>
          <a:p>
            <a:pPr marL="1257300" lvl="3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FROM Departments d, Locations l</a:t>
            </a:r>
          </a:p>
          <a:p>
            <a:pPr marL="1257300" lvl="3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WHERE </a:t>
            </a:r>
            <a:r>
              <a:rPr lang="en-US" altLang="ko-KR" dirty="0" err="1">
                <a:latin typeface="Calibri" pitchFamily="34" charset="0"/>
                <a:ea typeface="굴림" charset="-127"/>
                <a:cs typeface="Calibri" pitchFamily="34" charset="0"/>
              </a:rPr>
              <a:t>d.location_id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 = </a:t>
            </a:r>
            <a:r>
              <a:rPr lang="en-US" altLang="ko-KR" dirty="0" err="1">
                <a:latin typeface="Calibri" pitchFamily="34" charset="0"/>
                <a:ea typeface="굴림" charset="-127"/>
                <a:cs typeface="Calibri" pitchFamily="34" charset="0"/>
              </a:rPr>
              <a:t>l.location_id</a:t>
            </a:r>
            <a:endParaRPr lang="en-US" altLang="ko-KR" dirty="0">
              <a:latin typeface="Calibri" pitchFamily="34" charset="0"/>
              <a:ea typeface="굴림" charset="-127"/>
              <a:cs typeface="Calibri" pitchFamily="34" charset="0"/>
            </a:endParaRPr>
          </a:p>
          <a:p>
            <a:pPr marL="1257300" lvl="3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ORDER BY </a:t>
            </a:r>
            <a:r>
              <a:rPr lang="en-US" altLang="ko-KR" dirty="0" err="1">
                <a:latin typeface="Calibri" pitchFamily="34" charset="0"/>
                <a:ea typeface="굴림" charset="-127"/>
                <a:cs typeface="Calibri" pitchFamily="34" charset="0"/>
              </a:rPr>
              <a:t>department_name</a:t>
            </a:r>
            <a:r>
              <a:rPr lang="en-US" altLang="ko-KR" dirty="0">
                <a:latin typeface="Calibri" pitchFamily="34" charset="0"/>
                <a:ea typeface="굴림" charset="-127"/>
                <a:cs typeface="Calibri" pitchFamily="34" charset="0"/>
              </a:rPr>
              <a:t>; </a:t>
            </a:r>
            <a:endParaRPr lang="en-US" dirty="0">
              <a:latin typeface="Calibri" pitchFamily="34" charset="0"/>
              <a:ea typeface="굴림" charset="-127"/>
              <a:cs typeface="Calibri" pitchFamily="34" charset="0"/>
            </a:endParaRPr>
          </a:p>
          <a:p>
            <a:pPr>
              <a:buClr>
                <a:schemeClr val="accent2"/>
              </a:buClr>
              <a:defRPr/>
            </a:pPr>
            <a:r>
              <a:rPr lang="en-US" dirty="0" smtClean="0"/>
              <a:t>In </a:t>
            </a:r>
            <a:r>
              <a:rPr lang="en-US" dirty="0"/>
              <a:t>the above example, </a:t>
            </a:r>
            <a:r>
              <a:rPr lang="en-US" dirty="0" smtClean="0"/>
              <a:t>d </a:t>
            </a:r>
            <a:r>
              <a:rPr lang="en-US" dirty="0"/>
              <a:t>and l are </a:t>
            </a:r>
            <a:r>
              <a:rPr lang="en-US" dirty="0">
                <a:solidFill>
                  <a:srgbClr val="006600"/>
                </a:solidFill>
              </a:rPr>
              <a:t>table aliases</a:t>
            </a:r>
            <a:r>
              <a:rPr lang="en-US" dirty="0"/>
              <a:t> which allows to use short </a:t>
            </a:r>
            <a:r>
              <a:rPr lang="en-US" dirty="0">
                <a:solidFill>
                  <a:srgbClr val="006600"/>
                </a:solidFill>
              </a:rPr>
              <a:t>“nicknames”</a:t>
            </a:r>
            <a:r>
              <a:rPr lang="en-US" dirty="0"/>
              <a:t> for the tables involved in a query.</a:t>
            </a:r>
          </a:p>
          <a:p>
            <a:pPr>
              <a:buFont typeface="Arial" charset="0"/>
              <a:buChar char="•"/>
            </a:pPr>
            <a:endParaRPr lang="en-IN" dirty="0"/>
          </a:p>
          <a:p>
            <a:pPr marL="338138" indent="-338138">
              <a:buNone/>
              <a:defRPr/>
            </a:pPr>
            <a:endParaRPr lang="en-US" dirty="0"/>
          </a:p>
          <a:p>
            <a:pPr lvl="1">
              <a:buFontTx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38138" indent="-338138">
              <a:spcBef>
                <a:spcPct val="30000"/>
              </a:spcBef>
              <a:buFont typeface="Wingdings" pitchFamily="2" charset="2"/>
              <a:buChar char="q"/>
            </a:pPr>
            <a:endParaRPr lang="en-US" dirty="0" smtClean="0">
              <a:solidFill>
                <a:srgbClr val="800000"/>
              </a:solidFill>
            </a:endParaRPr>
          </a:p>
          <a:p>
            <a:pPr marL="338138" indent="-338138"/>
            <a:endParaRPr lang="en-IN" dirty="0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7AF201-57C9-4476-8BBE-2111A01A2538}" type="slidenum">
              <a:rPr lang="en-US" smtClean="0">
                <a:hlinkClick r:id="rId2" action="ppaction://hlinksldjump"/>
              </a:rPr>
              <a:pPr eaLnBrk="1" hangingPunct="1"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46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Joining Tables</a:t>
            </a:r>
            <a:endParaRPr lang="en-IN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6875" indent="-396875">
              <a:tabLst>
                <a:tab pos="457200" algn="l"/>
              </a:tabLst>
              <a:defRPr/>
            </a:pPr>
            <a:r>
              <a:rPr lang="en-US" dirty="0" smtClean="0"/>
              <a:t>When </a:t>
            </a:r>
            <a:r>
              <a:rPr lang="en-US" dirty="0"/>
              <a:t>writing a SELECT statement that joins tables, precede the column name with the table name for clarity and to </a:t>
            </a:r>
            <a:r>
              <a:rPr lang="en-US" dirty="0" smtClean="0"/>
              <a:t>enhance </a:t>
            </a:r>
            <a:r>
              <a:rPr lang="en-US" dirty="0"/>
              <a:t>database access</a:t>
            </a:r>
            <a:r>
              <a:rPr lang="en-US" dirty="0" smtClean="0"/>
              <a:t>.</a:t>
            </a:r>
          </a:p>
          <a:p>
            <a:pPr marL="396875" indent="-396875">
              <a:tabLst>
                <a:tab pos="457200" algn="l"/>
              </a:tabLst>
              <a:defRPr/>
            </a:pPr>
            <a:endParaRPr lang="en-US" dirty="0"/>
          </a:p>
          <a:p>
            <a:pPr marL="396875" indent="-396875">
              <a:tabLst>
                <a:tab pos="457200" algn="l"/>
              </a:tabLst>
              <a:defRPr/>
            </a:pPr>
            <a:r>
              <a:rPr lang="en-US" dirty="0"/>
              <a:t>If the same column name appears in more than one table, the column name must be prefixed with the table name</a:t>
            </a:r>
            <a:r>
              <a:rPr lang="en-US" dirty="0" smtClean="0"/>
              <a:t>.</a:t>
            </a:r>
          </a:p>
          <a:p>
            <a:pPr marL="396875" indent="-396875">
              <a:tabLst>
                <a:tab pos="457200" algn="l"/>
              </a:tabLst>
              <a:defRPr/>
            </a:pPr>
            <a:endParaRPr lang="en-US" dirty="0"/>
          </a:p>
          <a:p>
            <a:pPr marL="396875" indent="-396875">
              <a:tabLst>
                <a:tab pos="457200" algn="l"/>
              </a:tabLst>
              <a:defRPr/>
            </a:pPr>
            <a:r>
              <a:rPr lang="en-US" b="1" dirty="0"/>
              <a:t>To join n tables together, you need a minimum of n-1 join conditions.</a:t>
            </a:r>
          </a:p>
          <a:p>
            <a:pPr>
              <a:defRPr/>
            </a:pPr>
            <a:endParaRPr lang="en-IN" dirty="0"/>
          </a:p>
          <a:p>
            <a:pPr>
              <a:buFont typeface="Arial" charset="0"/>
              <a:buChar char="•"/>
            </a:pPr>
            <a:endParaRPr lang="en-IN" dirty="0"/>
          </a:p>
          <a:p>
            <a:pPr marL="338138" indent="-338138">
              <a:buNone/>
              <a:defRPr/>
            </a:pPr>
            <a:endParaRPr lang="en-US" dirty="0"/>
          </a:p>
          <a:p>
            <a:pPr lvl="1">
              <a:buFontTx/>
              <a:buAutoNum type="arabicPeriod"/>
            </a:pPr>
            <a:endParaRPr lang="en-US" dirty="0" smtClean="0">
              <a:solidFill>
                <a:srgbClr val="800000"/>
              </a:solidFill>
            </a:endParaRPr>
          </a:p>
          <a:p>
            <a:pPr marL="338138" indent="-338138">
              <a:spcBef>
                <a:spcPct val="30000"/>
              </a:spcBef>
              <a:buFont typeface="Wingdings" pitchFamily="2" charset="2"/>
              <a:buChar char="q"/>
            </a:pPr>
            <a:endParaRPr lang="en-US" dirty="0" smtClean="0">
              <a:solidFill>
                <a:srgbClr val="800000"/>
              </a:solidFill>
            </a:endParaRPr>
          </a:p>
          <a:p>
            <a:pPr marL="338138" indent="-338138"/>
            <a:endParaRPr lang="en-IN" dirty="0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7AF201-57C9-4476-8BBE-2111A01A2538}" type="slidenum">
              <a:rPr lang="en-US" smtClean="0">
                <a:hlinkClick r:id="rId2" action="ppaction://hlinksldjump"/>
              </a:rPr>
              <a:pPr eaLnBrk="1" hangingPunct="1"/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345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Creating A Query</a:t>
            </a:r>
            <a:endParaRPr lang="en-IN" dirty="0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7AF201-57C9-4476-8BBE-2111A01A2538}" type="slidenum">
              <a:rPr lang="en-US" smtClean="0">
                <a:hlinkClick r:id="rId2" action="ppaction://hlinksldjump"/>
              </a:rPr>
              <a:pPr eaLnBrk="1" hangingPunct="1"/>
              <a:t>9</a:t>
            </a:fld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dirty="0" smtClean="0"/>
              <a:t>Determine which tables do we need</a:t>
            </a:r>
          </a:p>
          <a:p>
            <a:pPr algn="ctr">
              <a:buFontTx/>
              <a:buNone/>
            </a:pPr>
            <a:endParaRPr lang="en-US" dirty="0" smtClean="0"/>
          </a:p>
          <a:p>
            <a:pPr algn="ctr">
              <a:buFontTx/>
              <a:buNone/>
            </a:pPr>
            <a:r>
              <a:rPr lang="en-US" dirty="0" smtClean="0"/>
              <a:t>Draw a query plan</a:t>
            </a:r>
          </a:p>
          <a:p>
            <a:pPr algn="ctr">
              <a:buFontTx/>
              <a:buNone/>
            </a:pPr>
            <a:endParaRPr lang="en-US" dirty="0" smtClean="0"/>
          </a:p>
          <a:p>
            <a:pPr algn="ctr">
              <a:buFontTx/>
              <a:buNone/>
            </a:pPr>
            <a:r>
              <a:rPr lang="en-US" dirty="0" smtClean="0"/>
              <a:t>Write a SELECT Statement</a:t>
            </a:r>
          </a:p>
          <a:p>
            <a:pPr algn="ctr">
              <a:buFontTx/>
              <a:buNone/>
            </a:pPr>
            <a:endParaRPr lang="en-US" dirty="0" smtClean="0"/>
          </a:p>
          <a:p>
            <a:pPr algn="ctr">
              <a:buFontTx/>
              <a:buNone/>
            </a:pPr>
            <a:r>
              <a:rPr lang="en-US" dirty="0" smtClean="0"/>
              <a:t>Check off connecting lines as you write join</a:t>
            </a:r>
          </a:p>
          <a:p>
            <a:pPr algn="ctr">
              <a:buFontTx/>
              <a:buNone/>
            </a:pPr>
            <a:endParaRPr lang="en-US" dirty="0" smtClean="0"/>
          </a:p>
          <a:p>
            <a:pPr algn="ctr">
              <a:buFontTx/>
              <a:buNone/>
            </a:pPr>
            <a:r>
              <a:rPr lang="en-US" dirty="0" smtClean="0"/>
              <a:t>Make sure the number of joins is one less than the number of tables</a:t>
            </a:r>
          </a:p>
          <a:p>
            <a:pPr algn="ctr">
              <a:buFontTx/>
              <a:buNone/>
            </a:pPr>
            <a:endParaRPr lang="en-US" dirty="0" smtClean="0"/>
          </a:p>
          <a:p>
            <a:pPr algn="ctr">
              <a:buFontTx/>
              <a:buNone/>
            </a:pPr>
            <a:endParaRPr lang="en-US" dirty="0" smtClean="0"/>
          </a:p>
          <a:p>
            <a:pPr algn="ctr">
              <a:buFontTx/>
              <a:buNone/>
            </a:pPr>
            <a:endParaRPr lang="en-US" dirty="0" smtClean="0"/>
          </a:p>
          <a:p>
            <a:pPr algn="ctr">
              <a:buFontTx/>
              <a:buNone/>
            </a:pPr>
            <a:endParaRPr lang="en-IN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0" y="1981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572000" y="2971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3810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0" y="4800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54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26612</TotalTime>
  <Words>1411</Words>
  <Application>Microsoft Office PowerPoint</Application>
  <PresentationFormat>On-screen Show (4:3)</PresentationFormat>
  <Paragraphs>522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Contents</vt:lpstr>
      <vt:lpstr>Why is joining of tables required?</vt:lpstr>
      <vt:lpstr>Oracle Join Syntax</vt:lpstr>
      <vt:lpstr>Table Aliases in Joining Tables</vt:lpstr>
      <vt:lpstr>PowerPoint Presentation</vt:lpstr>
      <vt:lpstr>Joining Tables: An Example</vt:lpstr>
      <vt:lpstr>Guidelines for Joining Tables</vt:lpstr>
      <vt:lpstr>Steps for Creating A Query</vt:lpstr>
      <vt:lpstr>Writing Complex Multi-table Query</vt:lpstr>
      <vt:lpstr>Cartesian Product</vt:lpstr>
      <vt:lpstr>Cartesian Product: Example</vt:lpstr>
      <vt:lpstr>PowerPoint Presentation</vt:lpstr>
      <vt:lpstr>Equijoin</vt:lpstr>
      <vt:lpstr>Equijoin Example</vt:lpstr>
      <vt:lpstr>Non-Equijoin</vt:lpstr>
      <vt:lpstr>PowerPoint Presentation</vt:lpstr>
      <vt:lpstr>Self Join</vt:lpstr>
      <vt:lpstr>PowerPoint Presentation</vt:lpstr>
      <vt:lpstr>Outer Join</vt:lpstr>
      <vt:lpstr>Left Outer Join</vt:lpstr>
      <vt:lpstr>Left Outer Join: Example</vt:lpstr>
      <vt:lpstr>Right Outer Join</vt:lpstr>
      <vt:lpstr>Right Outer Join: Example</vt:lpstr>
      <vt:lpstr>Full Outer Join</vt:lpstr>
      <vt:lpstr>Subquery</vt:lpstr>
      <vt:lpstr>Subquery</vt:lpstr>
      <vt:lpstr>Subquery: Example</vt:lpstr>
      <vt:lpstr>Exercise</vt:lpstr>
      <vt:lpstr>PowerPoint Presentation</vt:lpstr>
    </vt:vector>
  </TitlesOfParts>
  <Company>SAC, Shillong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polynia</dc:creator>
  <cp:lastModifiedBy>polynia</cp:lastModifiedBy>
  <cp:revision>157</cp:revision>
  <dcterms:created xsi:type="dcterms:W3CDTF">2015-03-03T05:42:27Z</dcterms:created>
  <dcterms:modified xsi:type="dcterms:W3CDTF">2017-03-08T08:26:30Z</dcterms:modified>
</cp:coreProperties>
</file>