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90" r:id="rId3"/>
    <p:sldId id="321" r:id="rId4"/>
    <p:sldId id="322" r:id="rId5"/>
    <p:sldId id="323" r:id="rId6"/>
    <p:sldId id="372" r:id="rId7"/>
    <p:sldId id="373" r:id="rId8"/>
    <p:sldId id="368" r:id="rId9"/>
    <p:sldId id="374" r:id="rId10"/>
    <p:sldId id="326" r:id="rId11"/>
    <p:sldId id="330" r:id="rId12"/>
    <p:sldId id="331" r:id="rId13"/>
    <p:sldId id="332" r:id="rId14"/>
    <p:sldId id="333" r:id="rId15"/>
    <p:sldId id="335" r:id="rId16"/>
    <p:sldId id="336" r:id="rId17"/>
    <p:sldId id="378" r:id="rId18"/>
    <p:sldId id="379" r:id="rId19"/>
    <p:sldId id="375" r:id="rId20"/>
    <p:sldId id="338" r:id="rId21"/>
    <p:sldId id="341" r:id="rId22"/>
    <p:sldId id="342" r:id="rId23"/>
    <p:sldId id="344" r:id="rId24"/>
    <p:sldId id="376" r:id="rId25"/>
    <p:sldId id="377" r:id="rId26"/>
    <p:sldId id="345" r:id="rId27"/>
    <p:sldId id="351" r:id="rId28"/>
    <p:sldId id="353" r:id="rId29"/>
    <p:sldId id="354" r:id="rId30"/>
    <p:sldId id="356" r:id="rId31"/>
    <p:sldId id="369" r:id="rId32"/>
    <p:sldId id="370" r:id="rId33"/>
    <p:sldId id="371" r:id="rId34"/>
    <p:sldId id="358" r:id="rId35"/>
    <p:sldId id="359" r:id="rId36"/>
    <p:sldId id="360" r:id="rId37"/>
    <p:sldId id="361" r:id="rId38"/>
    <p:sldId id="367" r:id="rId39"/>
    <p:sldId id="3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06" autoAdjust="0"/>
  </p:normalViewPr>
  <p:slideViewPr>
    <p:cSldViewPr>
      <p:cViewPr>
        <p:scale>
          <a:sx n="62" d="100"/>
          <a:sy n="62" d="100"/>
        </p:scale>
        <p:origin x="-642" y="-144"/>
      </p:cViewPr>
      <p:guideLst>
        <p:guide orient="horz" pos="2160"/>
        <p:guide pos="2880"/>
      </p:guideLst>
    </p:cSldViewPr>
  </p:slideViewPr>
  <p:notesTextViewPr>
    <p:cViewPr>
      <p:scale>
        <a:sx n="1" d="1"/>
        <a:sy n="1" d="1"/>
      </p:scale>
      <p:origin x="0" y="0"/>
    </p:cViewPr>
  </p:notesTextViewPr>
  <p:sorterViewPr>
    <p:cViewPr>
      <p:scale>
        <a:sx n="100" d="100"/>
        <a:sy n="100" d="100"/>
      </p:scale>
      <p:origin x="0" y="2088"/>
    </p:cViewPr>
  </p:sorterViewPr>
  <p:notesViewPr>
    <p:cSldViewPr>
      <p:cViewPr varScale="1">
        <p:scale>
          <a:sx n="49" d="100"/>
          <a:sy n="49" d="100"/>
        </p:scale>
        <p:origin x="-26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A79-1D4A-46AE-A8DA-52F4805DA755}" type="datetimeFigureOut">
              <a:rPr lang="en-US" smtClean="0"/>
              <a:pPr/>
              <a:t>04/04/2017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7FF9C-7D2C-4D0A-98D2-C4960C224A9E}" type="slidenum">
              <a:rPr lang="en-US" smtClean="0"/>
              <a:pPr/>
              <a:t>‹#›</a:t>
            </a:fld>
            <a:endParaRPr lang="en-US"/>
          </a:p>
        </p:txBody>
      </p:sp>
    </p:spTree>
    <p:extLst>
      <p:ext uri="{BB962C8B-B14F-4D97-AF65-F5344CB8AC3E}">
        <p14:creationId xmlns:p14="http://schemas.microsoft.com/office/powerpoint/2010/main" val="105359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D7FF9C-7D2C-4D0A-98D2-C4960C224A9E}" type="slidenum">
              <a:rPr lang="en-US" smtClean="0"/>
              <a:pPr/>
              <a:t>2</a:t>
            </a:fld>
            <a:endParaRPr lang="en-US"/>
          </a:p>
        </p:txBody>
      </p:sp>
    </p:spTree>
    <p:extLst>
      <p:ext uri="{BB962C8B-B14F-4D97-AF65-F5344CB8AC3E}">
        <p14:creationId xmlns:p14="http://schemas.microsoft.com/office/powerpoint/2010/main" val="391395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7FF9C-7D2C-4D0A-98D2-C4960C224A9E}" type="slidenum">
              <a:rPr lang="en-US" smtClean="0"/>
              <a:pPr/>
              <a:t>22</a:t>
            </a:fld>
            <a:endParaRPr lang="en-US"/>
          </a:p>
        </p:txBody>
      </p:sp>
    </p:spTree>
    <p:extLst>
      <p:ext uri="{BB962C8B-B14F-4D97-AF65-F5344CB8AC3E}">
        <p14:creationId xmlns:p14="http://schemas.microsoft.com/office/powerpoint/2010/main" val="101790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F7886F-2EF2-47FE-A661-4BF1A568C7E6}" type="datetime1">
              <a:rPr lang="en-US" smtClean="0"/>
              <a:pPr/>
              <a:t>04/04/2017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183352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09917-5CA7-45B4-9033-4AB470AB8528}" type="datetime1">
              <a:rPr lang="en-US" smtClean="0"/>
              <a:pPr/>
              <a:t>04/04/2017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307758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2B5650-9C74-42DF-A19E-64631E3470B7}" type="datetime1">
              <a:rPr lang="en-US" smtClean="0"/>
              <a:pPr/>
              <a:t>04/04/2017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301119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305800" cy="685800"/>
          </a:xfrm>
        </p:spPr>
        <p:txBody>
          <a:bodyPr/>
          <a:lstStyle>
            <a:lvl1pPr algn="ctr">
              <a:defRPr sz="32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447800"/>
            <a:ext cx="8305800" cy="4724400"/>
          </a:xfrm>
        </p:spPr>
        <p:txBody>
          <a:bodyPr>
            <a:normAutofit/>
          </a:bodyPr>
          <a:lstStyle>
            <a:lvl1pPr marL="388620" indent="-342900" algn="just">
              <a:buFontTx/>
              <a:buBlip>
                <a:blip r:embed="rId2"/>
              </a:buBlip>
              <a:defRPr sz="2400"/>
            </a:lvl1pPr>
            <a:lvl2pPr marL="574675" indent="-346075" algn="just">
              <a:buFontTx/>
              <a:buBlip>
                <a:blip r:embed="rId3"/>
              </a:buBlip>
              <a:defRPr sz="2400"/>
            </a:lvl2pPr>
            <a:lvl3pPr marL="800100" indent="-342900" algn="just">
              <a:buFontTx/>
              <a:buBlip>
                <a:blip r:embed="rId4"/>
              </a:buBlip>
              <a:defRPr sz="2400"/>
            </a:lvl3pPr>
            <a:lvl4pPr algn="just">
              <a:defRPr sz="2400"/>
            </a:lvl4pPr>
            <a:lvl5pPr algn="just">
              <a:defRPr sz="24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7"/>
          <p:cNvSpPr>
            <a:spLocks noGrp="1"/>
          </p:cNvSpPr>
          <p:nvPr>
            <p:ph type="sldNum" sz="quarter" idx="10"/>
          </p:nvPr>
        </p:nvSpPr>
        <p:spPr/>
        <p:txBody>
          <a:bodyPr/>
          <a:lstStyle>
            <a:lvl1pPr>
              <a:defRPr/>
            </a:lvl1pPr>
          </a:lstStyle>
          <a:p>
            <a:pPr>
              <a:defRPr/>
            </a:pPr>
            <a:fld id="{8740807C-63C7-487E-911C-FA983A4291E7}" type="slidenum">
              <a:rPr lang="en-GB"/>
              <a:pPr>
                <a:defRPr/>
              </a:pPr>
              <a:t>‹#›</a:t>
            </a:fld>
            <a:endParaRPr lang="en-GB"/>
          </a:p>
        </p:txBody>
      </p:sp>
      <p:sp>
        <p:nvSpPr>
          <p:cNvPr id="5" name="Date Placeholder 8"/>
          <p:cNvSpPr>
            <a:spLocks noGrp="1"/>
          </p:cNvSpPr>
          <p:nvPr>
            <p:ph type="dt" sz="half" idx="11"/>
          </p:nvPr>
        </p:nvSpPr>
        <p:spPr/>
        <p:txBody>
          <a:bodyPr/>
          <a:lstStyle>
            <a:lvl1pPr>
              <a:defRPr/>
            </a:lvl1pPr>
          </a:lstStyle>
          <a:p>
            <a:pPr>
              <a:defRPr/>
            </a:pPr>
            <a:endParaRPr lang="en-GB"/>
          </a:p>
        </p:txBody>
      </p:sp>
      <p:sp>
        <p:nvSpPr>
          <p:cNvPr id="6" name="Footer Placeholder 9"/>
          <p:cNvSpPr>
            <a:spLocks noGrp="1"/>
          </p:cNvSpPr>
          <p:nvPr>
            <p:ph type="ftr" sz="quarter" idx="12"/>
          </p:nvPr>
        </p:nvSpPr>
        <p:spPr>
          <a:xfrm>
            <a:off x="304800" y="6200775"/>
            <a:ext cx="5791200" cy="352425"/>
          </a:xfrm>
        </p:spPr>
        <p:txBody>
          <a:bodyPr/>
          <a:lstStyle>
            <a:lvl1pPr algn="l">
              <a:defRPr/>
            </a:lvl1pPr>
          </a:lstStyle>
          <a:p>
            <a:pPr>
              <a:defRPr/>
            </a:pPr>
            <a:r>
              <a:rPr lang="en-US"/>
              <a:t>Prof. P. V. Kharbuli, Dept of Computer Sc., SAC Shillong</a:t>
            </a:r>
            <a:endParaRPr lang="en-GB"/>
          </a:p>
        </p:txBody>
      </p:sp>
    </p:spTree>
    <p:extLst>
      <p:ext uri="{BB962C8B-B14F-4D97-AF65-F5344CB8AC3E}">
        <p14:creationId xmlns:p14="http://schemas.microsoft.com/office/powerpoint/2010/main" val="123296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305800" cy="685800"/>
          </a:xfrm>
        </p:spPr>
        <p:txBody>
          <a:bodyPr/>
          <a:lstStyle>
            <a:lvl1pPr algn="ctr">
              <a:defRPr sz="32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447800"/>
            <a:ext cx="8305800" cy="4724400"/>
          </a:xfrm>
        </p:spPr>
        <p:txBody>
          <a:bodyPr>
            <a:normAutofit/>
          </a:bodyPr>
          <a:lstStyle>
            <a:lvl1pPr marL="388620" indent="-342900" algn="just">
              <a:buFontTx/>
              <a:buBlip>
                <a:blip r:embed="rId2"/>
              </a:buBlip>
              <a:defRPr sz="2400"/>
            </a:lvl1pPr>
            <a:lvl2pPr marL="574675" indent="-346075" algn="just">
              <a:buFontTx/>
              <a:buBlip>
                <a:blip r:embed="rId3"/>
              </a:buBlip>
              <a:defRPr sz="2400"/>
            </a:lvl2pPr>
            <a:lvl3pPr marL="800100" indent="-342900" algn="just">
              <a:buFontTx/>
              <a:buBlip>
                <a:blip r:embed="rId4"/>
              </a:buBlip>
              <a:defRPr sz="2400"/>
            </a:lvl3pPr>
            <a:lvl4pPr algn="just">
              <a:defRPr sz="2400"/>
            </a:lvl4pPr>
            <a:lvl5pPr algn="just">
              <a:defRPr sz="24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7"/>
          <p:cNvSpPr>
            <a:spLocks noGrp="1"/>
          </p:cNvSpPr>
          <p:nvPr>
            <p:ph type="sldNum" sz="quarter" idx="10"/>
          </p:nvPr>
        </p:nvSpPr>
        <p:spPr/>
        <p:txBody>
          <a:bodyPr/>
          <a:lstStyle>
            <a:lvl1pPr>
              <a:defRPr/>
            </a:lvl1pPr>
          </a:lstStyle>
          <a:p>
            <a:pPr>
              <a:defRPr/>
            </a:pPr>
            <a:fld id="{66E28A9F-4ECB-4530-A6E7-2B2542220379}" type="slidenum">
              <a:rPr lang="en-GB"/>
              <a:pPr>
                <a:defRPr/>
              </a:pPr>
              <a:t>‹#›</a:t>
            </a:fld>
            <a:endParaRPr lang="en-GB"/>
          </a:p>
        </p:txBody>
      </p:sp>
      <p:sp>
        <p:nvSpPr>
          <p:cNvPr id="5" name="Date Placeholder 8"/>
          <p:cNvSpPr>
            <a:spLocks noGrp="1"/>
          </p:cNvSpPr>
          <p:nvPr>
            <p:ph type="dt" sz="half" idx="11"/>
          </p:nvPr>
        </p:nvSpPr>
        <p:spPr/>
        <p:txBody>
          <a:bodyPr/>
          <a:lstStyle>
            <a:lvl1pPr>
              <a:defRPr/>
            </a:lvl1pPr>
          </a:lstStyle>
          <a:p>
            <a:pPr>
              <a:defRPr/>
            </a:pPr>
            <a:endParaRPr lang="en-GB"/>
          </a:p>
        </p:txBody>
      </p:sp>
      <p:sp>
        <p:nvSpPr>
          <p:cNvPr id="6" name="Footer Placeholder 9"/>
          <p:cNvSpPr>
            <a:spLocks noGrp="1"/>
          </p:cNvSpPr>
          <p:nvPr>
            <p:ph type="ftr" sz="quarter" idx="12"/>
          </p:nvPr>
        </p:nvSpPr>
        <p:spPr>
          <a:xfrm>
            <a:off x="304800" y="6200775"/>
            <a:ext cx="5791200" cy="352425"/>
          </a:xfrm>
        </p:spPr>
        <p:txBody>
          <a:bodyPr/>
          <a:lstStyle>
            <a:lvl1pPr algn="l">
              <a:defRPr/>
            </a:lvl1pPr>
          </a:lstStyle>
          <a:p>
            <a:pPr>
              <a:defRPr/>
            </a:pPr>
            <a:r>
              <a:rPr lang="en-US"/>
              <a:t>Prof. P. V. Kharbuli, Dept of Computer Sc., SAC Shillong</a:t>
            </a:r>
            <a:endParaRPr lang="en-GB"/>
          </a:p>
        </p:txBody>
      </p:sp>
    </p:spTree>
    <p:extLst>
      <p:ext uri="{BB962C8B-B14F-4D97-AF65-F5344CB8AC3E}">
        <p14:creationId xmlns:p14="http://schemas.microsoft.com/office/powerpoint/2010/main" val="44584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305800" cy="685800"/>
          </a:xfrm>
        </p:spPr>
        <p:txBody>
          <a:bodyPr/>
          <a:lstStyle>
            <a:lvl1pPr algn="ctr">
              <a:defRPr sz="32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447800"/>
            <a:ext cx="8305800" cy="4724400"/>
          </a:xfrm>
        </p:spPr>
        <p:txBody>
          <a:bodyPr>
            <a:normAutofit/>
          </a:bodyPr>
          <a:lstStyle>
            <a:lvl1pPr marL="388620" indent="-342900" algn="just">
              <a:buFontTx/>
              <a:buBlip>
                <a:blip r:embed="rId2"/>
              </a:buBlip>
              <a:defRPr sz="2400"/>
            </a:lvl1pPr>
            <a:lvl2pPr marL="574675" indent="-346075" algn="just">
              <a:buFontTx/>
              <a:buBlip>
                <a:blip r:embed="rId3"/>
              </a:buBlip>
              <a:defRPr sz="2400"/>
            </a:lvl2pPr>
            <a:lvl3pPr marL="800100" indent="-342900" algn="just">
              <a:buFontTx/>
              <a:buBlip>
                <a:blip r:embed="rId4"/>
              </a:buBlip>
              <a:defRPr sz="2400"/>
            </a:lvl3pPr>
            <a:lvl4pPr algn="just">
              <a:defRPr sz="2400"/>
            </a:lvl4pPr>
            <a:lvl5pPr algn="just">
              <a:defRPr sz="24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7"/>
          <p:cNvSpPr>
            <a:spLocks noGrp="1"/>
          </p:cNvSpPr>
          <p:nvPr>
            <p:ph type="sldNum" sz="quarter" idx="10"/>
          </p:nvPr>
        </p:nvSpPr>
        <p:spPr/>
        <p:txBody>
          <a:bodyPr/>
          <a:lstStyle>
            <a:lvl1pPr>
              <a:defRPr/>
            </a:lvl1pPr>
          </a:lstStyle>
          <a:p>
            <a:pPr>
              <a:defRPr/>
            </a:pPr>
            <a:fld id="{85421910-CE54-4AD2-90FC-C6AE822FA6F4}" type="slidenum">
              <a:rPr lang="en-GB"/>
              <a:pPr>
                <a:defRPr/>
              </a:pPr>
              <a:t>‹#›</a:t>
            </a:fld>
            <a:endParaRPr lang="en-GB"/>
          </a:p>
        </p:txBody>
      </p:sp>
      <p:sp>
        <p:nvSpPr>
          <p:cNvPr id="5" name="Date Placeholder 8"/>
          <p:cNvSpPr>
            <a:spLocks noGrp="1"/>
          </p:cNvSpPr>
          <p:nvPr>
            <p:ph type="dt" sz="half" idx="11"/>
          </p:nvPr>
        </p:nvSpPr>
        <p:spPr/>
        <p:txBody>
          <a:bodyPr/>
          <a:lstStyle>
            <a:lvl1pPr>
              <a:defRPr/>
            </a:lvl1pPr>
          </a:lstStyle>
          <a:p>
            <a:pPr>
              <a:defRPr/>
            </a:pPr>
            <a:endParaRPr lang="en-GB"/>
          </a:p>
        </p:txBody>
      </p:sp>
      <p:sp>
        <p:nvSpPr>
          <p:cNvPr id="6" name="Footer Placeholder 9"/>
          <p:cNvSpPr>
            <a:spLocks noGrp="1"/>
          </p:cNvSpPr>
          <p:nvPr>
            <p:ph type="ftr" sz="quarter" idx="12"/>
          </p:nvPr>
        </p:nvSpPr>
        <p:spPr>
          <a:xfrm>
            <a:off x="304800" y="6200775"/>
            <a:ext cx="5791200" cy="352425"/>
          </a:xfrm>
        </p:spPr>
        <p:txBody>
          <a:bodyPr/>
          <a:lstStyle>
            <a:lvl1pPr algn="l">
              <a:defRPr/>
            </a:lvl1pPr>
          </a:lstStyle>
          <a:p>
            <a:pPr>
              <a:defRPr/>
            </a:pPr>
            <a:r>
              <a:rPr lang="en-US"/>
              <a:t>Prof. P. V. Kharbuli, Dept of Computer Sc., SAC Shillong</a:t>
            </a:r>
            <a:endParaRPr lang="en-GB"/>
          </a:p>
        </p:txBody>
      </p:sp>
    </p:spTree>
    <p:extLst>
      <p:ext uri="{BB962C8B-B14F-4D97-AF65-F5344CB8AC3E}">
        <p14:creationId xmlns:p14="http://schemas.microsoft.com/office/powerpoint/2010/main" val="4087173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305800" cy="685800"/>
          </a:xfrm>
        </p:spPr>
        <p:txBody>
          <a:bodyPr/>
          <a:lstStyle>
            <a:lvl1pPr algn="ctr">
              <a:defRPr sz="32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447800"/>
            <a:ext cx="8305800" cy="4724400"/>
          </a:xfrm>
        </p:spPr>
        <p:txBody>
          <a:bodyPr>
            <a:normAutofit/>
          </a:bodyPr>
          <a:lstStyle>
            <a:lvl1pPr marL="388620" indent="-342900" algn="just">
              <a:buFontTx/>
              <a:buBlip>
                <a:blip r:embed="rId2"/>
              </a:buBlip>
              <a:defRPr sz="2400"/>
            </a:lvl1pPr>
            <a:lvl2pPr marL="574675" indent="-346075" algn="just">
              <a:buFontTx/>
              <a:buBlip>
                <a:blip r:embed="rId3"/>
              </a:buBlip>
              <a:defRPr sz="2400"/>
            </a:lvl2pPr>
            <a:lvl3pPr marL="800100" indent="-342900" algn="just">
              <a:buFontTx/>
              <a:buBlip>
                <a:blip r:embed="rId4"/>
              </a:buBlip>
              <a:defRPr sz="2400"/>
            </a:lvl3pPr>
            <a:lvl4pPr algn="just">
              <a:defRPr sz="2400"/>
            </a:lvl4pPr>
            <a:lvl5pPr algn="just">
              <a:defRPr sz="24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7"/>
          <p:cNvSpPr>
            <a:spLocks noGrp="1"/>
          </p:cNvSpPr>
          <p:nvPr>
            <p:ph type="sldNum" sz="quarter" idx="10"/>
          </p:nvPr>
        </p:nvSpPr>
        <p:spPr/>
        <p:txBody>
          <a:bodyPr/>
          <a:lstStyle>
            <a:lvl1pPr>
              <a:defRPr/>
            </a:lvl1pPr>
          </a:lstStyle>
          <a:p>
            <a:pPr>
              <a:defRPr/>
            </a:pPr>
            <a:fld id="{78065F74-4214-4B85-A9A6-0B2DF0FCE677}" type="slidenum">
              <a:rPr lang="en-GB"/>
              <a:pPr>
                <a:defRPr/>
              </a:pPr>
              <a:t>‹#›</a:t>
            </a:fld>
            <a:endParaRPr lang="en-GB"/>
          </a:p>
        </p:txBody>
      </p:sp>
      <p:sp>
        <p:nvSpPr>
          <p:cNvPr id="5" name="Date Placeholder 8"/>
          <p:cNvSpPr>
            <a:spLocks noGrp="1"/>
          </p:cNvSpPr>
          <p:nvPr>
            <p:ph type="dt" sz="half" idx="11"/>
          </p:nvPr>
        </p:nvSpPr>
        <p:spPr/>
        <p:txBody>
          <a:bodyPr/>
          <a:lstStyle>
            <a:lvl1pPr>
              <a:defRPr/>
            </a:lvl1pPr>
          </a:lstStyle>
          <a:p>
            <a:pPr>
              <a:defRPr/>
            </a:pPr>
            <a:endParaRPr lang="en-GB"/>
          </a:p>
        </p:txBody>
      </p:sp>
      <p:sp>
        <p:nvSpPr>
          <p:cNvPr id="6" name="Footer Placeholder 9"/>
          <p:cNvSpPr>
            <a:spLocks noGrp="1"/>
          </p:cNvSpPr>
          <p:nvPr>
            <p:ph type="ftr" sz="quarter" idx="12"/>
          </p:nvPr>
        </p:nvSpPr>
        <p:spPr>
          <a:xfrm>
            <a:off x="304800" y="6200775"/>
            <a:ext cx="5791200" cy="352425"/>
          </a:xfrm>
        </p:spPr>
        <p:txBody>
          <a:bodyPr/>
          <a:lstStyle>
            <a:lvl1pPr algn="l">
              <a:defRPr/>
            </a:lvl1pPr>
          </a:lstStyle>
          <a:p>
            <a:pPr>
              <a:defRPr/>
            </a:pPr>
            <a:r>
              <a:rPr lang="en-US"/>
              <a:t>Prof. P. V. Kharbuli, Dept of Computer Sc., SAC Shillong</a:t>
            </a:r>
            <a:endParaRPr lang="en-GB"/>
          </a:p>
        </p:txBody>
      </p:sp>
    </p:spTree>
    <p:extLst>
      <p:ext uri="{BB962C8B-B14F-4D97-AF65-F5344CB8AC3E}">
        <p14:creationId xmlns:p14="http://schemas.microsoft.com/office/powerpoint/2010/main" val="3184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305800" cy="685800"/>
          </a:xfrm>
        </p:spPr>
        <p:txBody>
          <a:bodyPr/>
          <a:lstStyle>
            <a:lvl1pPr algn="ctr">
              <a:defRPr sz="32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447800"/>
            <a:ext cx="8305800" cy="4724400"/>
          </a:xfrm>
        </p:spPr>
        <p:txBody>
          <a:bodyPr>
            <a:normAutofit/>
          </a:bodyPr>
          <a:lstStyle>
            <a:lvl1pPr marL="388620" indent="-342900" algn="just">
              <a:buFontTx/>
              <a:buBlip>
                <a:blip r:embed="rId2"/>
              </a:buBlip>
              <a:defRPr sz="2400"/>
            </a:lvl1pPr>
            <a:lvl2pPr marL="574675" indent="-346075" algn="just">
              <a:buFontTx/>
              <a:buBlip>
                <a:blip r:embed="rId3"/>
              </a:buBlip>
              <a:defRPr sz="2400"/>
            </a:lvl2pPr>
            <a:lvl3pPr marL="800100" indent="-342900" algn="just">
              <a:buFontTx/>
              <a:buBlip>
                <a:blip r:embed="rId4"/>
              </a:buBlip>
              <a:defRPr sz="2400"/>
            </a:lvl3pPr>
            <a:lvl4pPr algn="just">
              <a:defRPr sz="2400"/>
            </a:lvl4pPr>
            <a:lvl5pPr algn="just">
              <a:defRPr sz="24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7"/>
          <p:cNvSpPr>
            <a:spLocks noGrp="1"/>
          </p:cNvSpPr>
          <p:nvPr>
            <p:ph type="sldNum" sz="quarter" idx="10"/>
          </p:nvPr>
        </p:nvSpPr>
        <p:spPr/>
        <p:txBody>
          <a:bodyPr/>
          <a:lstStyle>
            <a:lvl1pPr>
              <a:defRPr/>
            </a:lvl1pPr>
          </a:lstStyle>
          <a:p>
            <a:pPr>
              <a:defRPr/>
            </a:pPr>
            <a:fld id="{4C9FE93F-46B1-490C-8C42-FFCA4B293A65}" type="slidenum">
              <a:rPr lang="en-GB"/>
              <a:pPr>
                <a:defRPr/>
              </a:pPr>
              <a:t>‹#›</a:t>
            </a:fld>
            <a:endParaRPr lang="en-GB"/>
          </a:p>
        </p:txBody>
      </p:sp>
      <p:sp>
        <p:nvSpPr>
          <p:cNvPr id="5" name="Date Placeholder 8"/>
          <p:cNvSpPr>
            <a:spLocks noGrp="1"/>
          </p:cNvSpPr>
          <p:nvPr>
            <p:ph type="dt" sz="half" idx="11"/>
          </p:nvPr>
        </p:nvSpPr>
        <p:spPr/>
        <p:txBody>
          <a:bodyPr/>
          <a:lstStyle>
            <a:lvl1pPr>
              <a:defRPr/>
            </a:lvl1pPr>
          </a:lstStyle>
          <a:p>
            <a:pPr>
              <a:defRPr/>
            </a:pPr>
            <a:endParaRPr lang="en-GB"/>
          </a:p>
        </p:txBody>
      </p:sp>
      <p:sp>
        <p:nvSpPr>
          <p:cNvPr id="6" name="Footer Placeholder 9"/>
          <p:cNvSpPr>
            <a:spLocks noGrp="1"/>
          </p:cNvSpPr>
          <p:nvPr>
            <p:ph type="ftr" sz="quarter" idx="12"/>
          </p:nvPr>
        </p:nvSpPr>
        <p:spPr>
          <a:xfrm>
            <a:off x="304800" y="6200775"/>
            <a:ext cx="5791200" cy="352425"/>
          </a:xfrm>
        </p:spPr>
        <p:txBody>
          <a:bodyPr/>
          <a:lstStyle>
            <a:lvl1pPr algn="l">
              <a:defRPr/>
            </a:lvl1pPr>
          </a:lstStyle>
          <a:p>
            <a:pPr>
              <a:defRPr/>
            </a:pPr>
            <a:r>
              <a:rPr lang="en-US"/>
              <a:t>Prof. P. V. Kharbuli, Dept of Computer Sc., SAC Shillong</a:t>
            </a:r>
            <a:endParaRPr lang="en-GB"/>
          </a:p>
        </p:txBody>
      </p:sp>
    </p:spTree>
    <p:extLst>
      <p:ext uri="{BB962C8B-B14F-4D97-AF65-F5344CB8AC3E}">
        <p14:creationId xmlns:p14="http://schemas.microsoft.com/office/powerpoint/2010/main" val="7546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2060"/>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just">
              <a:defRPr sz="2400"/>
            </a:lvl1pPr>
            <a:lvl2pPr algn="just">
              <a:defRPr sz="2400"/>
            </a:lvl2pPr>
            <a:lvl3pPr algn="just">
              <a:defRPr sz="2400"/>
            </a:lvl3pPr>
            <a:lvl4pPr algn="just">
              <a:defRPr sz="2400"/>
            </a:lvl4pPr>
            <a:lvl5pPr algn="ju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96B95B-F17E-4C3F-AA4E-A46DA8FCF7F7}" type="datetime1">
              <a:rPr lang="en-US" smtClean="0"/>
              <a:pPr/>
              <a:t>04/04/2017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pPr/>
              <a:t>‹#›</a:t>
            </a:fld>
            <a:endParaRPr lang="en-US" dirty="0"/>
          </a:p>
        </p:txBody>
      </p:sp>
    </p:spTree>
    <p:extLst>
      <p:ext uri="{BB962C8B-B14F-4D97-AF65-F5344CB8AC3E}">
        <p14:creationId xmlns:p14="http://schemas.microsoft.com/office/powerpoint/2010/main" val="28972622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B08BE-8ECF-4CDB-9771-238D224D23A0}" type="datetime1">
              <a:rPr lang="en-US" smtClean="0"/>
              <a:pPr/>
              <a:t>04/04/2017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419489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342900" indent="-342900">
              <a:buFontTx/>
              <a:buBlip>
                <a:blip r:embed="rId2"/>
              </a:buBlip>
              <a:defRPr sz="2800"/>
            </a:lvl1pPr>
            <a:lvl2pPr marL="742950" indent="-285750">
              <a:buFontTx/>
              <a:buBlip>
                <a:blip r:embed="rId3"/>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1AFECDE-0A92-49EF-A524-4BA7954BC27A}" type="datetime1">
              <a:rPr lang="en-US" smtClean="0"/>
              <a:pPr/>
              <a:t>04/04/2017</a:t>
            </a:fld>
            <a:endParaRPr lang="en-US"/>
          </a:p>
        </p:txBody>
      </p:sp>
      <p:sp>
        <p:nvSpPr>
          <p:cNvPr id="6" name="Footer Placeholder 5"/>
          <p:cNvSpPr>
            <a:spLocks noGrp="1"/>
          </p:cNvSpPr>
          <p:nvPr>
            <p:ph type="ftr" sz="quarter" idx="11"/>
          </p:nvPr>
        </p:nvSpPr>
        <p:spPr/>
        <p:txBody>
          <a:bodyPr/>
          <a:lstStyle/>
          <a:p>
            <a:r>
              <a:rPr lang="en-US" smtClean="0"/>
              <a:t>Oracle 9i, Database Concepts</a:t>
            </a:r>
            <a:endParaRPr lang="en-US"/>
          </a:p>
        </p:txBody>
      </p:sp>
      <p:sp>
        <p:nvSpPr>
          <p:cNvPr id="7" name="Slide Number Placeholder 6"/>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23407434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5650AD-6288-482E-AE75-34F7DF17A67C}" type="datetime1">
              <a:rPr lang="en-US" smtClean="0"/>
              <a:pPr/>
              <a:t>04/04/2017</a:t>
            </a:fld>
            <a:endParaRPr lang="en-US"/>
          </a:p>
        </p:txBody>
      </p:sp>
      <p:sp>
        <p:nvSpPr>
          <p:cNvPr id="8" name="Footer Placeholder 7"/>
          <p:cNvSpPr>
            <a:spLocks noGrp="1"/>
          </p:cNvSpPr>
          <p:nvPr>
            <p:ph type="ftr" sz="quarter" idx="11"/>
          </p:nvPr>
        </p:nvSpPr>
        <p:spPr/>
        <p:txBody>
          <a:bodyPr/>
          <a:lstStyle/>
          <a:p>
            <a:r>
              <a:rPr lang="en-US" smtClean="0"/>
              <a:t>Oracle 9i, Database Concepts</a:t>
            </a:r>
            <a:endParaRPr lang="en-US"/>
          </a:p>
        </p:txBody>
      </p:sp>
      <p:sp>
        <p:nvSpPr>
          <p:cNvPr id="9" name="Slide Number Placeholder 8"/>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264744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2060"/>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B26D0D-64A7-42BD-9465-1013A96CC6CB}" type="datetime1">
              <a:rPr lang="en-US" smtClean="0"/>
              <a:pPr/>
              <a:t>04/04/2017</a:t>
            </a:fld>
            <a:endParaRPr lang="en-US"/>
          </a:p>
        </p:txBody>
      </p:sp>
      <p:sp>
        <p:nvSpPr>
          <p:cNvPr id="4" name="Footer Placeholder 3"/>
          <p:cNvSpPr>
            <a:spLocks noGrp="1"/>
          </p:cNvSpPr>
          <p:nvPr>
            <p:ph type="ftr" sz="quarter" idx="11"/>
          </p:nvPr>
        </p:nvSpPr>
        <p:spPr/>
        <p:txBody>
          <a:bodyPr/>
          <a:lstStyle/>
          <a:p>
            <a:r>
              <a:rPr lang="en-US" smtClean="0"/>
              <a:t>Oracle 9i, Database Concepts</a:t>
            </a:r>
            <a:endParaRPr lang="en-US"/>
          </a:p>
        </p:txBody>
      </p:sp>
      <p:sp>
        <p:nvSpPr>
          <p:cNvPr id="5" name="Slide Number Placeholder 4"/>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410394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CA100-7076-4DE0-BB93-3DCEB22EC0C4}" type="datetime1">
              <a:rPr lang="en-US" smtClean="0"/>
              <a:pPr/>
              <a:t>04/04/2017</a:t>
            </a:fld>
            <a:endParaRPr lang="en-US"/>
          </a:p>
        </p:txBody>
      </p:sp>
      <p:sp>
        <p:nvSpPr>
          <p:cNvPr id="3" name="Footer Placeholder 2"/>
          <p:cNvSpPr>
            <a:spLocks noGrp="1"/>
          </p:cNvSpPr>
          <p:nvPr>
            <p:ph type="ftr" sz="quarter" idx="11"/>
          </p:nvPr>
        </p:nvSpPr>
        <p:spPr/>
        <p:txBody>
          <a:bodyPr/>
          <a:lstStyle/>
          <a:p>
            <a:r>
              <a:rPr lang="en-US" smtClean="0"/>
              <a:t>Oracle 9i, Database Concepts</a:t>
            </a:r>
            <a:endParaRPr lang="en-US"/>
          </a:p>
        </p:txBody>
      </p:sp>
      <p:sp>
        <p:nvSpPr>
          <p:cNvPr id="4" name="Slide Number Placeholder 3"/>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359128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6B6FB-0641-4D92-AD0A-9CEC178EA726}" type="datetime1">
              <a:rPr lang="en-US" smtClean="0"/>
              <a:pPr/>
              <a:t>04/04/2017</a:t>
            </a:fld>
            <a:endParaRPr lang="en-US"/>
          </a:p>
        </p:txBody>
      </p:sp>
      <p:sp>
        <p:nvSpPr>
          <p:cNvPr id="6" name="Footer Placeholder 5"/>
          <p:cNvSpPr>
            <a:spLocks noGrp="1"/>
          </p:cNvSpPr>
          <p:nvPr>
            <p:ph type="ftr" sz="quarter" idx="11"/>
          </p:nvPr>
        </p:nvSpPr>
        <p:spPr/>
        <p:txBody>
          <a:bodyPr/>
          <a:lstStyle/>
          <a:p>
            <a:r>
              <a:rPr lang="en-US" smtClean="0"/>
              <a:t>Oracle 9i, Database Concepts</a:t>
            </a:r>
            <a:endParaRPr lang="en-US"/>
          </a:p>
        </p:txBody>
      </p:sp>
      <p:sp>
        <p:nvSpPr>
          <p:cNvPr id="7" name="Slide Number Placeholder 6"/>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40587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9684E-2D10-4ED7-9A9C-536AC807C691}" type="datetime1">
              <a:rPr lang="en-US" smtClean="0"/>
              <a:pPr/>
              <a:t>04/04/2017</a:t>
            </a:fld>
            <a:endParaRPr lang="en-US"/>
          </a:p>
        </p:txBody>
      </p:sp>
      <p:sp>
        <p:nvSpPr>
          <p:cNvPr id="6" name="Footer Placeholder 5"/>
          <p:cNvSpPr>
            <a:spLocks noGrp="1"/>
          </p:cNvSpPr>
          <p:nvPr>
            <p:ph type="ftr" sz="quarter" idx="11"/>
          </p:nvPr>
        </p:nvSpPr>
        <p:spPr/>
        <p:txBody>
          <a:bodyPr/>
          <a:lstStyle/>
          <a:p>
            <a:r>
              <a:rPr lang="en-US" smtClean="0"/>
              <a:t>Oracle 9i, Database Concepts</a:t>
            </a:r>
            <a:endParaRPr lang="en-US"/>
          </a:p>
        </p:txBody>
      </p:sp>
      <p:sp>
        <p:nvSpPr>
          <p:cNvPr id="7" name="Slide Number Placeholder 6"/>
          <p:cNvSpPr>
            <a:spLocks noGrp="1"/>
          </p:cNvSpPr>
          <p:nvPr>
            <p:ph type="sldNum" sz="quarter" idx="12"/>
          </p:nvPr>
        </p:nvSpPr>
        <p:spPr/>
        <p:txBody>
          <a:bodyPr/>
          <a:lstStyle/>
          <a:p>
            <a:fld id="{846DBC5D-4018-4DB7-978F-958382B4F117}" type="slidenum">
              <a:rPr lang="en-US" smtClean="0"/>
              <a:pPr/>
              <a:t>‹#›</a:t>
            </a:fld>
            <a:endParaRPr lang="en-US"/>
          </a:p>
        </p:txBody>
      </p:sp>
    </p:spTree>
    <p:extLst>
      <p:ext uri="{BB962C8B-B14F-4D97-AF65-F5344CB8AC3E}">
        <p14:creationId xmlns:p14="http://schemas.microsoft.com/office/powerpoint/2010/main" val="13027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7FDD0-62DD-4A0D-AC8A-AF977F644570}" type="datetime1">
              <a:rPr lang="en-US" smtClean="0"/>
              <a:pPr/>
              <a:t>04/04/2017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Oracle 9i, Database Concepts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BC5D-4018-4DB7-978F-958382B4F117}" type="slidenum">
              <a:rPr lang="en-US" smtClean="0"/>
              <a:pPr/>
              <a:t>‹#›</a:t>
            </a:fld>
            <a:endParaRPr lang="en-US"/>
          </a:p>
        </p:txBody>
      </p:sp>
    </p:spTree>
    <p:extLst>
      <p:ext uri="{BB962C8B-B14F-4D97-AF65-F5344CB8AC3E}">
        <p14:creationId xmlns:p14="http://schemas.microsoft.com/office/powerpoint/2010/main" val="131765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 id="2147483667" r:id="rId14"/>
    <p:sldLayoutId id="2147483668" r:id="rId15"/>
    <p:sldLayoutId id="2147483669"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8"/>
        </a:buBlip>
        <a:defRPr sz="24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9"/>
        </a:buBlip>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10" Type="http://schemas.openxmlformats.org/officeDocument/2006/relationships/slide" Target="slide38.xml"/><Relationship Id="rId4" Type="http://schemas.openxmlformats.org/officeDocument/2006/relationships/slide" Target="slide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2057400" y="4800600"/>
            <a:ext cx="6400800" cy="1752600"/>
          </a:xfrm>
        </p:spPr>
        <p:txBody>
          <a:bodyPr>
            <a:normAutofit lnSpcReduction="10000"/>
          </a:bodyPr>
          <a:lstStyle/>
          <a:p>
            <a:pPr algn="r"/>
            <a:endParaRPr lang="en-US" sz="2000" dirty="0" smtClean="0"/>
          </a:p>
          <a:p>
            <a:pPr algn="r"/>
            <a:endParaRPr lang="en-US" sz="2000" dirty="0"/>
          </a:p>
          <a:p>
            <a:pPr algn="r"/>
            <a:r>
              <a:rPr lang="en-US" sz="2000" dirty="0" smtClean="0"/>
              <a:t>By</a:t>
            </a:r>
            <a:r>
              <a:rPr lang="en-US" sz="2000" dirty="0"/>
              <a:t>, Ms. </a:t>
            </a:r>
            <a:r>
              <a:rPr lang="en-US" sz="2000" dirty="0" err="1"/>
              <a:t>P.olynia</a:t>
            </a:r>
            <a:r>
              <a:rPr lang="en-US" sz="2000" dirty="0"/>
              <a:t> V. </a:t>
            </a:r>
            <a:r>
              <a:rPr lang="en-US" sz="2000" dirty="0" err="1"/>
              <a:t>Kharbuli</a:t>
            </a:r>
            <a:endParaRPr lang="en-US" sz="2000" dirty="0"/>
          </a:p>
          <a:p>
            <a:pPr algn="r"/>
            <a:r>
              <a:rPr lang="en-US" sz="2000" dirty="0"/>
              <a:t>Dept. of Computer Sc.</a:t>
            </a:r>
          </a:p>
          <a:p>
            <a:pPr algn="r"/>
            <a:r>
              <a:rPr lang="en-US" sz="2000" dirty="0"/>
              <a:t>St. Anthony’s College, </a:t>
            </a:r>
            <a:r>
              <a:rPr lang="en-US" sz="2000" dirty="0" err="1"/>
              <a:t>Shillong</a:t>
            </a:r>
            <a:endParaRPr lang="en-US" sz="2000" dirty="0"/>
          </a:p>
          <a:p>
            <a:endParaRPr lang="en-US" sz="2000" dirty="0"/>
          </a:p>
          <a:p>
            <a:endParaRPr lang="en-US" sz="2000" dirty="0"/>
          </a:p>
          <a:p>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4" y="0"/>
            <a:ext cx="9144000" cy="3473302"/>
          </a:xfrm>
          <a:prstGeom prst="rect">
            <a:avLst/>
          </a:prstGeom>
        </p:spPr>
      </p:pic>
      <p:sp>
        <p:nvSpPr>
          <p:cNvPr id="4" name="Rectangle 3"/>
          <p:cNvSpPr/>
          <p:nvPr/>
        </p:nvSpPr>
        <p:spPr>
          <a:xfrm>
            <a:off x="533400" y="2703255"/>
            <a:ext cx="7902876" cy="255454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solidFill>
                  <a:srgbClr val="002060"/>
                </a:solidFill>
                <a:effectLst>
                  <a:outerShdw blurRad="76200" dist="50800" dir="5400000" algn="tl" rotWithShape="0">
                    <a:srgbClr val="000000">
                      <a:alpha val="65000"/>
                    </a:srgbClr>
                  </a:outerShdw>
                </a:effectLst>
              </a:rPr>
              <a:t>EXCEPTIONS &amp;</a:t>
            </a:r>
          </a:p>
          <a:p>
            <a:pPr algn="ctr"/>
            <a:r>
              <a:rPr lang="en-US" sz="8000" b="1" spc="50" dirty="0" smtClean="0">
                <a:ln w="11430"/>
                <a:solidFill>
                  <a:srgbClr val="002060"/>
                </a:solidFill>
                <a:effectLst>
                  <a:outerShdw blurRad="76200" dist="50800" dir="5400000" algn="tl" rotWithShape="0">
                    <a:srgbClr val="000000">
                      <a:alpha val="65000"/>
                    </a:srgbClr>
                  </a:outerShdw>
                </a:effectLst>
              </a:rPr>
              <a:t>CURSORS</a:t>
            </a:r>
            <a:endParaRPr lang="en-US" sz="8000" b="1" cap="none" spc="50" dirty="0">
              <a:ln w="11430"/>
              <a:solidFill>
                <a:srgbClr val="00206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11369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fontScale="85000" lnSpcReduction="20000"/>
          </a:bodyPr>
          <a:lstStyle/>
          <a:p>
            <a:pPr marL="44450" indent="0">
              <a:spcBef>
                <a:spcPts val="275"/>
              </a:spcBef>
              <a:buClr>
                <a:srgbClr val="333399"/>
              </a:buClr>
              <a:buNone/>
            </a:pPr>
            <a:r>
              <a:rPr lang="en-GB" b="1" dirty="0">
                <a:solidFill>
                  <a:srgbClr val="333399"/>
                </a:solidFill>
              </a:rPr>
              <a:t>DECLARE</a:t>
            </a:r>
          </a:p>
          <a:p>
            <a:pPr marL="44450" indent="0">
              <a:spcBef>
                <a:spcPts val="275"/>
              </a:spcBef>
              <a:buNone/>
            </a:pPr>
            <a:r>
              <a:rPr lang="en-GB" b="1" dirty="0"/>
              <a:t>	</a:t>
            </a:r>
            <a:r>
              <a:rPr lang="en-GB" b="1" dirty="0" err="1">
                <a:solidFill>
                  <a:srgbClr val="7030A0"/>
                </a:solidFill>
              </a:rPr>
              <a:t>e_row</a:t>
            </a:r>
            <a:r>
              <a:rPr lang="en-GB" b="1" dirty="0">
                <a:solidFill>
                  <a:srgbClr val="7030A0"/>
                </a:solidFill>
              </a:rPr>
              <a:t> </a:t>
            </a:r>
            <a:r>
              <a:rPr lang="en-GB" b="1" dirty="0" err="1"/>
              <a:t>employees</a:t>
            </a:r>
            <a:r>
              <a:rPr lang="en-GB" b="1" dirty="0" err="1">
                <a:solidFill>
                  <a:srgbClr val="0070C0"/>
                </a:solidFill>
              </a:rPr>
              <a:t>%ROWTYPE</a:t>
            </a:r>
            <a:r>
              <a:rPr lang="en-GB" b="1" dirty="0"/>
              <a:t>;</a:t>
            </a:r>
          </a:p>
          <a:p>
            <a:pPr marL="44450" indent="0">
              <a:spcBef>
                <a:spcPts val="275"/>
              </a:spcBef>
              <a:buClr>
                <a:srgbClr val="333399"/>
              </a:buClr>
              <a:buNone/>
            </a:pPr>
            <a:r>
              <a:rPr lang="en-GB" b="1" dirty="0">
                <a:solidFill>
                  <a:srgbClr val="333399"/>
                </a:solidFill>
              </a:rPr>
              <a:t>BEGIN</a:t>
            </a:r>
          </a:p>
          <a:p>
            <a:pPr marL="44450" indent="0">
              <a:spcBef>
                <a:spcPts val="275"/>
              </a:spcBef>
              <a:buNone/>
            </a:pPr>
            <a:r>
              <a:rPr lang="en-GB" b="1" dirty="0"/>
              <a:t>	</a:t>
            </a:r>
            <a:r>
              <a:rPr lang="en-GB" sz="2200" b="1" dirty="0"/>
              <a:t>SELECT * INTO </a:t>
            </a:r>
            <a:r>
              <a:rPr lang="en-GB" sz="2200" b="1" dirty="0" err="1"/>
              <a:t>erow</a:t>
            </a:r>
            <a:r>
              <a:rPr lang="en-GB" sz="2200" b="1" dirty="0"/>
              <a:t> </a:t>
            </a:r>
          </a:p>
          <a:p>
            <a:pPr marL="44450" indent="0">
              <a:spcBef>
                <a:spcPts val="275"/>
              </a:spcBef>
              <a:buNone/>
            </a:pPr>
            <a:r>
              <a:rPr lang="en-GB" sz="2200" b="1" dirty="0"/>
              <a:t>	FROM Employees</a:t>
            </a:r>
          </a:p>
          <a:p>
            <a:pPr marL="44450" indent="0">
              <a:spcBef>
                <a:spcPts val="275"/>
              </a:spcBef>
              <a:buNone/>
            </a:pPr>
            <a:r>
              <a:rPr lang="en-GB" sz="2200" b="1" dirty="0"/>
              <a:t>	WHERE </a:t>
            </a:r>
            <a:r>
              <a:rPr lang="en-GB" sz="2200" b="1" dirty="0" err="1"/>
              <a:t>employee_id</a:t>
            </a:r>
            <a:r>
              <a:rPr lang="en-GB" sz="2200" b="1" dirty="0"/>
              <a:t> = 101;</a:t>
            </a:r>
          </a:p>
          <a:p>
            <a:pPr marL="44450" indent="0" algn="l">
              <a:spcBef>
                <a:spcPts val="275"/>
              </a:spcBef>
              <a:buNone/>
            </a:pPr>
            <a:r>
              <a:rPr lang="en-GB" sz="2200" b="1" dirty="0"/>
              <a:t>	DBMS_OUTPUT.PUT_LINE(‘Employee  Name’ ||</a:t>
            </a:r>
            <a:r>
              <a:rPr lang="en-GB" sz="2200" b="1" dirty="0" err="1">
                <a:solidFill>
                  <a:srgbClr val="7030A0"/>
                </a:solidFill>
              </a:rPr>
              <a:t>erow.first_name</a:t>
            </a:r>
            <a:r>
              <a:rPr lang="en-GB" sz="2200" b="1" dirty="0">
                <a:solidFill>
                  <a:srgbClr val="7030A0"/>
                </a:solidFill>
              </a:rPr>
              <a:t>)</a:t>
            </a:r>
            <a:endParaRPr lang="en-GB" sz="2200" b="1" dirty="0"/>
          </a:p>
          <a:p>
            <a:pPr marL="44450" indent="0" algn="l">
              <a:spcBef>
                <a:spcPts val="275"/>
              </a:spcBef>
              <a:buNone/>
            </a:pPr>
            <a:r>
              <a:rPr lang="en-GB" sz="2200" b="1" dirty="0" smtClean="0"/>
              <a:t>	DBMS_OUTPUT.PUT_LINE</a:t>
            </a:r>
            <a:r>
              <a:rPr lang="en-GB" sz="2200" b="1" dirty="0"/>
              <a:t>(‘Salary is =  </a:t>
            </a:r>
            <a:r>
              <a:rPr lang="en-GB" sz="2200" b="1" dirty="0" err="1"/>
              <a:t>Rs</a:t>
            </a:r>
            <a:r>
              <a:rPr lang="en-GB" sz="2200" b="1" dirty="0"/>
              <a:t>.’ ||  </a:t>
            </a:r>
            <a:r>
              <a:rPr lang="en-GB" sz="2200" b="1" dirty="0" err="1">
                <a:solidFill>
                  <a:srgbClr val="7030A0"/>
                </a:solidFill>
              </a:rPr>
              <a:t>erow.salary</a:t>
            </a:r>
            <a:r>
              <a:rPr lang="en-GB" sz="2200" b="1" dirty="0"/>
              <a:t>);</a:t>
            </a:r>
          </a:p>
          <a:p>
            <a:pPr marL="44450" indent="0" algn="l">
              <a:spcBef>
                <a:spcPts val="275"/>
              </a:spcBef>
              <a:buClr>
                <a:srgbClr val="339933"/>
              </a:buClr>
              <a:buNone/>
            </a:pPr>
            <a:r>
              <a:rPr lang="en-GB" b="1" dirty="0">
                <a:solidFill>
                  <a:srgbClr val="333399"/>
                </a:solidFill>
              </a:rPr>
              <a:t>EXCEPTION</a:t>
            </a:r>
          </a:p>
          <a:p>
            <a:pPr marL="44450" indent="0" algn="l">
              <a:spcBef>
                <a:spcPts val="275"/>
              </a:spcBef>
              <a:buNone/>
            </a:pPr>
            <a:r>
              <a:rPr lang="en-GB" b="1" dirty="0"/>
              <a:t>	WHEN </a:t>
            </a:r>
            <a:r>
              <a:rPr lang="en-GB" b="1" dirty="0" err="1"/>
              <a:t>no_data_found</a:t>
            </a:r>
            <a:r>
              <a:rPr lang="en-GB" b="1" dirty="0"/>
              <a:t> THEN	</a:t>
            </a:r>
          </a:p>
          <a:p>
            <a:pPr marL="44450" indent="0" algn="l">
              <a:spcBef>
                <a:spcPts val="275"/>
              </a:spcBef>
              <a:buClr>
                <a:srgbClr val="990099"/>
              </a:buClr>
              <a:buNone/>
            </a:pPr>
            <a:r>
              <a:rPr lang="en-GB" b="1" dirty="0">
                <a:solidFill>
                  <a:srgbClr val="990099"/>
                </a:solidFill>
              </a:rPr>
              <a:t>	      </a:t>
            </a:r>
            <a:r>
              <a:rPr lang="en-GB" b="1" dirty="0"/>
              <a:t>DBMS_OUTPUT.PUT_LINE(‘Not a valid employee’);</a:t>
            </a:r>
          </a:p>
          <a:p>
            <a:pPr marL="44450" indent="0" algn="l">
              <a:spcBef>
                <a:spcPts val="275"/>
              </a:spcBef>
              <a:buClr>
                <a:srgbClr val="990099"/>
              </a:buClr>
              <a:buNone/>
            </a:pPr>
            <a:r>
              <a:rPr lang="en-GB" b="1" dirty="0">
                <a:solidFill>
                  <a:srgbClr val="990099"/>
                </a:solidFill>
              </a:rPr>
              <a:t>	</a:t>
            </a:r>
            <a:r>
              <a:rPr lang="en-GB" b="1" dirty="0"/>
              <a:t>WHEN others THEN</a:t>
            </a:r>
          </a:p>
          <a:p>
            <a:pPr marL="44450" indent="0" algn="l">
              <a:spcBef>
                <a:spcPts val="275"/>
              </a:spcBef>
              <a:buClr>
                <a:srgbClr val="990099"/>
              </a:buClr>
              <a:buNone/>
            </a:pPr>
            <a:r>
              <a:rPr lang="en-GB" b="1" dirty="0">
                <a:solidFill>
                  <a:srgbClr val="990099"/>
                </a:solidFill>
              </a:rPr>
              <a:t>	      </a:t>
            </a:r>
            <a:r>
              <a:rPr lang="en-GB" b="1" dirty="0" smtClean="0"/>
              <a:t>DBMS_OUTPUT.PUT_LINE(</a:t>
            </a:r>
            <a:r>
              <a:rPr lang="en-GB" b="1" dirty="0" smtClean="0">
                <a:solidFill>
                  <a:schemeClr val="accent2">
                    <a:lumMod val="75000"/>
                  </a:schemeClr>
                </a:solidFill>
              </a:rPr>
              <a:t>SQLCODE</a:t>
            </a:r>
            <a:r>
              <a:rPr lang="en-GB" b="1" dirty="0" smtClean="0"/>
              <a:t> || ‘  ‘ || </a:t>
            </a:r>
            <a:r>
              <a:rPr lang="en-GB" b="1" dirty="0">
                <a:solidFill>
                  <a:schemeClr val="accent2">
                    <a:lumMod val="75000"/>
                  </a:schemeClr>
                </a:solidFill>
              </a:rPr>
              <a:t>SQLERRM</a:t>
            </a:r>
            <a:r>
              <a:rPr lang="en-GB" b="1" dirty="0" smtClean="0"/>
              <a:t>);</a:t>
            </a:r>
          </a:p>
          <a:p>
            <a:pPr marL="44450" indent="0" algn="l">
              <a:spcBef>
                <a:spcPts val="275"/>
              </a:spcBef>
              <a:buClr>
                <a:srgbClr val="990099"/>
              </a:buClr>
              <a:buNone/>
            </a:pPr>
            <a:r>
              <a:rPr lang="en-GB" b="1" dirty="0" smtClean="0">
                <a:solidFill>
                  <a:srgbClr val="333399"/>
                </a:solidFill>
              </a:rPr>
              <a:t>END</a:t>
            </a:r>
            <a:r>
              <a:rPr lang="en-GB" b="1" dirty="0">
                <a:solidFill>
                  <a:srgbClr val="333399"/>
                </a:solidFill>
              </a:rPr>
              <a:t>;</a:t>
            </a:r>
            <a:r>
              <a:rPr lang="en-GB" b="1" dirty="0"/>
              <a:t>	</a:t>
            </a:r>
          </a:p>
          <a:p>
            <a:pPr marL="44450" indent="0" algn="l">
              <a:buNone/>
            </a:pPr>
            <a:r>
              <a:rPr lang="en-US" i="1" dirty="0" smtClean="0"/>
              <a:t>Here </a:t>
            </a:r>
            <a:r>
              <a:rPr lang="en-US" b="1" dirty="0">
                <a:solidFill>
                  <a:schemeClr val="accent2">
                    <a:lumMod val="75000"/>
                  </a:schemeClr>
                </a:solidFill>
              </a:rPr>
              <a:t>SQLCODE</a:t>
            </a:r>
            <a:r>
              <a:rPr lang="en-US" i="1" dirty="0" smtClean="0"/>
              <a:t> shows Oracle’s built-in error number. </a:t>
            </a:r>
            <a:r>
              <a:rPr lang="en-US" b="1" dirty="0">
                <a:solidFill>
                  <a:schemeClr val="accent2">
                    <a:lumMod val="75000"/>
                  </a:schemeClr>
                </a:solidFill>
              </a:rPr>
              <a:t>SQLERRM</a:t>
            </a:r>
            <a:r>
              <a:rPr lang="en-US" i="1" dirty="0" smtClean="0"/>
              <a:t> shows error message</a:t>
            </a:r>
            <a:endParaRPr lang="en-US" i="1" dirty="0"/>
          </a:p>
        </p:txBody>
      </p:sp>
      <p:sp>
        <p:nvSpPr>
          <p:cNvPr id="4099" name="Title 2"/>
          <p:cNvSpPr>
            <a:spLocks noGrp="1"/>
          </p:cNvSpPr>
          <p:nvPr>
            <p:ph type="title"/>
          </p:nvPr>
        </p:nvSpPr>
        <p:spPr>
          <a:solidFill>
            <a:srgbClr val="FFFFFF"/>
          </a:solidFill>
        </p:spPr>
        <p:txBody>
          <a:bodyPr/>
          <a:lstStyle/>
          <a:p>
            <a:r>
              <a:rPr lang="en-US" dirty="0" smtClean="0"/>
              <a:t>Built-in Exceptions: Example</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10</a:t>
            </a:fld>
            <a:endParaRPr lang="en-GB" dirty="0"/>
          </a:p>
        </p:txBody>
      </p:sp>
    </p:spTree>
    <p:extLst>
      <p:ext uri="{BB962C8B-B14F-4D97-AF65-F5344CB8AC3E}">
        <p14:creationId xmlns:p14="http://schemas.microsoft.com/office/powerpoint/2010/main" val="41684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a:bodyPr>
          <a:lstStyle/>
          <a:p>
            <a:pPr>
              <a:spcBef>
                <a:spcPts val="1250"/>
              </a:spcBef>
              <a:buClr>
                <a:schemeClr val="tx1">
                  <a:lumMod val="50000"/>
                  <a:lumOff val="50000"/>
                </a:schemeClr>
              </a:buClr>
              <a:defRPr/>
            </a:pPr>
            <a:r>
              <a:rPr lang="en-US" dirty="0">
                <a:solidFill>
                  <a:schemeClr val="tx1">
                    <a:lumMod val="85000"/>
                  </a:schemeClr>
                </a:solidFill>
              </a:rPr>
              <a:t>These </a:t>
            </a:r>
            <a:r>
              <a:rPr lang="en-US" dirty="0" smtClean="0">
                <a:solidFill>
                  <a:schemeClr val="tx1">
                    <a:lumMod val="85000"/>
                  </a:schemeClr>
                </a:solidFill>
              </a:rPr>
              <a:t>are explicitly declared and raised by user.</a:t>
            </a:r>
          </a:p>
          <a:p>
            <a:pPr>
              <a:spcBef>
                <a:spcPts val="1000"/>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a:t>Raising such exceptions</a:t>
            </a:r>
            <a:r>
              <a:rPr lang="en-GB" dirty="0"/>
              <a:t>:</a:t>
            </a:r>
          </a:p>
          <a:p>
            <a:pPr lvl="1">
              <a:spcBef>
                <a:spcPts val="1000"/>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a:t>PL/SQL blocks and subprograms should raise an exception only when an error makes it undesirable or impossible to finish processing. </a:t>
            </a:r>
          </a:p>
          <a:p>
            <a:pPr lvl="1">
              <a:spcBef>
                <a:spcPts val="1000"/>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a:t>You can place </a:t>
            </a:r>
            <a:r>
              <a:rPr lang="en-GB" dirty="0">
                <a:solidFill>
                  <a:srgbClr val="0070C0"/>
                </a:solidFill>
              </a:rPr>
              <a:t>RAISE</a:t>
            </a:r>
            <a:r>
              <a:rPr lang="en-GB" dirty="0">
                <a:solidFill>
                  <a:srgbClr val="7030A0"/>
                </a:solidFill>
              </a:rPr>
              <a:t> </a:t>
            </a:r>
            <a:r>
              <a:rPr lang="en-GB" dirty="0"/>
              <a:t>statements for a given exception anywhere within the scope of that exception.</a:t>
            </a:r>
            <a:endParaRPr lang="en-US" dirty="0" smtClean="0">
              <a:solidFill>
                <a:schemeClr val="tx1">
                  <a:lumMod val="85000"/>
                </a:schemeClr>
              </a:solidFill>
            </a:endParaRPr>
          </a:p>
          <a:p>
            <a:pPr>
              <a:spcBef>
                <a:spcPts val="1250"/>
              </a:spcBef>
              <a:buClr>
                <a:schemeClr val="tx1">
                  <a:lumMod val="50000"/>
                  <a:lumOff val="50000"/>
                </a:schemeClr>
              </a:buClr>
              <a:defRPr/>
            </a:pPr>
            <a:r>
              <a:rPr lang="en-US" dirty="0"/>
              <a:t>They can be divided into</a:t>
            </a:r>
            <a:r>
              <a:rPr lang="en-US" b="1" dirty="0">
                <a:solidFill>
                  <a:schemeClr val="accent2">
                    <a:lumMod val="75000"/>
                  </a:schemeClr>
                </a:solidFill>
              </a:rPr>
              <a:t> two types:</a:t>
            </a:r>
          </a:p>
          <a:p>
            <a:pPr lvl="1">
              <a:spcBef>
                <a:spcPts val="1250"/>
              </a:spcBef>
              <a:buClr>
                <a:schemeClr val="tx1">
                  <a:lumMod val="50000"/>
                  <a:lumOff val="50000"/>
                </a:schemeClr>
              </a:buClr>
              <a:defRPr/>
            </a:pPr>
            <a:r>
              <a:rPr lang="en-US" b="1" dirty="0">
                <a:solidFill>
                  <a:schemeClr val="accent2">
                    <a:lumMod val="75000"/>
                  </a:schemeClr>
                </a:solidFill>
              </a:rPr>
              <a:t>Named </a:t>
            </a:r>
            <a:r>
              <a:rPr lang="en-US" b="1" dirty="0" smtClean="0">
                <a:solidFill>
                  <a:schemeClr val="accent2">
                    <a:lumMod val="75000"/>
                  </a:schemeClr>
                </a:solidFill>
              </a:rPr>
              <a:t>Exceptions </a:t>
            </a:r>
          </a:p>
          <a:p>
            <a:pPr lvl="1">
              <a:spcBef>
                <a:spcPts val="1250"/>
              </a:spcBef>
              <a:buClr>
                <a:schemeClr val="tx1">
                  <a:lumMod val="50000"/>
                  <a:lumOff val="50000"/>
                </a:schemeClr>
              </a:buClr>
              <a:defRPr/>
            </a:pPr>
            <a:r>
              <a:rPr lang="en-US" b="1" dirty="0" smtClean="0">
                <a:solidFill>
                  <a:schemeClr val="accent2">
                    <a:lumMod val="75000"/>
                  </a:schemeClr>
                </a:solidFill>
              </a:rPr>
              <a:t>Unnamed Exceptions</a:t>
            </a:r>
            <a:endParaRPr lang="en-US" b="1" dirty="0">
              <a:solidFill>
                <a:schemeClr val="tx1">
                  <a:lumMod val="85000"/>
                </a:schemeClr>
              </a:solidFill>
            </a:endParaRPr>
          </a:p>
        </p:txBody>
      </p:sp>
      <p:sp>
        <p:nvSpPr>
          <p:cNvPr id="4099" name="Title 2"/>
          <p:cNvSpPr>
            <a:spLocks noGrp="1"/>
          </p:cNvSpPr>
          <p:nvPr>
            <p:ph type="title"/>
          </p:nvPr>
        </p:nvSpPr>
        <p:spPr>
          <a:solidFill>
            <a:srgbClr val="FFFFFF"/>
          </a:solidFill>
        </p:spPr>
        <p:txBody>
          <a:bodyPr/>
          <a:lstStyle/>
          <a:p>
            <a:r>
              <a:rPr lang="en-US" dirty="0" smtClean="0"/>
              <a:t>User Defined Exceptions</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11</a:t>
            </a:fld>
            <a:endParaRPr lang="en-GB" dirty="0"/>
          </a:p>
        </p:txBody>
      </p:sp>
    </p:spTree>
    <p:extLst>
      <p:ext uri="{BB962C8B-B14F-4D97-AF65-F5344CB8AC3E}">
        <p14:creationId xmlns:p14="http://schemas.microsoft.com/office/powerpoint/2010/main" val="2303728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a:bodyPr>
          <a:lstStyle/>
          <a:p>
            <a:pPr>
              <a:spcBef>
                <a:spcPts val="1250"/>
              </a:spcBef>
              <a:buClr>
                <a:schemeClr val="tx1">
                  <a:lumMod val="50000"/>
                  <a:lumOff val="50000"/>
                </a:schemeClr>
              </a:buClr>
              <a:defRPr/>
            </a:pPr>
            <a:r>
              <a:rPr lang="en-US" b="1" dirty="0" smtClean="0">
                <a:solidFill>
                  <a:schemeClr val="accent2">
                    <a:lumMod val="75000"/>
                  </a:schemeClr>
                </a:solidFill>
              </a:rPr>
              <a:t>Named Exceptions: </a:t>
            </a:r>
            <a:r>
              <a:rPr lang="en-US" dirty="0">
                <a:solidFill>
                  <a:schemeClr val="tx1">
                    <a:lumMod val="85000"/>
                  </a:schemeClr>
                </a:solidFill>
              </a:rPr>
              <a:t>These </a:t>
            </a:r>
            <a:r>
              <a:rPr lang="en-US" dirty="0" smtClean="0">
                <a:solidFill>
                  <a:schemeClr val="tx1">
                    <a:lumMod val="85000"/>
                  </a:schemeClr>
                </a:solidFill>
              </a:rPr>
              <a:t>exceptions are defined by name and raised explicitly by user. </a:t>
            </a:r>
          </a:p>
          <a:p>
            <a:pPr>
              <a:spcBef>
                <a:spcPts val="1250"/>
              </a:spcBef>
              <a:buClr>
                <a:schemeClr val="tx1">
                  <a:lumMod val="50000"/>
                  <a:lumOff val="50000"/>
                </a:schemeClr>
              </a:buClr>
              <a:defRPr/>
            </a:pPr>
            <a:r>
              <a:rPr lang="en-GB" b="1" dirty="0" smtClean="0"/>
              <a:t>Declaration Syntax: 	</a:t>
            </a:r>
          </a:p>
          <a:p>
            <a:pPr marL="457200" lvl="1" indent="0" algn="ctr">
              <a:spcBef>
                <a:spcPts val="1250"/>
              </a:spcBef>
              <a:buClr>
                <a:schemeClr val="tx1">
                  <a:lumMod val="50000"/>
                  <a:lumOff val="50000"/>
                </a:schemeClr>
              </a:buClr>
              <a:buNone/>
              <a:defRPr/>
            </a:pPr>
            <a:r>
              <a:rPr lang="en-GB" i="1" dirty="0" err="1" smtClean="0"/>
              <a:t>error_name</a:t>
            </a:r>
            <a:r>
              <a:rPr lang="en-GB" b="1" dirty="0" smtClean="0"/>
              <a:t> </a:t>
            </a:r>
            <a:r>
              <a:rPr lang="en-GB" b="1" dirty="0" smtClean="0">
                <a:solidFill>
                  <a:srgbClr val="0070C0"/>
                </a:solidFill>
              </a:rPr>
              <a:t>EXCEPTION</a:t>
            </a:r>
            <a:r>
              <a:rPr lang="en-GB" b="1" dirty="0" smtClean="0"/>
              <a:t>;</a:t>
            </a:r>
          </a:p>
          <a:p>
            <a:pPr>
              <a:spcBef>
                <a:spcPts val="1250"/>
              </a:spcBef>
              <a:buClr>
                <a:schemeClr val="tx1">
                  <a:lumMod val="50000"/>
                  <a:lumOff val="50000"/>
                </a:schemeClr>
              </a:buClr>
              <a:defRPr/>
            </a:pPr>
            <a:r>
              <a:rPr lang="en-GB" b="1" dirty="0" smtClean="0"/>
              <a:t>To raise the exception: </a:t>
            </a:r>
          </a:p>
          <a:p>
            <a:pPr marL="457200" lvl="1" indent="0" algn="ctr">
              <a:spcBef>
                <a:spcPts val="1250"/>
              </a:spcBef>
              <a:buClr>
                <a:schemeClr val="tx1">
                  <a:lumMod val="50000"/>
                  <a:lumOff val="50000"/>
                </a:schemeClr>
              </a:buClr>
              <a:buNone/>
              <a:defRPr/>
            </a:pPr>
            <a:r>
              <a:rPr lang="en-GB" b="1" dirty="0" smtClean="0">
                <a:solidFill>
                  <a:srgbClr val="0070C0"/>
                </a:solidFill>
              </a:rPr>
              <a:t>RAISE</a:t>
            </a:r>
            <a:r>
              <a:rPr lang="en-GB" b="1" dirty="0" smtClean="0"/>
              <a:t> </a:t>
            </a:r>
            <a:r>
              <a:rPr lang="en-GB" i="1" dirty="0" err="1" smtClean="0"/>
              <a:t>error_name</a:t>
            </a:r>
            <a:r>
              <a:rPr lang="en-GB" i="1" dirty="0" smtClean="0"/>
              <a:t>;</a:t>
            </a:r>
          </a:p>
          <a:p>
            <a:pPr marL="457200" lvl="1" indent="0">
              <a:spcBef>
                <a:spcPts val="1250"/>
              </a:spcBef>
              <a:buClr>
                <a:schemeClr val="tx1">
                  <a:lumMod val="50000"/>
                  <a:lumOff val="50000"/>
                </a:schemeClr>
              </a:buClr>
              <a:buNone/>
              <a:defRPr/>
            </a:pPr>
            <a:endParaRPr lang="en-GB" b="1" dirty="0" smtClean="0"/>
          </a:p>
        </p:txBody>
      </p:sp>
      <p:sp>
        <p:nvSpPr>
          <p:cNvPr id="4099" name="Title 2"/>
          <p:cNvSpPr>
            <a:spLocks noGrp="1"/>
          </p:cNvSpPr>
          <p:nvPr>
            <p:ph type="title"/>
          </p:nvPr>
        </p:nvSpPr>
        <p:spPr>
          <a:solidFill>
            <a:srgbClr val="FFFFFF"/>
          </a:solidFill>
        </p:spPr>
        <p:txBody>
          <a:bodyPr/>
          <a:lstStyle/>
          <a:p>
            <a:r>
              <a:rPr lang="en-US" dirty="0" smtClean="0"/>
              <a:t>User Defined Named Exceptions</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12</a:t>
            </a:fld>
            <a:endParaRPr lang="en-GB" dirty="0"/>
          </a:p>
        </p:txBody>
      </p:sp>
    </p:spTree>
    <p:extLst>
      <p:ext uri="{BB962C8B-B14F-4D97-AF65-F5344CB8AC3E}">
        <p14:creationId xmlns:p14="http://schemas.microsoft.com/office/powerpoint/2010/main" val="1873106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762001"/>
            <a:ext cx="8147050" cy="5410200"/>
          </a:xfrm>
        </p:spPr>
        <p:txBody>
          <a:bodyPr>
            <a:normAutofit fontScale="62500" lnSpcReduction="20000"/>
          </a:bodyPr>
          <a:lstStyle/>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SET SERVEROUTPUT ON;</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DECLARE </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a:t>
            </a:r>
            <a:r>
              <a:rPr lang="en-US" b="1" dirty="0" err="1">
                <a:solidFill>
                  <a:srgbClr val="002060"/>
                </a:solidFill>
              </a:rPr>
              <a:t>out_of_stock</a:t>
            </a:r>
            <a:r>
              <a:rPr lang="en-US" b="1" dirty="0">
                <a:solidFill>
                  <a:srgbClr val="002060"/>
                </a:solidFill>
              </a:rPr>
              <a:t> </a:t>
            </a:r>
            <a:r>
              <a:rPr lang="en-US" b="1" dirty="0"/>
              <a:t>EXCEPTION; </a:t>
            </a:r>
            <a:r>
              <a:rPr lang="en-US" b="1" dirty="0">
                <a:solidFill>
                  <a:srgbClr val="CC0000"/>
                </a:solidFill>
              </a:rPr>
              <a:t>--user-defined exception</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a:t>
            </a:r>
            <a:r>
              <a:rPr lang="en-US" b="1" dirty="0" err="1"/>
              <a:t>number_on_hand</a:t>
            </a:r>
            <a:r>
              <a:rPr lang="en-US" b="1" dirty="0"/>
              <a:t> NUMBER(4):=5; </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BEGIN </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WHILE(</a:t>
            </a:r>
            <a:r>
              <a:rPr lang="en-US" b="1" dirty="0" err="1"/>
              <a:t>number_on_hand</a:t>
            </a:r>
            <a:r>
              <a:rPr lang="en-US" b="1" dirty="0"/>
              <a:t> != 0) LOOP</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a:t>
            </a:r>
            <a:r>
              <a:rPr lang="en-US" b="1" dirty="0" err="1"/>
              <a:t>number_on_hand</a:t>
            </a:r>
            <a:r>
              <a:rPr lang="en-US" b="1" dirty="0"/>
              <a:t>:=</a:t>
            </a:r>
            <a:r>
              <a:rPr lang="en-US" b="1" dirty="0" err="1"/>
              <a:t>number_on_hand</a:t>
            </a:r>
            <a:r>
              <a:rPr lang="en-US" b="1" dirty="0"/>
              <a:t> - 1;</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END LOOP;</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IF </a:t>
            </a:r>
            <a:r>
              <a:rPr lang="en-US" b="1" dirty="0" err="1"/>
              <a:t>number_on_hand</a:t>
            </a:r>
            <a:r>
              <a:rPr lang="en-US" b="1" dirty="0"/>
              <a:t> &lt; 1 THEN </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a:t>
            </a:r>
            <a:r>
              <a:rPr lang="en-US" b="1" dirty="0">
                <a:solidFill>
                  <a:srgbClr val="002060"/>
                </a:solidFill>
              </a:rPr>
              <a:t>RAISE</a:t>
            </a:r>
            <a:r>
              <a:rPr lang="en-US" b="1" dirty="0">
                <a:solidFill>
                  <a:srgbClr val="7030A0"/>
                </a:solidFill>
              </a:rPr>
              <a:t> </a:t>
            </a:r>
            <a:r>
              <a:rPr lang="en-US" b="1" dirty="0" err="1">
                <a:solidFill>
                  <a:srgbClr val="002060"/>
                </a:solidFill>
              </a:rPr>
              <a:t>out_of_stock</a:t>
            </a:r>
            <a:r>
              <a:rPr lang="en-US" b="1" dirty="0"/>
              <a:t>;</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END IF; </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DBMS_OUTPUT.PUT_LINE(‘Never printed');</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EXCEPTION </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WHEN </a:t>
            </a:r>
            <a:r>
              <a:rPr lang="en-US" b="1" dirty="0" err="1">
                <a:solidFill>
                  <a:srgbClr val="002060"/>
                </a:solidFill>
              </a:rPr>
              <a:t>out_of_stock</a:t>
            </a:r>
            <a:r>
              <a:rPr lang="en-US" b="1" dirty="0"/>
              <a:t> THEN  </a:t>
            </a:r>
            <a:r>
              <a:rPr lang="en-US" b="1" dirty="0">
                <a:solidFill>
                  <a:srgbClr val="CC0000"/>
                </a:solidFill>
              </a:rPr>
              <a:t>--handling the error</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a:t>
            </a:r>
            <a:r>
              <a:rPr lang="en-US" b="1" dirty="0" smtClean="0"/>
              <a:t>	DBMS_OUTPUT.PUT_LINE</a:t>
            </a:r>
            <a:r>
              <a:rPr lang="en-US" b="1" dirty="0"/>
              <a:t>('Number on hand = ' || </a:t>
            </a:r>
            <a:r>
              <a:rPr lang="en-US" b="1" dirty="0" err="1"/>
              <a:t>number_on_hand</a:t>
            </a:r>
            <a:r>
              <a:rPr lang="en-US" b="1" dirty="0"/>
              <a:t>);</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	</a:t>
            </a:r>
            <a:r>
              <a:rPr lang="en-US" b="1" dirty="0" smtClean="0"/>
              <a:t>	DBMS_OUTPUT.PUT_LINE</a:t>
            </a:r>
            <a:r>
              <a:rPr lang="en-US" b="1" dirty="0"/>
              <a:t>('Out of stock!');</a:t>
            </a:r>
          </a:p>
          <a:p>
            <a:pPr marL="0" indent="0">
              <a:spcBef>
                <a:spcPts val="100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b="1" dirty="0"/>
              <a:t>END; </a:t>
            </a:r>
          </a:p>
          <a:p>
            <a:pPr>
              <a:buClr>
                <a:schemeClr val="tx1">
                  <a:lumMod val="50000"/>
                  <a:lumOff val="50000"/>
                </a:schemeClr>
              </a:buClr>
              <a:defRPr/>
            </a:pPr>
            <a:endParaRPr lang="en-US" dirty="0">
              <a:solidFill>
                <a:schemeClr val="tx1">
                  <a:lumMod val="85000"/>
                </a:schemeClr>
              </a:solidFill>
            </a:endParaRPr>
          </a:p>
        </p:txBody>
      </p:sp>
      <p:sp>
        <p:nvSpPr>
          <p:cNvPr id="4099" name="Title 2"/>
          <p:cNvSpPr>
            <a:spLocks noGrp="1"/>
          </p:cNvSpPr>
          <p:nvPr>
            <p:ph type="title"/>
          </p:nvPr>
        </p:nvSpPr>
        <p:spPr>
          <a:xfrm>
            <a:off x="457200" y="0"/>
            <a:ext cx="8229600" cy="685800"/>
          </a:xfrm>
          <a:solidFill>
            <a:srgbClr val="FFFFFF"/>
          </a:solidFill>
        </p:spPr>
        <p:txBody>
          <a:bodyPr>
            <a:normAutofit fontScale="90000"/>
          </a:bodyPr>
          <a:lstStyle/>
          <a:p>
            <a:r>
              <a:rPr lang="en-US" dirty="0" smtClean="0"/>
              <a:t>User Defined Exceptions: example</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13</a:t>
            </a:fld>
            <a:endParaRPr lang="en-GB" dirty="0"/>
          </a:p>
        </p:txBody>
      </p:sp>
    </p:spTree>
    <p:extLst>
      <p:ext uri="{BB962C8B-B14F-4D97-AF65-F5344CB8AC3E}">
        <p14:creationId xmlns:p14="http://schemas.microsoft.com/office/powerpoint/2010/main" val="8369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a:bodyPr>
          <a:lstStyle/>
          <a:p>
            <a:pPr>
              <a:spcBef>
                <a:spcPts val="1250"/>
              </a:spcBef>
              <a:buClr>
                <a:schemeClr val="tx1">
                  <a:lumMod val="50000"/>
                  <a:lumOff val="50000"/>
                </a:schemeClr>
              </a:buClr>
              <a:defRPr/>
            </a:pPr>
            <a:r>
              <a:rPr lang="en-US" b="1" dirty="0" smtClean="0">
                <a:solidFill>
                  <a:schemeClr val="accent2">
                    <a:lumMod val="75000"/>
                  </a:schemeClr>
                </a:solidFill>
              </a:rPr>
              <a:t>Unnamed Exceptions: </a:t>
            </a:r>
            <a:r>
              <a:rPr lang="en-US" dirty="0" smtClean="0">
                <a:solidFill>
                  <a:schemeClr val="tx1">
                    <a:lumMod val="85000"/>
                  </a:schemeClr>
                </a:solidFill>
              </a:rPr>
              <a:t>Oracle provides a feature wherein we can RAISE exceptions by our own assigned error number and message without specifying a name to it.</a:t>
            </a:r>
          </a:p>
          <a:p>
            <a:pPr>
              <a:spcBef>
                <a:spcPts val="1250"/>
              </a:spcBef>
              <a:buClr>
                <a:schemeClr val="tx1">
                  <a:lumMod val="50000"/>
                  <a:lumOff val="50000"/>
                </a:schemeClr>
              </a:buClr>
              <a:defRPr/>
            </a:pPr>
            <a:r>
              <a:rPr lang="en-GB" b="1" dirty="0" smtClean="0"/>
              <a:t>To </a:t>
            </a:r>
            <a:r>
              <a:rPr lang="en-GB" b="1" dirty="0"/>
              <a:t>raise the exception: </a:t>
            </a:r>
          </a:p>
          <a:p>
            <a:pPr marL="457200" lvl="1" indent="0" algn="ctr">
              <a:spcBef>
                <a:spcPts val="1250"/>
              </a:spcBef>
              <a:buClr>
                <a:schemeClr val="tx1">
                  <a:lumMod val="50000"/>
                  <a:lumOff val="50000"/>
                </a:schemeClr>
              </a:buClr>
              <a:buNone/>
              <a:defRPr/>
            </a:pPr>
            <a:r>
              <a:rPr lang="en-GB" b="1" dirty="0" smtClean="0">
                <a:solidFill>
                  <a:srgbClr val="0070C0"/>
                </a:solidFill>
              </a:rPr>
              <a:t>RAISE_APPLICATION_ERROR</a:t>
            </a:r>
            <a:r>
              <a:rPr lang="en-GB" dirty="0" smtClean="0"/>
              <a:t>(</a:t>
            </a:r>
            <a:r>
              <a:rPr lang="en-GB" i="1" dirty="0" err="1" smtClean="0"/>
              <a:t>error_no</a:t>
            </a:r>
            <a:r>
              <a:rPr lang="en-GB" i="1" dirty="0" smtClean="0"/>
              <a:t>, </a:t>
            </a:r>
            <a:r>
              <a:rPr lang="en-GB" i="1" dirty="0" err="1" smtClean="0"/>
              <a:t>error_msg</a:t>
            </a:r>
            <a:r>
              <a:rPr lang="en-GB" i="1" dirty="0" smtClean="0"/>
              <a:t>);</a:t>
            </a:r>
          </a:p>
          <a:p>
            <a:pPr marL="457200" lvl="1" indent="0" algn="ctr">
              <a:spcBef>
                <a:spcPts val="1250"/>
              </a:spcBef>
              <a:buClr>
                <a:schemeClr val="tx1">
                  <a:lumMod val="50000"/>
                  <a:lumOff val="50000"/>
                </a:schemeClr>
              </a:buClr>
              <a:buNone/>
              <a:defRPr/>
            </a:pPr>
            <a:endParaRPr lang="en-GB" i="1" dirty="0"/>
          </a:p>
          <a:p>
            <a:pPr lvl="1">
              <a:spcBef>
                <a:spcPts val="1250"/>
              </a:spcBef>
              <a:buClr>
                <a:schemeClr val="tx1">
                  <a:lumMod val="50000"/>
                  <a:lumOff val="50000"/>
                </a:schemeClr>
              </a:buClr>
              <a:defRPr/>
            </a:pPr>
            <a:r>
              <a:rPr lang="en-GB" i="1" dirty="0" err="1" smtClean="0"/>
              <a:t>error_no</a:t>
            </a:r>
            <a:r>
              <a:rPr lang="en-GB" i="1" dirty="0" smtClean="0"/>
              <a:t>: number; </a:t>
            </a:r>
            <a:r>
              <a:rPr lang="en-GB" i="1" dirty="0" err="1" smtClean="0"/>
              <a:t>error_msg</a:t>
            </a:r>
            <a:r>
              <a:rPr lang="en-GB" i="1" dirty="0" smtClean="0"/>
              <a:t>: text</a:t>
            </a:r>
          </a:p>
          <a:p>
            <a:pPr lvl="1">
              <a:spcBef>
                <a:spcPts val="1250"/>
              </a:spcBef>
              <a:buClr>
                <a:schemeClr val="tx1">
                  <a:lumMod val="50000"/>
                  <a:lumOff val="50000"/>
                </a:schemeClr>
              </a:buClr>
              <a:defRPr/>
            </a:pPr>
            <a:r>
              <a:rPr lang="en-US" b="1" dirty="0" smtClean="0">
                <a:solidFill>
                  <a:schemeClr val="tx1">
                    <a:lumMod val="85000"/>
                  </a:schemeClr>
                </a:solidFill>
              </a:rPr>
              <a:t>Error numbers </a:t>
            </a:r>
            <a:r>
              <a:rPr lang="en-US" dirty="0" smtClean="0">
                <a:solidFill>
                  <a:schemeClr val="tx1">
                    <a:lumMod val="85000"/>
                  </a:schemeClr>
                </a:solidFill>
              </a:rPr>
              <a:t>for our own defined errors range from          </a:t>
            </a:r>
            <a:r>
              <a:rPr lang="en-US" dirty="0" smtClean="0">
                <a:solidFill>
                  <a:schemeClr val="accent2">
                    <a:lumMod val="75000"/>
                  </a:schemeClr>
                </a:solidFill>
              </a:rPr>
              <a:t>-</a:t>
            </a:r>
            <a:r>
              <a:rPr lang="en-US" b="1" dirty="0" smtClean="0">
                <a:solidFill>
                  <a:schemeClr val="accent2">
                    <a:lumMod val="75000"/>
                  </a:schemeClr>
                </a:solidFill>
              </a:rPr>
              <a:t>20000 to -20999</a:t>
            </a:r>
            <a:r>
              <a:rPr lang="en-US" b="1" dirty="0" smtClean="0">
                <a:solidFill>
                  <a:schemeClr val="tx1">
                    <a:lumMod val="85000"/>
                  </a:schemeClr>
                </a:solidFill>
              </a:rPr>
              <a:t>. </a:t>
            </a:r>
            <a:r>
              <a:rPr lang="en-US" dirty="0" smtClean="0">
                <a:solidFill>
                  <a:schemeClr val="tx1">
                    <a:lumMod val="85000"/>
                  </a:schemeClr>
                </a:solidFill>
              </a:rPr>
              <a:t>The rest of the numbers are reserved by Oracle for its internal exception handling</a:t>
            </a:r>
            <a:endParaRPr lang="en-US" dirty="0">
              <a:solidFill>
                <a:schemeClr val="tx1">
                  <a:lumMod val="85000"/>
                </a:schemeClr>
              </a:solidFill>
            </a:endParaRPr>
          </a:p>
        </p:txBody>
      </p:sp>
      <p:sp>
        <p:nvSpPr>
          <p:cNvPr id="4099" name="Title 2"/>
          <p:cNvSpPr>
            <a:spLocks noGrp="1"/>
          </p:cNvSpPr>
          <p:nvPr>
            <p:ph type="title"/>
          </p:nvPr>
        </p:nvSpPr>
        <p:spPr>
          <a:solidFill>
            <a:srgbClr val="FFFFFF"/>
          </a:solidFill>
        </p:spPr>
        <p:txBody>
          <a:bodyPr>
            <a:normAutofit/>
          </a:bodyPr>
          <a:lstStyle/>
          <a:p>
            <a:r>
              <a:rPr lang="en-US" dirty="0" smtClean="0"/>
              <a:t>User Defined Unnamed Exceptions</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14</a:t>
            </a:fld>
            <a:endParaRPr lang="en-GB" dirty="0"/>
          </a:p>
        </p:txBody>
      </p:sp>
    </p:spTree>
    <p:extLst>
      <p:ext uri="{BB962C8B-B14F-4D97-AF65-F5344CB8AC3E}">
        <p14:creationId xmlns:p14="http://schemas.microsoft.com/office/powerpoint/2010/main" val="499865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762001"/>
            <a:ext cx="8147050" cy="5410200"/>
          </a:xfrm>
        </p:spPr>
        <p:txBody>
          <a:bodyPr>
            <a:normAutofit fontScale="85000" lnSpcReduction="20000"/>
          </a:bodyPr>
          <a:lstStyle/>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solidFill>
                  <a:srgbClr val="00B0F0"/>
                </a:solidFill>
              </a:rPr>
              <a:t>SET SERVEROUTPUT </a:t>
            </a:r>
            <a:r>
              <a:rPr lang="en-US" dirty="0" smtClean="0">
                <a:solidFill>
                  <a:srgbClr val="00B0F0"/>
                </a:solidFill>
              </a:rPr>
              <a:t>ON</a:t>
            </a:r>
            <a:endParaRPr lang="en-US" dirty="0">
              <a:solidFill>
                <a:srgbClr val="00B0F0"/>
              </a:solidFill>
            </a:endParaRP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solidFill>
                  <a:srgbClr val="00B0F0"/>
                </a:solidFill>
              </a:rPr>
              <a:t>DECLARE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err="1" smtClean="0"/>
              <a:t>number_on_hand</a:t>
            </a:r>
            <a:r>
              <a:rPr lang="en-US" dirty="0" smtClean="0"/>
              <a:t> </a:t>
            </a:r>
            <a:r>
              <a:rPr lang="en-US" dirty="0"/>
              <a:t>NUMBER(4):=5;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solidFill>
                  <a:srgbClr val="00B0F0"/>
                </a:solidFill>
              </a:rPr>
              <a:t>BEGIN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a:solidFill>
                  <a:srgbClr val="00B0F0"/>
                </a:solidFill>
              </a:rPr>
              <a:t>WHILE</a:t>
            </a:r>
            <a:r>
              <a:rPr lang="en-US" dirty="0"/>
              <a:t>(</a:t>
            </a:r>
            <a:r>
              <a:rPr lang="en-US" dirty="0" err="1"/>
              <a:t>number_on_hand</a:t>
            </a:r>
            <a:r>
              <a:rPr lang="en-US" dirty="0"/>
              <a:t> != 0) </a:t>
            </a:r>
            <a:r>
              <a:rPr lang="en-US" dirty="0">
                <a:solidFill>
                  <a:srgbClr val="00B0F0"/>
                </a:solidFill>
              </a:rPr>
              <a:t>LOOP</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err="1" smtClean="0"/>
              <a:t>number_on_hand</a:t>
            </a:r>
            <a:r>
              <a:rPr lang="en-US" dirty="0" smtClean="0"/>
              <a:t>:=</a:t>
            </a:r>
            <a:r>
              <a:rPr lang="en-US" dirty="0" err="1" smtClean="0"/>
              <a:t>number_on_hand</a:t>
            </a:r>
            <a:r>
              <a:rPr lang="en-US" dirty="0" smtClean="0"/>
              <a:t> - 1;</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smtClean="0"/>
              <a:t> 	</a:t>
            </a:r>
            <a:r>
              <a:rPr lang="en-US" dirty="0" smtClean="0">
                <a:solidFill>
                  <a:srgbClr val="00B0F0"/>
                </a:solidFill>
              </a:rPr>
              <a:t>END LOOP</a:t>
            </a:r>
            <a:r>
              <a:rPr lang="en-US" dirty="0" smtClean="0"/>
              <a:t>;</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smtClean="0"/>
              <a:t> </a:t>
            </a:r>
            <a:r>
              <a:rPr lang="en-US" dirty="0"/>
              <a:t>	</a:t>
            </a:r>
            <a:r>
              <a:rPr lang="en-US" dirty="0">
                <a:solidFill>
                  <a:srgbClr val="00B0F0"/>
                </a:solidFill>
              </a:rPr>
              <a:t>IF</a:t>
            </a:r>
            <a:r>
              <a:rPr lang="en-US" dirty="0"/>
              <a:t> </a:t>
            </a:r>
            <a:r>
              <a:rPr lang="en-US" dirty="0" err="1"/>
              <a:t>number_on_hand</a:t>
            </a:r>
            <a:r>
              <a:rPr lang="en-US" dirty="0"/>
              <a:t> &lt; 1 </a:t>
            </a:r>
            <a:r>
              <a:rPr lang="en-US" dirty="0">
                <a:solidFill>
                  <a:srgbClr val="00B0F0"/>
                </a:solidFill>
              </a:rPr>
              <a:t>THEN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smtClean="0">
                <a:solidFill>
                  <a:srgbClr val="0070C0"/>
                </a:solidFill>
              </a:rPr>
              <a:t>RAISE_APPLICATION_ERROR</a:t>
            </a:r>
            <a:r>
              <a:rPr lang="en-US" dirty="0" smtClean="0"/>
              <a:t>(-20000, ‘Out of stock’);</a:t>
            </a:r>
            <a:endParaRPr lang="en-US" dirty="0"/>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a:solidFill>
                  <a:srgbClr val="00B0F0"/>
                </a:solidFill>
              </a:rPr>
              <a:t>END IF</a:t>
            </a:r>
            <a:r>
              <a:rPr lang="en-US" dirty="0"/>
              <a:t>;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DBMS_OUTPUT.PUT_LINE(‘Never printed');</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solidFill>
                  <a:srgbClr val="00B0F0"/>
                </a:solidFill>
              </a:rPr>
              <a:t>EXCEPTION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a:solidFill>
                  <a:srgbClr val="00B0F0"/>
                </a:solidFill>
              </a:rPr>
              <a:t>WHEN OTHERS THEN  </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a:t>
            </a:r>
            <a:r>
              <a:rPr lang="en-US" dirty="0" smtClean="0"/>
              <a:t>	DBMS_OUTPUT.PUT_LINE</a:t>
            </a:r>
            <a:r>
              <a:rPr lang="en-US" dirty="0"/>
              <a:t>('EXCEPTION GENERATED!');</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DBMS_OUTPUT.PUT_LINE(SQLCODE);</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t>		DBMS_OUTPUT.PUT_LINE(SQLERRM</a:t>
            </a:r>
            <a:r>
              <a:rPr lang="en-US" dirty="0" smtClean="0"/>
              <a:t>);</a:t>
            </a:r>
          </a:p>
          <a:p>
            <a:pPr marL="0" indent="0">
              <a:lnSpc>
                <a:spcPct val="120000"/>
              </a:lnSpc>
              <a:spcBef>
                <a:spcPts val="0"/>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dirty="0">
                <a:solidFill>
                  <a:srgbClr val="00B0F0"/>
                </a:solidFill>
              </a:rPr>
              <a:t>END; </a:t>
            </a:r>
          </a:p>
          <a:p>
            <a:pPr>
              <a:buClr>
                <a:schemeClr val="tx1">
                  <a:lumMod val="50000"/>
                  <a:lumOff val="50000"/>
                </a:schemeClr>
              </a:buClr>
              <a:defRPr/>
            </a:pPr>
            <a:endParaRPr lang="en-US" dirty="0">
              <a:solidFill>
                <a:schemeClr val="tx1">
                  <a:lumMod val="85000"/>
                </a:schemeClr>
              </a:solidFill>
            </a:endParaRPr>
          </a:p>
        </p:txBody>
      </p:sp>
      <p:sp>
        <p:nvSpPr>
          <p:cNvPr id="4099" name="Title 2"/>
          <p:cNvSpPr>
            <a:spLocks noGrp="1"/>
          </p:cNvSpPr>
          <p:nvPr>
            <p:ph type="title"/>
          </p:nvPr>
        </p:nvSpPr>
        <p:spPr>
          <a:xfrm>
            <a:off x="457200" y="0"/>
            <a:ext cx="8229600" cy="685800"/>
          </a:xfrm>
          <a:solidFill>
            <a:srgbClr val="FFFFFF"/>
          </a:solidFill>
        </p:spPr>
        <p:txBody>
          <a:bodyPr>
            <a:normAutofit fontScale="90000"/>
          </a:bodyPr>
          <a:lstStyle/>
          <a:p>
            <a:r>
              <a:rPr lang="en-US" dirty="0" smtClean="0"/>
              <a:t>User Defined Exceptions: example</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15</a:t>
            </a:fld>
            <a:endParaRPr lang="en-GB" dirty="0"/>
          </a:p>
        </p:txBody>
      </p:sp>
      <p:sp>
        <p:nvSpPr>
          <p:cNvPr id="2" name="TextBox 1"/>
          <p:cNvSpPr txBox="1"/>
          <p:nvPr/>
        </p:nvSpPr>
        <p:spPr>
          <a:xfrm>
            <a:off x="5943600" y="762000"/>
            <a:ext cx="2667000" cy="2031325"/>
          </a:xfrm>
          <a:prstGeom prst="rect">
            <a:avLst/>
          </a:prstGeom>
          <a:noFill/>
          <a:ln>
            <a:solidFill>
              <a:schemeClr val="tx1"/>
            </a:solidFill>
          </a:ln>
        </p:spPr>
        <p:txBody>
          <a:bodyPr wrap="square" rtlCol="0">
            <a:spAutoFit/>
          </a:bodyPr>
          <a:lstStyle/>
          <a:p>
            <a:r>
              <a:rPr lang="en-US" b="1" u="sng" dirty="0" smtClean="0"/>
              <a:t>OUTPUT:</a:t>
            </a:r>
          </a:p>
          <a:p>
            <a:r>
              <a:rPr lang="en-US" dirty="0"/>
              <a:t>EXCEPTION GENERATED!</a:t>
            </a:r>
          </a:p>
          <a:p>
            <a:r>
              <a:rPr lang="en-US" dirty="0"/>
              <a:t>-20000</a:t>
            </a:r>
          </a:p>
          <a:p>
            <a:r>
              <a:rPr lang="en-US" dirty="0"/>
              <a:t>ORA-20000: Out of stock</a:t>
            </a:r>
          </a:p>
          <a:p>
            <a:endParaRPr lang="en-US" dirty="0"/>
          </a:p>
          <a:p>
            <a:r>
              <a:rPr lang="en-US" dirty="0"/>
              <a:t>PL/SQL procedure successfully completed.</a:t>
            </a:r>
          </a:p>
        </p:txBody>
      </p:sp>
    </p:spTree>
    <p:extLst>
      <p:ext uri="{BB962C8B-B14F-4D97-AF65-F5344CB8AC3E}">
        <p14:creationId xmlns:p14="http://schemas.microsoft.com/office/powerpoint/2010/main" val="246977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8">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98">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142999"/>
            <a:ext cx="8147050" cy="5029201"/>
          </a:xfrm>
        </p:spPr>
        <p:txBody>
          <a:bodyPr>
            <a:normAutofit/>
          </a:bodyPr>
          <a:lstStyle/>
          <a:p>
            <a:pPr>
              <a:defRPr/>
            </a:pPr>
            <a:r>
              <a:rPr lang="en-US" dirty="0" smtClean="0"/>
              <a:t>Cursor is the </a:t>
            </a:r>
            <a:r>
              <a:rPr lang="en-US" b="1" dirty="0" smtClean="0">
                <a:solidFill>
                  <a:srgbClr val="C00000"/>
                </a:solidFill>
              </a:rPr>
              <a:t>work area </a:t>
            </a:r>
            <a:r>
              <a:rPr lang="en-US" dirty="0" smtClean="0"/>
              <a:t>which Oracle reserves for internal processing of SQL statements.</a:t>
            </a:r>
          </a:p>
          <a:p>
            <a:pPr>
              <a:defRPr/>
            </a:pPr>
            <a:r>
              <a:rPr lang="en-US" dirty="0" smtClean="0"/>
              <a:t>The data which is stored there is known as </a:t>
            </a:r>
            <a:r>
              <a:rPr lang="en-US" b="1" dirty="0" smtClean="0">
                <a:solidFill>
                  <a:srgbClr val="00B050"/>
                </a:solidFill>
              </a:rPr>
              <a:t>Active Set </a:t>
            </a:r>
            <a:r>
              <a:rPr lang="en-US" dirty="0" smtClean="0"/>
              <a:t>or </a:t>
            </a:r>
            <a:r>
              <a:rPr lang="en-US" b="1" dirty="0" err="1">
                <a:solidFill>
                  <a:srgbClr val="00B050"/>
                </a:solidFill>
              </a:rPr>
              <a:t>Resultset</a:t>
            </a:r>
            <a:r>
              <a:rPr lang="en-US" b="1" dirty="0" smtClean="0"/>
              <a:t>.</a:t>
            </a:r>
          </a:p>
        </p:txBody>
      </p:sp>
      <p:sp>
        <p:nvSpPr>
          <p:cNvPr id="4099" name="Title 2"/>
          <p:cNvSpPr>
            <a:spLocks noGrp="1"/>
          </p:cNvSpPr>
          <p:nvPr>
            <p:ph type="title"/>
          </p:nvPr>
        </p:nvSpPr>
        <p:spPr>
          <a:xfrm>
            <a:off x="457200" y="304800"/>
            <a:ext cx="8229600" cy="685800"/>
          </a:xfrm>
          <a:solidFill>
            <a:srgbClr val="FFFFFF"/>
          </a:solidFill>
        </p:spPr>
        <p:txBody>
          <a:bodyPr>
            <a:normAutofit fontScale="90000"/>
          </a:bodyPr>
          <a:lstStyle/>
          <a:p>
            <a:r>
              <a:rPr lang="en-US" dirty="0" smtClean="0"/>
              <a:t>What is a Cursor?</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16</a:t>
            </a:fld>
            <a:endParaRPr lang="en-GB" dirty="0"/>
          </a:p>
        </p:txBody>
      </p:sp>
      <p:pic>
        <p:nvPicPr>
          <p:cNvPr id="1026" name="Picture 2" descr="http://technologysamrat.com/wp-content/uploads/2015/06/explicit-cursor.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71800"/>
            <a:ext cx="685502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78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en-US" dirty="0" smtClean="0"/>
              <a:t>Result Set or Active Set</a:t>
            </a:r>
          </a:p>
        </p:txBody>
      </p:sp>
      <p:sp>
        <p:nvSpPr>
          <p:cNvPr id="19459" name="Content Placeholder 2"/>
          <p:cNvSpPr>
            <a:spLocks noGrp="1"/>
          </p:cNvSpPr>
          <p:nvPr>
            <p:ph idx="1"/>
          </p:nvPr>
        </p:nvSpPr>
        <p:spPr/>
        <p:txBody>
          <a:bodyPr/>
          <a:lstStyle/>
          <a:p>
            <a:pPr marL="465138" lvl="2" indent="-465138" eaLnBrk="1" hangingPunct="1">
              <a:spcBef>
                <a:spcPts val="1000"/>
              </a:spcBef>
              <a:tabLst>
                <a:tab pos="457200" algn="l"/>
              </a:tabLst>
            </a:pPr>
            <a:r>
              <a:rPr lang="en-GB" smtClean="0"/>
              <a:t>The </a:t>
            </a:r>
            <a:r>
              <a:rPr lang="en-GB" b="1" smtClean="0">
                <a:solidFill>
                  <a:srgbClr val="339933"/>
                </a:solidFill>
              </a:rPr>
              <a:t>set of rows returned</a:t>
            </a:r>
            <a:r>
              <a:rPr lang="en-GB" smtClean="0"/>
              <a:t> by a </a:t>
            </a:r>
            <a:r>
              <a:rPr lang="en-GB" sz="2200" smtClean="0"/>
              <a:t>multi-row</a:t>
            </a:r>
            <a:r>
              <a:rPr lang="en-GB" smtClean="0"/>
              <a:t> query is called the </a:t>
            </a:r>
            <a:r>
              <a:rPr lang="en-GB" b="1" smtClean="0">
                <a:solidFill>
                  <a:srgbClr val="7030A0"/>
                </a:solidFill>
              </a:rPr>
              <a:t>result set</a:t>
            </a:r>
            <a:r>
              <a:rPr lang="en-GB" smtClean="0"/>
              <a:t>. Its size is the number of rows that meet your search criteria. </a:t>
            </a:r>
          </a:p>
          <a:p>
            <a:pPr marL="465138" lvl="2" indent="-465138" eaLnBrk="1" hangingPunct="1">
              <a:spcBef>
                <a:spcPts val="1000"/>
              </a:spcBef>
              <a:tabLst>
                <a:tab pos="457200" algn="l"/>
              </a:tabLst>
            </a:pPr>
            <a:r>
              <a:rPr lang="en-GB" smtClean="0"/>
              <a:t>As the figure shows, an explicit cursor </a:t>
            </a:r>
            <a:r>
              <a:rPr lang="en-GB" b="1" smtClean="0">
                <a:solidFill>
                  <a:srgbClr val="339933"/>
                </a:solidFill>
              </a:rPr>
              <a:t>"points" to the </a:t>
            </a:r>
            <a:r>
              <a:rPr lang="en-GB" b="1" i="1" smtClean="0">
                <a:solidFill>
                  <a:srgbClr val="339933"/>
                </a:solidFill>
              </a:rPr>
              <a:t>current row</a:t>
            </a:r>
            <a:r>
              <a:rPr lang="en-GB" b="1" smtClean="0">
                <a:solidFill>
                  <a:srgbClr val="339933"/>
                </a:solidFill>
              </a:rPr>
              <a:t> in the result set</a:t>
            </a:r>
            <a:r>
              <a:rPr lang="en-GB" smtClean="0"/>
              <a:t>. This allows your program to process the rows one at a time.</a:t>
            </a:r>
          </a:p>
          <a:p>
            <a:pPr marL="465138" indent="-465138" eaLnBrk="1" hangingPunct="1">
              <a:tabLst>
                <a:tab pos="457200" algn="l"/>
              </a:tabLst>
            </a:pPr>
            <a:endParaRPr lang="en-US" smtClean="0"/>
          </a:p>
          <a:p>
            <a:pPr marL="465138" indent="-465138" eaLnBrk="1" hangingPunct="1">
              <a:tabLst>
                <a:tab pos="457200" algn="l"/>
              </a:tabLst>
            </a:pPr>
            <a:endParaRPr lang="en-US" smtClean="0"/>
          </a:p>
        </p:txBody>
      </p:sp>
      <p:sp>
        <p:nvSpPr>
          <p:cNvPr id="4" name="Footer Placeholder 3"/>
          <p:cNvSpPr>
            <a:spLocks noGrp="1"/>
          </p:cNvSpPr>
          <p:nvPr>
            <p:ph type="ftr" sz="quarter" idx="11"/>
          </p:nvPr>
        </p:nvSpPr>
        <p:spPr/>
        <p:txBody>
          <a:bodyPr/>
          <a:lstStyle/>
          <a:p>
            <a:pPr>
              <a:defRPr/>
            </a:pPr>
            <a:r>
              <a:rPr lang="en-US"/>
              <a:t>Prof. P. V. Kharbuli, Dept of Computer Sc., SAC Shillong</a:t>
            </a:r>
            <a:endParaRPr lang="en-GB"/>
          </a:p>
        </p:txBody>
      </p:sp>
      <p:pic>
        <p:nvPicPr>
          <p:cNvPr id="19461" name="Picture 3"/>
          <p:cNvPicPr>
            <a:picLocks noChangeAspect="1" noChangeArrowheads="1"/>
          </p:cNvPicPr>
          <p:nvPr/>
        </p:nvPicPr>
        <p:blipFill>
          <a:blip r:embed="rId2">
            <a:extLst>
              <a:ext uri="{28A0092B-C50C-407E-A947-70E740481C1C}">
                <a14:useLocalDpi xmlns:a14="http://schemas.microsoft.com/office/drawing/2010/main" val="0"/>
              </a:ext>
            </a:extLst>
          </a:blip>
          <a:srcRect r="33871"/>
          <a:stretch>
            <a:fillRect/>
          </a:stretch>
        </p:blipFill>
        <p:spPr bwMode="auto">
          <a:xfrm>
            <a:off x="3200400" y="4114800"/>
            <a:ext cx="532765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9462" name="Rectangle 4"/>
          <p:cNvSpPr>
            <a:spLocks noChangeArrowheads="1"/>
          </p:cNvSpPr>
          <p:nvPr/>
        </p:nvSpPr>
        <p:spPr bwMode="auto">
          <a:xfrm>
            <a:off x="914400" y="4367213"/>
            <a:ext cx="2974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u="sng">
                <a:solidFill>
                  <a:srgbClr val="000000"/>
                </a:solidFill>
              </a:rPr>
              <a:t>Figure: Query Processing</a:t>
            </a:r>
          </a:p>
        </p:txBody>
      </p:sp>
    </p:spTree>
    <p:extLst>
      <p:ext uri="{BB962C8B-B14F-4D97-AF65-F5344CB8AC3E}">
        <p14:creationId xmlns:p14="http://schemas.microsoft.com/office/powerpoint/2010/main" val="363886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Resultset</a:t>
            </a:r>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pPr/>
              <a:t>18</a:t>
            </a:fld>
            <a:endParaRPr lang="en-US" dirty="0"/>
          </a:p>
        </p:txBody>
      </p:sp>
      <p:pic>
        <p:nvPicPr>
          <p:cNvPr id="6" name="Picture 2" descr="http://docs.spring.io/spring-batch/trunk/reference/html/images/cursor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l="33317" t="2877" r="1540" b="84221"/>
          <a:stretch/>
        </p:blipFill>
        <p:spPr bwMode="auto">
          <a:xfrm>
            <a:off x="457200" y="1485900"/>
            <a:ext cx="4504765" cy="6230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docs.spring.io/spring-batch/trunk/reference/html/images/cursor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l="44272" t="19306" r="8086" b="2169"/>
          <a:stretch/>
        </p:blipFill>
        <p:spPr bwMode="auto">
          <a:xfrm>
            <a:off x="5181600" y="1503829"/>
            <a:ext cx="3294530" cy="379207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606922" y="2845172"/>
            <a:ext cx="3334871" cy="2539255"/>
            <a:chOff x="685800" y="2942664"/>
            <a:chExt cx="3334871" cy="2539255"/>
          </a:xfrm>
        </p:grpSpPr>
        <p:pic>
          <p:nvPicPr>
            <p:cNvPr id="2050" name="Picture 2" descr="http://docs.spring.io/spring-batch/trunk/reference/html/images/cursor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l="44012" t="37220" r="8346" b="19620"/>
            <a:stretch/>
          </p:blipFill>
          <p:spPr bwMode="auto">
            <a:xfrm>
              <a:off x="705970" y="3397625"/>
              <a:ext cx="3294529" cy="2084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docs.spring.io/spring-batch/trunk/reference/html/images/cursor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l="43753" t="19306" r="8021" b="71227"/>
            <a:stretch/>
          </p:blipFill>
          <p:spPr bwMode="auto">
            <a:xfrm>
              <a:off x="685800" y="2942664"/>
              <a:ext cx="3334871" cy="45720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ight Arrow 4"/>
          <p:cNvSpPr/>
          <p:nvPr/>
        </p:nvSpPr>
        <p:spPr>
          <a:xfrm>
            <a:off x="865092" y="2900084"/>
            <a:ext cx="762000" cy="42806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2209800"/>
            <a:ext cx="4648200" cy="3810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7200" y="6019800"/>
            <a:ext cx="960712" cy="369332"/>
          </a:xfrm>
          <a:prstGeom prst="rect">
            <a:avLst/>
          </a:prstGeom>
          <a:solidFill>
            <a:srgbClr val="00B050"/>
          </a:solidFill>
        </p:spPr>
        <p:txBody>
          <a:bodyPr wrap="none" rtlCol="0">
            <a:spAutoFit/>
          </a:bodyPr>
          <a:lstStyle/>
          <a:p>
            <a:r>
              <a:rPr lang="en-US" dirty="0" smtClean="0">
                <a:solidFill>
                  <a:schemeClr val="bg1"/>
                </a:solidFill>
              </a:rPr>
              <a:t>CURSOR</a:t>
            </a:r>
            <a:endParaRPr lang="en-US" dirty="0">
              <a:solidFill>
                <a:schemeClr val="bg1"/>
              </a:solidFill>
            </a:endParaRPr>
          </a:p>
        </p:txBody>
      </p:sp>
      <p:sp>
        <p:nvSpPr>
          <p:cNvPr id="14" name="TextBox 13"/>
          <p:cNvSpPr txBox="1"/>
          <p:nvPr/>
        </p:nvSpPr>
        <p:spPr>
          <a:xfrm>
            <a:off x="1627092" y="2475840"/>
            <a:ext cx="2919389" cy="369332"/>
          </a:xfrm>
          <a:prstGeom prst="rect">
            <a:avLst/>
          </a:prstGeom>
          <a:noFill/>
          <a:ln>
            <a:solidFill>
              <a:schemeClr val="bg1"/>
            </a:solidFill>
          </a:ln>
        </p:spPr>
        <p:txBody>
          <a:bodyPr wrap="none" rtlCol="0">
            <a:spAutoFit/>
          </a:bodyPr>
          <a:lstStyle/>
          <a:p>
            <a:r>
              <a:rPr lang="en-US" b="1" dirty="0" smtClean="0"/>
              <a:t>ACTIVE DATA SET/RESULTSET</a:t>
            </a:r>
            <a:endParaRPr lang="en-US" b="1" dirty="0"/>
          </a:p>
        </p:txBody>
      </p:sp>
    </p:spTree>
    <p:extLst>
      <p:ext uri="{BB962C8B-B14F-4D97-AF65-F5344CB8AC3E}">
        <p14:creationId xmlns:p14="http://schemas.microsoft.com/office/powerpoint/2010/main" val="360074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762001"/>
            <a:ext cx="8147050" cy="5410200"/>
          </a:xfrm>
        </p:spPr>
        <p:txBody>
          <a:bodyPr>
            <a:normAutofit/>
          </a:bodyPr>
          <a:lstStyle/>
          <a:p>
            <a:pPr>
              <a:defRPr/>
            </a:pPr>
            <a:r>
              <a:rPr lang="en-US" dirty="0" smtClean="0"/>
              <a:t>Within a PL/SQL program, a SELECT statement cannot return more than one row at a time.</a:t>
            </a:r>
          </a:p>
          <a:p>
            <a:pPr>
              <a:defRPr/>
            </a:pPr>
            <a:r>
              <a:rPr lang="en-US" dirty="0" smtClean="0"/>
              <a:t>So in-order to process more than one row, we need to use cursors. </a:t>
            </a:r>
          </a:p>
          <a:p>
            <a:pPr>
              <a:defRPr/>
            </a:pPr>
            <a:r>
              <a:rPr lang="en-US" dirty="0" smtClean="0"/>
              <a:t>Using cursor, we can process one row at a time starting from the first row up to the last row </a:t>
            </a:r>
          </a:p>
          <a:p>
            <a:pPr>
              <a:defRPr/>
            </a:pPr>
            <a:r>
              <a:rPr lang="en-US" b="1" u="sng" dirty="0">
                <a:solidFill>
                  <a:srgbClr val="002060"/>
                </a:solidFill>
              </a:rPr>
              <a:t>Types of cursors: </a:t>
            </a:r>
            <a:r>
              <a:rPr lang="en-US" dirty="0"/>
              <a:t>There are </a:t>
            </a:r>
            <a:r>
              <a:rPr lang="en-US" dirty="0">
                <a:solidFill>
                  <a:srgbClr val="CC0066"/>
                </a:solidFill>
              </a:rPr>
              <a:t>two kinds </a:t>
            </a:r>
            <a:r>
              <a:rPr lang="en-US" dirty="0"/>
              <a:t>of </a:t>
            </a:r>
            <a:r>
              <a:rPr lang="en-US" dirty="0" smtClean="0"/>
              <a:t>cursors</a:t>
            </a:r>
            <a:endParaRPr lang="en-US" dirty="0"/>
          </a:p>
        </p:txBody>
      </p:sp>
      <p:sp>
        <p:nvSpPr>
          <p:cNvPr id="4099" name="Title 2"/>
          <p:cNvSpPr>
            <a:spLocks noGrp="1"/>
          </p:cNvSpPr>
          <p:nvPr>
            <p:ph type="title"/>
          </p:nvPr>
        </p:nvSpPr>
        <p:spPr>
          <a:xfrm>
            <a:off x="457200" y="0"/>
            <a:ext cx="8229600" cy="685800"/>
          </a:xfrm>
          <a:solidFill>
            <a:srgbClr val="FFFFFF"/>
          </a:solidFill>
        </p:spPr>
        <p:txBody>
          <a:bodyPr>
            <a:normAutofit fontScale="90000"/>
          </a:bodyPr>
          <a:lstStyle/>
          <a:p>
            <a:r>
              <a:rPr lang="en-US" dirty="0" smtClean="0"/>
              <a:t>Why is cursor required?</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19</a:t>
            </a:fld>
            <a:endParaRPr lang="en-GB" dirty="0"/>
          </a:p>
        </p:txBody>
      </p:sp>
      <p:pic>
        <p:nvPicPr>
          <p:cNvPr id="2050" name="Picture 2" descr="http://www.rebellionrider.com/imgs/pl-sql-tutorial-manish-sharma-rebellion-rider/database-cursors/types-of-database-cursors-in-oracle-by-manish-sharma-rebellion-ri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4987" y="3686994"/>
            <a:ext cx="4876800" cy="1811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17572" y="5313491"/>
            <a:ext cx="2776081" cy="707886"/>
          </a:xfrm>
          <a:prstGeom prst="rect">
            <a:avLst/>
          </a:prstGeom>
          <a:noFill/>
        </p:spPr>
        <p:txBody>
          <a:bodyPr wrap="none" rtlCol="0">
            <a:spAutoFit/>
          </a:bodyPr>
          <a:lstStyle/>
          <a:p>
            <a:pPr marL="0" lvl="1" algn="ctr"/>
            <a:r>
              <a:rPr lang="en-GB" sz="2000" b="1" dirty="0" smtClean="0"/>
              <a:t>Internal Cursor</a:t>
            </a:r>
          </a:p>
          <a:p>
            <a:pPr marL="0" lvl="1"/>
            <a:r>
              <a:rPr lang="en-GB" sz="2000" dirty="0" smtClean="0"/>
              <a:t>Managed </a:t>
            </a:r>
            <a:r>
              <a:rPr lang="en-GB" sz="2000" dirty="0"/>
              <a:t>by Oracle </a:t>
            </a:r>
            <a:r>
              <a:rPr lang="en-GB" sz="2000" dirty="0" smtClean="0"/>
              <a:t>itself</a:t>
            </a:r>
            <a:endParaRPr lang="en-US" sz="2000" dirty="0"/>
          </a:p>
        </p:txBody>
      </p:sp>
      <p:sp>
        <p:nvSpPr>
          <p:cNvPr id="7" name="TextBox 6"/>
          <p:cNvSpPr txBox="1"/>
          <p:nvPr/>
        </p:nvSpPr>
        <p:spPr>
          <a:xfrm>
            <a:off x="4619493" y="5326066"/>
            <a:ext cx="3818033" cy="707886"/>
          </a:xfrm>
          <a:prstGeom prst="rect">
            <a:avLst/>
          </a:prstGeom>
          <a:noFill/>
        </p:spPr>
        <p:txBody>
          <a:bodyPr wrap="none" rtlCol="0">
            <a:spAutoFit/>
          </a:bodyPr>
          <a:lstStyle/>
          <a:p>
            <a:pPr marL="0" lvl="1" algn="ctr">
              <a:defRPr/>
            </a:pPr>
            <a:r>
              <a:rPr lang="en-GB" sz="2000" b="1" dirty="0" smtClean="0"/>
              <a:t>User-defined Cursor</a:t>
            </a:r>
          </a:p>
          <a:p>
            <a:pPr marL="0" lvl="1">
              <a:defRPr/>
            </a:pPr>
            <a:r>
              <a:rPr lang="en-GB" sz="2000" dirty="0" smtClean="0"/>
              <a:t>Managed </a:t>
            </a:r>
            <a:r>
              <a:rPr lang="en-GB" sz="2000" dirty="0"/>
              <a:t>explicitly by </a:t>
            </a:r>
            <a:r>
              <a:rPr lang="en-GB" sz="2000" dirty="0" smtClean="0"/>
              <a:t>programmer</a:t>
            </a:r>
            <a:endParaRPr lang="en-US" sz="2000" dirty="0"/>
          </a:p>
        </p:txBody>
      </p:sp>
    </p:spTree>
    <p:extLst>
      <p:ext uri="{BB962C8B-B14F-4D97-AF65-F5344CB8AC3E}">
        <p14:creationId xmlns:p14="http://schemas.microsoft.com/office/powerpoint/2010/main" val="158911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514350" indent="-457200">
              <a:spcBef>
                <a:spcPts val="1500"/>
              </a:spcBef>
              <a:buFont typeface="+mj-lt"/>
              <a:buAutoNum type="arabicPeriod"/>
            </a:pPr>
            <a:r>
              <a:rPr lang="en-US" dirty="0" smtClean="0">
                <a:hlinkClick r:id="" action="ppaction://hlinkshowjump?jump=nextslide"/>
              </a:rPr>
              <a:t>What are Exceptions?</a:t>
            </a:r>
            <a:endParaRPr lang="en-US" dirty="0" smtClean="0"/>
          </a:p>
          <a:p>
            <a:pPr marL="514350" indent="-457200">
              <a:spcBef>
                <a:spcPts val="1500"/>
              </a:spcBef>
              <a:buFont typeface="+mj-lt"/>
              <a:buAutoNum type="arabicPeriod"/>
            </a:pPr>
            <a:r>
              <a:rPr lang="en-US" dirty="0" smtClean="0">
                <a:hlinkClick r:id="rId3" action="ppaction://hlinksldjump"/>
              </a:rPr>
              <a:t>Classifications of Errors</a:t>
            </a:r>
            <a:endParaRPr lang="en-US" dirty="0" smtClean="0"/>
          </a:p>
          <a:p>
            <a:pPr marL="514350" indent="-457200">
              <a:spcBef>
                <a:spcPts val="1500"/>
              </a:spcBef>
              <a:buFont typeface="+mj-lt"/>
              <a:buAutoNum type="arabicPeriod"/>
            </a:pPr>
            <a:r>
              <a:rPr lang="en-US" dirty="0" smtClean="0">
                <a:hlinkClick r:id="rId4" action="ppaction://hlinksldjump"/>
              </a:rPr>
              <a:t>Built-in Exceptions</a:t>
            </a:r>
            <a:endParaRPr lang="en-US" dirty="0" smtClean="0"/>
          </a:p>
          <a:p>
            <a:pPr marL="514350" indent="-457200">
              <a:spcBef>
                <a:spcPts val="1500"/>
              </a:spcBef>
              <a:buFont typeface="+mj-lt"/>
              <a:buAutoNum type="arabicPeriod"/>
            </a:pPr>
            <a:r>
              <a:rPr lang="en-US" dirty="0" smtClean="0">
                <a:hlinkClick r:id="rId5" action="ppaction://hlinksldjump"/>
              </a:rPr>
              <a:t>%ROWTYPE</a:t>
            </a:r>
            <a:endParaRPr lang="en-US" dirty="0" smtClean="0"/>
          </a:p>
          <a:p>
            <a:pPr marL="514350" indent="-457200">
              <a:spcBef>
                <a:spcPts val="1500"/>
              </a:spcBef>
              <a:buFont typeface="+mj-lt"/>
              <a:buAutoNum type="arabicPeriod"/>
            </a:pPr>
            <a:r>
              <a:rPr lang="en-US" dirty="0" smtClean="0">
                <a:hlinkClick r:id="rId6" action="ppaction://hlinksldjump"/>
              </a:rPr>
              <a:t>User defined exception</a:t>
            </a:r>
            <a:endParaRPr lang="en-US" dirty="0" smtClean="0"/>
          </a:p>
          <a:p>
            <a:pPr marL="514350" indent="-457200">
              <a:spcBef>
                <a:spcPts val="1500"/>
              </a:spcBef>
              <a:buFont typeface="+mj-lt"/>
              <a:buAutoNum type="arabicPeriod"/>
            </a:pPr>
            <a:r>
              <a:rPr lang="en-US" dirty="0" smtClean="0">
                <a:hlinkClick r:id="rId7" action="ppaction://hlinksldjump"/>
              </a:rPr>
              <a:t>What is a Cursor?</a:t>
            </a:r>
            <a:endParaRPr lang="en-US" dirty="0" smtClean="0"/>
          </a:p>
          <a:p>
            <a:pPr marL="514350" indent="-457200">
              <a:spcBef>
                <a:spcPts val="1500"/>
              </a:spcBef>
              <a:buFont typeface="+mj-lt"/>
              <a:buAutoNum type="arabicPeriod"/>
            </a:pPr>
            <a:r>
              <a:rPr lang="en-US" dirty="0" smtClean="0">
                <a:hlinkClick r:id="rId8" action="ppaction://hlinksldjump"/>
              </a:rPr>
              <a:t>Creating Explicit Cursor</a:t>
            </a:r>
            <a:endParaRPr lang="en-US" dirty="0" smtClean="0"/>
          </a:p>
          <a:p>
            <a:pPr marL="514350" indent="-457200">
              <a:spcBef>
                <a:spcPts val="1500"/>
              </a:spcBef>
              <a:buFont typeface="+mj-lt"/>
              <a:buAutoNum type="arabicPeriod"/>
            </a:pPr>
            <a:r>
              <a:rPr lang="en-US" dirty="0" smtClean="0">
                <a:hlinkClick r:id="rId9" action="ppaction://hlinksldjump"/>
              </a:rPr>
              <a:t>The Cursor For Loop</a:t>
            </a:r>
            <a:endParaRPr lang="en-US" dirty="0" smtClean="0"/>
          </a:p>
          <a:p>
            <a:pPr marL="514350" indent="-457200">
              <a:spcBef>
                <a:spcPts val="1500"/>
              </a:spcBef>
              <a:buFont typeface="+mj-lt"/>
              <a:buAutoNum type="arabicPeriod"/>
            </a:pPr>
            <a:r>
              <a:rPr lang="en-US" smtClean="0">
                <a:hlinkClick r:id="rId10" action="ppaction://hlinksldjump"/>
              </a:rPr>
              <a:t>Cursor Worksheet </a:t>
            </a:r>
            <a:endParaRPr lang="en-US" dirty="0" smtClean="0"/>
          </a:p>
          <a:p>
            <a:pPr marL="514350" indent="-457200">
              <a:spcBef>
                <a:spcPts val="1500"/>
              </a:spcBef>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846DBC5D-4018-4DB7-978F-958382B4F117}" type="slidenum">
              <a:rPr lang="en-US" smtClean="0"/>
              <a:pPr/>
              <a:t>2</a:t>
            </a:fld>
            <a:endParaRPr lang="en-US"/>
          </a:p>
        </p:txBody>
      </p:sp>
    </p:spTree>
    <p:extLst>
      <p:ext uri="{BB962C8B-B14F-4D97-AF65-F5344CB8AC3E}">
        <p14:creationId xmlns:p14="http://schemas.microsoft.com/office/powerpoint/2010/main" val="117665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762000"/>
            <a:ext cx="8147050" cy="5791200"/>
          </a:xfrm>
        </p:spPr>
        <p:txBody>
          <a:bodyPr>
            <a:normAutofit fontScale="92500" lnSpcReduction="10000"/>
          </a:bodyPr>
          <a:lstStyle/>
          <a:p>
            <a:pPr>
              <a:defRPr/>
            </a:pPr>
            <a:r>
              <a:rPr lang="en-GB" dirty="0" smtClean="0"/>
              <a:t>For any SQL statement, Oracle uses implicit cursors for its internal processing, as long as, an explicit cursor does not exists for that SQL statement.</a:t>
            </a:r>
          </a:p>
          <a:p>
            <a:pPr>
              <a:defRPr/>
            </a:pPr>
            <a:r>
              <a:rPr lang="en-GB" dirty="0" smtClean="0"/>
              <a:t>When we execute a DML statement</a:t>
            </a:r>
            <a:r>
              <a:rPr lang="en-GB" dirty="0" smtClean="0">
                <a:solidFill>
                  <a:srgbClr val="0070C0"/>
                </a:solidFill>
              </a:rPr>
              <a:t>(INSERT/UPDATE/DELETE)</a:t>
            </a:r>
            <a:r>
              <a:rPr lang="en-GB" dirty="0" smtClean="0"/>
              <a:t>:</a:t>
            </a:r>
          </a:p>
          <a:p>
            <a:pPr marL="914400" lvl="1" indent="-457200">
              <a:buFont typeface="+mj-lt"/>
              <a:buAutoNum type="arabicPeriod"/>
              <a:defRPr/>
            </a:pPr>
            <a:r>
              <a:rPr lang="en-GB" dirty="0" smtClean="0"/>
              <a:t>Oracle reserves a private SQL </a:t>
            </a:r>
            <a:r>
              <a:rPr lang="en-GB" dirty="0" smtClean="0">
                <a:solidFill>
                  <a:srgbClr val="00B050"/>
                </a:solidFill>
              </a:rPr>
              <a:t>area in memory(which is called cursor) </a:t>
            </a:r>
          </a:p>
          <a:p>
            <a:pPr marL="914400" lvl="1" indent="-457200">
              <a:buFont typeface="+mj-lt"/>
              <a:buAutoNum type="arabicPeriod"/>
              <a:defRPr/>
            </a:pPr>
            <a:r>
              <a:rPr lang="en-GB" dirty="0" smtClean="0"/>
              <a:t>Populates that area with data i.e. records that will be affected by the query. It rejects records which do not satisfy the condition in the statement. </a:t>
            </a:r>
          </a:p>
          <a:p>
            <a:pPr>
              <a:defRPr/>
            </a:pPr>
            <a:r>
              <a:rPr lang="en-GB" dirty="0" smtClean="0"/>
              <a:t>In a PL/SQL program, an implicit cursor is also assigned for </a:t>
            </a:r>
            <a:r>
              <a:rPr lang="en-GB" dirty="0" smtClean="0">
                <a:solidFill>
                  <a:srgbClr val="0070C0"/>
                </a:solidFill>
              </a:rPr>
              <a:t>SELECT </a:t>
            </a:r>
            <a:r>
              <a:rPr lang="en-GB" dirty="0" smtClean="0"/>
              <a:t>which retrieves only a </a:t>
            </a:r>
            <a:r>
              <a:rPr lang="en-GB" i="1" dirty="0" smtClean="0">
                <a:solidFill>
                  <a:srgbClr val="00B050"/>
                </a:solidFill>
              </a:rPr>
              <a:t>single</a:t>
            </a:r>
            <a:r>
              <a:rPr lang="en-GB" dirty="0" smtClean="0"/>
              <a:t> row. It will perform step 1 &amp; 2 and if ORDER BY clause present, arrange the records according to it and finally display records to the user.</a:t>
            </a:r>
          </a:p>
          <a:p>
            <a:pPr>
              <a:spcBef>
                <a:spcPts val="1375"/>
              </a:spcBef>
            </a:pPr>
            <a:r>
              <a:rPr lang="en-GB" b="1" u="sng" dirty="0" smtClean="0">
                <a:solidFill>
                  <a:srgbClr val="CC0066"/>
                </a:solidFill>
              </a:rPr>
              <a:t>Disadvantage:</a:t>
            </a:r>
            <a:r>
              <a:rPr lang="en-GB" dirty="0" smtClean="0"/>
              <a:t> With </a:t>
            </a:r>
            <a:r>
              <a:rPr lang="en-GB" dirty="0"/>
              <a:t>an implicit cursor, Oracle will handle everything for you, but there is a cost for doing this. The cost is internal within Oracle and will </a:t>
            </a:r>
            <a:r>
              <a:rPr lang="en-GB" b="1" i="1" dirty="0">
                <a:solidFill>
                  <a:srgbClr val="339933"/>
                </a:solidFill>
              </a:rPr>
              <a:t>result in a program running slower</a:t>
            </a:r>
            <a:r>
              <a:rPr lang="en-GB" dirty="0" smtClean="0"/>
              <a:t>. The </a:t>
            </a:r>
            <a:r>
              <a:rPr lang="en-GB" dirty="0"/>
              <a:t>better way is to use an </a:t>
            </a:r>
            <a:r>
              <a:rPr lang="en-GB" b="1" dirty="0">
                <a:solidFill>
                  <a:schemeClr val="accent2"/>
                </a:solidFill>
              </a:rPr>
              <a:t>Explicit Cursor</a:t>
            </a:r>
            <a:r>
              <a:rPr lang="en-GB" dirty="0"/>
              <a:t>. </a:t>
            </a:r>
          </a:p>
          <a:p>
            <a:pPr marL="0" indent="0">
              <a:spcBef>
                <a:spcPts val="550"/>
              </a:spcBef>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endParaRPr lang="en-GB" dirty="0"/>
          </a:p>
          <a:p>
            <a:pPr marL="0" indent="0">
              <a:buNone/>
              <a:defRPr/>
            </a:pPr>
            <a:endParaRPr lang="en-US" dirty="0"/>
          </a:p>
          <a:p>
            <a:pPr>
              <a:defRPr/>
            </a:pPr>
            <a:endParaRPr lang="en-US" dirty="0"/>
          </a:p>
          <a:p>
            <a:pPr marL="0" indent="0">
              <a:buClr>
                <a:schemeClr val="tx1">
                  <a:lumMod val="50000"/>
                  <a:lumOff val="50000"/>
                </a:schemeClr>
              </a:buClr>
              <a:buNone/>
              <a:defRPr/>
            </a:pPr>
            <a:endParaRPr lang="en-US" dirty="0">
              <a:solidFill>
                <a:schemeClr val="tx1">
                  <a:lumMod val="85000"/>
                </a:schemeClr>
              </a:solidFill>
            </a:endParaRPr>
          </a:p>
        </p:txBody>
      </p:sp>
      <p:sp>
        <p:nvSpPr>
          <p:cNvPr id="4099" name="Title 2"/>
          <p:cNvSpPr>
            <a:spLocks noGrp="1"/>
          </p:cNvSpPr>
          <p:nvPr>
            <p:ph type="title"/>
          </p:nvPr>
        </p:nvSpPr>
        <p:spPr>
          <a:xfrm>
            <a:off x="457200" y="76200"/>
            <a:ext cx="8229600" cy="685800"/>
          </a:xfrm>
          <a:solidFill>
            <a:srgbClr val="FFFFFF"/>
          </a:solidFill>
        </p:spPr>
        <p:txBody>
          <a:bodyPr>
            <a:normAutofit fontScale="90000"/>
          </a:bodyPr>
          <a:lstStyle/>
          <a:p>
            <a:r>
              <a:rPr lang="en-US" dirty="0" smtClean="0"/>
              <a:t>Implicit Cursor</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20</a:t>
            </a:fld>
            <a:endParaRPr lang="en-GB" dirty="0"/>
          </a:p>
        </p:txBody>
      </p:sp>
    </p:spTree>
    <p:extLst>
      <p:ext uri="{BB962C8B-B14F-4D97-AF65-F5344CB8AC3E}">
        <p14:creationId xmlns:p14="http://schemas.microsoft.com/office/powerpoint/2010/main" val="141357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a:xfrm>
            <a:off x="457200" y="381000"/>
            <a:ext cx="8229600" cy="685800"/>
          </a:xfrm>
          <a:solidFill>
            <a:srgbClr val="FFFFFF"/>
          </a:solidFill>
        </p:spPr>
        <p:txBody>
          <a:bodyPr>
            <a:normAutofit fontScale="90000"/>
          </a:bodyPr>
          <a:lstStyle/>
          <a:p>
            <a:r>
              <a:rPr lang="en-US" dirty="0" smtClean="0"/>
              <a:t>Implicit Cursor Variables</a:t>
            </a:r>
            <a:br>
              <a:rPr lang="en-US" dirty="0" smtClean="0"/>
            </a:br>
            <a:endParaRPr lang="en-US" dirty="0" smtClean="0"/>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21</a:t>
            </a:fld>
            <a:endParaRPr lang="en-GB"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335733430"/>
              </p:ext>
            </p:extLst>
          </p:nvPr>
        </p:nvGraphicFramePr>
        <p:xfrm>
          <a:off x="457200" y="1600200"/>
          <a:ext cx="8229600" cy="4033520"/>
        </p:xfrm>
        <a:graphic>
          <a:graphicData uri="http://schemas.openxmlformats.org/drawingml/2006/table">
            <a:tbl>
              <a:tblPr firstRow="1" bandRow="1">
                <a:tableStyleId>{85BE263C-DBD7-4A20-BB59-AAB30ACAA65A}</a:tableStyleId>
              </a:tblPr>
              <a:tblGrid>
                <a:gridCol w="1828800"/>
                <a:gridCol w="1981200"/>
                <a:gridCol w="4419600"/>
              </a:tblGrid>
              <a:tr h="370840">
                <a:tc>
                  <a:txBody>
                    <a:bodyPr/>
                    <a:lstStyle/>
                    <a:p>
                      <a:r>
                        <a:rPr lang="en-US" b="1" dirty="0" smtClean="0"/>
                        <a:t>Cursor</a:t>
                      </a:r>
                      <a:r>
                        <a:rPr lang="en-US" b="1" baseline="0" dirty="0" smtClean="0"/>
                        <a:t> Attribute</a:t>
                      </a:r>
                      <a:endParaRPr lang="en-IN" b="1" dirty="0"/>
                    </a:p>
                  </a:txBody>
                  <a:tcPr/>
                </a:tc>
                <a:tc>
                  <a:txBody>
                    <a:bodyPr/>
                    <a:lstStyle/>
                    <a:p>
                      <a:r>
                        <a:rPr lang="en-US" dirty="0" smtClean="0"/>
                        <a:t>Cursor Variable</a:t>
                      </a:r>
                      <a:endParaRPr lang="en-IN" dirty="0"/>
                    </a:p>
                  </a:txBody>
                  <a:tcPr/>
                </a:tc>
                <a:tc>
                  <a:txBody>
                    <a:bodyPr/>
                    <a:lstStyle/>
                    <a:p>
                      <a:pPr algn="just"/>
                      <a:r>
                        <a:rPr lang="en-US" dirty="0" smtClean="0"/>
                        <a:t>Description</a:t>
                      </a:r>
                      <a:endParaRPr lang="en-IN" dirty="0"/>
                    </a:p>
                  </a:txBody>
                  <a:tcPr/>
                </a:tc>
              </a:tr>
              <a:tr h="370840">
                <a:tc>
                  <a:txBody>
                    <a:bodyPr/>
                    <a:lstStyle/>
                    <a:p>
                      <a:r>
                        <a:rPr lang="en-US" b="1" dirty="0" smtClean="0"/>
                        <a:t>%ISOPEN</a:t>
                      </a:r>
                      <a:endParaRPr lang="en-IN" b="1" dirty="0"/>
                    </a:p>
                  </a:txBody>
                  <a:tcPr/>
                </a:tc>
                <a:tc>
                  <a:txBody>
                    <a:bodyPr/>
                    <a:lstStyle/>
                    <a:p>
                      <a:r>
                        <a:rPr lang="en-US" dirty="0" smtClean="0"/>
                        <a:t>SQL%ISOPEN</a:t>
                      </a:r>
                      <a:endParaRPr lang="en-IN" b="1" dirty="0"/>
                    </a:p>
                  </a:txBody>
                  <a:tcPr/>
                </a:tc>
                <a:tc>
                  <a:txBody>
                    <a:bodyPr/>
                    <a:lstStyle/>
                    <a:p>
                      <a:pPr algn="just"/>
                      <a:r>
                        <a:rPr lang="en-US" dirty="0" smtClean="0"/>
                        <a:t>The Oracle Database automatically opens</a:t>
                      </a:r>
                      <a:r>
                        <a:rPr lang="en-US" baseline="0" dirty="0" smtClean="0"/>
                        <a:t> and closes the implicit cursor associated with any select, insert, update or delete statement. As such the SQL%ISOPEN always returns FALSE for implicit cursors.</a:t>
                      </a:r>
                      <a:endParaRPr lang="en-IN" dirty="0"/>
                    </a:p>
                  </a:txBody>
                  <a:tcPr/>
                </a:tc>
              </a:tr>
              <a:tr h="370840">
                <a:tc>
                  <a:txBody>
                    <a:bodyPr/>
                    <a:lstStyle/>
                    <a:p>
                      <a:r>
                        <a:rPr lang="en-US" b="1" dirty="0" smtClean="0"/>
                        <a:t>%FOUND</a:t>
                      </a:r>
                      <a:endParaRPr lang="en-IN" b="1" dirty="0"/>
                    </a:p>
                  </a:txBody>
                  <a:tcPr/>
                </a:tc>
                <a:tc>
                  <a:txBody>
                    <a:bodyPr/>
                    <a:lstStyle/>
                    <a:p>
                      <a:r>
                        <a:rPr lang="en-US" dirty="0" smtClean="0"/>
                        <a:t>SQL%FOUND</a:t>
                      </a:r>
                      <a:endParaRPr lang="en-IN" b="1" dirty="0"/>
                    </a:p>
                  </a:txBody>
                  <a:tcPr/>
                </a:tc>
                <a:tc>
                  <a:txBody>
                    <a:bodyPr/>
                    <a:lstStyle/>
                    <a:p>
                      <a:pPr algn="just"/>
                      <a:r>
                        <a:rPr lang="en-US" dirty="0" smtClean="0"/>
                        <a:t>Returns</a:t>
                      </a:r>
                      <a:r>
                        <a:rPr lang="en-US" baseline="0" dirty="0" smtClean="0"/>
                        <a:t> TRUE if SELECT statement returns one/more than one row, INSERT creates a row, UPDATE, DELETE affect one or more than one rows</a:t>
                      </a:r>
                      <a:endParaRPr lang="en-IN" dirty="0"/>
                    </a:p>
                  </a:txBody>
                  <a:tcPr/>
                </a:tc>
              </a:tr>
              <a:tr h="370840">
                <a:tc>
                  <a:txBody>
                    <a:bodyPr/>
                    <a:lstStyle/>
                    <a:p>
                      <a:r>
                        <a:rPr lang="en-US" b="1" dirty="0" smtClean="0"/>
                        <a:t>%NOTFOUND</a:t>
                      </a:r>
                      <a:endParaRPr lang="en-IN" b="1" dirty="0"/>
                    </a:p>
                  </a:txBody>
                  <a:tcPr/>
                </a:tc>
                <a:tc>
                  <a:txBody>
                    <a:bodyPr/>
                    <a:lstStyle/>
                    <a:p>
                      <a:r>
                        <a:rPr lang="en-US" dirty="0" smtClean="0"/>
                        <a:t>SQL%NOTFOUND</a:t>
                      </a:r>
                      <a:endParaRPr lang="en-IN" b="1" dirty="0"/>
                    </a:p>
                  </a:txBody>
                  <a:tcPr/>
                </a:tc>
                <a:tc>
                  <a:txBody>
                    <a:bodyPr/>
                    <a:lstStyle/>
                    <a:p>
                      <a:pPr algn="just"/>
                      <a:r>
                        <a:rPr lang="en-US" dirty="0" smtClean="0"/>
                        <a:t>Logically</a:t>
                      </a:r>
                      <a:r>
                        <a:rPr lang="en-US" baseline="0" dirty="0" smtClean="0"/>
                        <a:t> opposite of %FOUND</a:t>
                      </a:r>
                      <a:endParaRPr lang="en-IN" dirty="0"/>
                    </a:p>
                  </a:txBody>
                  <a:tcPr/>
                </a:tc>
              </a:tr>
              <a:tr h="370840">
                <a:tc>
                  <a:txBody>
                    <a:bodyPr/>
                    <a:lstStyle/>
                    <a:p>
                      <a:r>
                        <a:rPr lang="en-US" b="1" dirty="0" smtClean="0"/>
                        <a:t>%ROWCOUNT</a:t>
                      </a:r>
                      <a:endParaRPr lang="en-IN" b="1" dirty="0"/>
                    </a:p>
                  </a:txBody>
                  <a:tcPr/>
                </a:tc>
                <a:tc>
                  <a:txBody>
                    <a:bodyPr/>
                    <a:lstStyle/>
                    <a:p>
                      <a:r>
                        <a:rPr lang="en-US" dirty="0" smtClean="0"/>
                        <a:t>SQL%ROWCOUNT</a:t>
                      </a:r>
                      <a:endParaRPr lang="en-IN" b="1" dirty="0"/>
                    </a:p>
                  </a:txBody>
                  <a:tcPr/>
                </a:tc>
                <a:tc>
                  <a:txBody>
                    <a:bodyPr/>
                    <a:lstStyle/>
                    <a:p>
                      <a:pPr algn="just"/>
                      <a:r>
                        <a:rPr lang="en-US" dirty="0" smtClean="0"/>
                        <a:t>Returns the number of rows affected by an insert,</a:t>
                      </a:r>
                      <a:r>
                        <a:rPr lang="en-US" baseline="0" dirty="0" smtClean="0"/>
                        <a:t> update, delete or select statements</a:t>
                      </a:r>
                      <a:endParaRPr lang="en-IN" dirty="0"/>
                    </a:p>
                  </a:txBody>
                  <a:tcPr/>
                </a:tc>
              </a:tr>
            </a:tbl>
          </a:graphicData>
        </a:graphic>
      </p:graphicFrame>
      <p:sp>
        <p:nvSpPr>
          <p:cNvPr id="2" name="TextBox 1"/>
          <p:cNvSpPr txBox="1"/>
          <p:nvPr/>
        </p:nvSpPr>
        <p:spPr>
          <a:xfrm>
            <a:off x="385482" y="949822"/>
            <a:ext cx="7759368" cy="461665"/>
          </a:xfrm>
          <a:prstGeom prst="rect">
            <a:avLst/>
          </a:prstGeom>
          <a:noFill/>
        </p:spPr>
        <p:txBody>
          <a:bodyPr wrap="none" rtlCol="0">
            <a:spAutoFit/>
          </a:bodyPr>
          <a:lstStyle/>
          <a:p>
            <a:r>
              <a:rPr lang="en-GB" sz="2400" dirty="0"/>
              <a:t>The </a:t>
            </a:r>
            <a:r>
              <a:rPr lang="en-GB" sz="2400" b="1" dirty="0"/>
              <a:t>most recently opened cursor</a:t>
            </a:r>
            <a:r>
              <a:rPr lang="en-GB" sz="2400" dirty="0"/>
              <a:t> is called the </a:t>
            </a:r>
            <a:r>
              <a:rPr lang="en-GB" sz="2400" b="1" dirty="0">
                <a:solidFill>
                  <a:schemeClr val="accent4">
                    <a:lumMod val="75000"/>
                  </a:schemeClr>
                </a:solidFill>
              </a:rPr>
              <a:t>‘SQL%’</a:t>
            </a:r>
            <a:r>
              <a:rPr lang="en-GB" sz="2400" dirty="0">
                <a:solidFill>
                  <a:schemeClr val="accent4">
                    <a:lumMod val="75000"/>
                  </a:schemeClr>
                </a:solidFill>
              </a:rPr>
              <a:t> </a:t>
            </a:r>
            <a:r>
              <a:rPr lang="en-GB" sz="2400" dirty="0"/>
              <a:t>cursor</a:t>
            </a:r>
            <a:r>
              <a:rPr lang="en-GB" sz="2400" dirty="0" smtClean="0"/>
              <a:t>.</a:t>
            </a:r>
            <a:endParaRPr lang="en-US" sz="2400" dirty="0"/>
          </a:p>
        </p:txBody>
      </p:sp>
    </p:spTree>
    <p:extLst>
      <p:ext uri="{BB962C8B-B14F-4D97-AF65-F5344CB8AC3E}">
        <p14:creationId xmlns:p14="http://schemas.microsoft.com/office/powerpoint/2010/main" val="2795917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914400"/>
            <a:ext cx="8147050" cy="5410200"/>
          </a:xfrm>
        </p:spPr>
        <p:txBody>
          <a:bodyPr>
            <a:normAutofit fontScale="77500" lnSpcReduction="20000"/>
          </a:bodyPr>
          <a:lstStyle/>
          <a:p>
            <a:pPr marL="0" indent="0">
              <a:buNone/>
              <a:defRPr/>
            </a:pPr>
            <a:r>
              <a:rPr lang="en-GB" sz="2500" dirty="0">
                <a:solidFill>
                  <a:srgbClr val="0070C0"/>
                </a:solidFill>
              </a:rPr>
              <a:t>SET SERVEROUTPUT ON</a:t>
            </a:r>
          </a:p>
          <a:p>
            <a:pPr marL="0" indent="0">
              <a:buNone/>
              <a:defRPr/>
            </a:pPr>
            <a:r>
              <a:rPr lang="en-GB" dirty="0" smtClean="0">
                <a:solidFill>
                  <a:srgbClr val="0070C0"/>
                </a:solidFill>
              </a:rPr>
              <a:t>BEGIN</a:t>
            </a:r>
          </a:p>
          <a:p>
            <a:pPr marL="0" indent="0">
              <a:buNone/>
              <a:defRPr/>
            </a:pPr>
            <a:r>
              <a:rPr lang="en-GB" dirty="0" smtClean="0">
                <a:solidFill>
                  <a:srgbClr val="0070C0"/>
                </a:solidFill>
              </a:rPr>
              <a:t>  UPDATE</a:t>
            </a:r>
            <a:r>
              <a:rPr lang="en-GB" dirty="0" smtClean="0"/>
              <a:t> items</a:t>
            </a:r>
            <a:endParaRPr lang="en-GB" dirty="0"/>
          </a:p>
          <a:p>
            <a:pPr marL="0" indent="0">
              <a:buNone/>
              <a:defRPr/>
            </a:pPr>
            <a:r>
              <a:rPr lang="en-GB" sz="2500" dirty="0">
                <a:solidFill>
                  <a:srgbClr val="0070C0"/>
                </a:solidFill>
              </a:rPr>
              <a:t>  SET </a:t>
            </a:r>
            <a:r>
              <a:rPr lang="en-GB" sz="2500" dirty="0" smtClean="0"/>
              <a:t>price</a:t>
            </a:r>
            <a:r>
              <a:rPr lang="en-GB" dirty="0" smtClean="0"/>
              <a:t>=price+1;</a:t>
            </a:r>
            <a:endParaRPr lang="en-GB" dirty="0"/>
          </a:p>
          <a:p>
            <a:pPr marL="0" indent="0">
              <a:buNone/>
              <a:defRPr/>
            </a:pPr>
            <a:r>
              <a:rPr lang="en-GB" dirty="0"/>
              <a:t>  </a:t>
            </a:r>
            <a:r>
              <a:rPr lang="en-GB" dirty="0" smtClean="0"/>
              <a:t>DBMS_OUTPUT.PUT_LINE('***PROGRAM </a:t>
            </a:r>
            <a:r>
              <a:rPr lang="en-GB" dirty="0"/>
              <a:t>OUTPUT</a:t>
            </a:r>
            <a:r>
              <a:rPr lang="en-GB" dirty="0" smtClean="0"/>
              <a:t>***');</a:t>
            </a:r>
            <a:endParaRPr lang="en-GB" dirty="0"/>
          </a:p>
          <a:p>
            <a:pPr marL="0" indent="0">
              <a:buNone/>
              <a:defRPr/>
            </a:pPr>
            <a:r>
              <a:rPr lang="en-GB" dirty="0"/>
              <a:t> </a:t>
            </a:r>
            <a:r>
              <a:rPr lang="en-GB" dirty="0" smtClean="0"/>
              <a:t> DBMS_OUTPUT.PUT_LINE(</a:t>
            </a:r>
            <a:r>
              <a:rPr lang="en-GB" dirty="0"/>
              <a:t>'Number of </a:t>
            </a:r>
            <a:r>
              <a:rPr lang="en-GB" dirty="0" smtClean="0"/>
              <a:t>affected rows</a:t>
            </a:r>
            <a:r>
              <a:rPr lang="en-GB" dirty="0"/>
              <a:t>: '|| </a:t>
            </a:r>
            <a:r>
              <a:rPr lang="en-GB" sz="2500" dirty="0">
                <a:solidFill>
                  <a:srgbClr val="0070C0"/>
                </a:solidFill>
              </a:rPr>
              <a:t>SQL</a:t>
            </a:r>
            <a:r>
              <a:rPr lang="en-GB" dirty="0" smtClean="0"/>
              <a:t>%ROWCOUNT);</a:t>
            </a:r>
            <a:endParaRPr lang="en-GB" dirty="0"/>
          </a:p>
          <a:p>
            <a:pPr marL="0" indent="0">
              <a:buNone/>
              <a:defRPr/>
            </a:pPr>
            <a:r>
              <a:rPr lang="en-GB" dirty="0"/>
              <a:t>  </a:t>
            </a:r>
            <a:r>
              <a:rPr lang="en-GB" dirty="0" smtClean="0">
                <a:solidFill>
                  <a:srgbClr val="0070C0"/>
                </a:solidFill>
              </a:rPr>
              <a:t>IF</a:t>
            </a:r>
            <a:r>
              <a:rPr lang="en-GB" dirty="0" smtClean="0"/>
              <a:t> (</a:t>
            </a:r>
            <a:r>
              <a:rPr lang="en-GB" dirty="0" smtClean="0">
                <a:solidFill>
                  <a:srgbClr val="0070C0"/>
                </a:solidFill>
              </a:rPr>
              <a:t>SQL</a:t>
            </a:r>
            <a:r>
              <a:rPr lang="en-GB" dirty="0" smtClean="0"/>
              <a:t>%ISOPEN) </a:t>
            </a:r>
            <a:r>
              <a:rPr lang="en-GB" sz="2500" dirty="0">
                <a:solidFill>
                  <a:srgbClr val="0070C0"/>
                </a:solidFill>
              </a:rPr>
              <a:t>THEN</a:t>
            </a:r>
          </a:p>
          <a:p>
            <a:pPr marL="0" indent="0">
              <a:buNone/>
              <a:defRPr/>
            </a:pPr>
            <a:r>
              <a:rPr lang="en-GB" dirty="0" smtClean="0"/>
              <a:t>      DBMS_OUTPUT.PUT_LINE(</a:t>
            </a:r>
            <a:r>
              <a:rPr lang="en-GB" dirty="0"/>
              <a:t>'Cursor open');</a:t>
            </a:r>
          </a:p>
          <a:p>
            <a:pPr marL="0" indent="0">
              <a:buNone/>
              <a:defRPr/>
            </a:pPr>
            <a:r>
              <a:rPr lang="en-GB" dirty="0">
                <a:solidFill>
                  <a:srgbClr val="0070C0"/>
                </a:solidFill>
              </a:rPr>
              <a:t>  </a:t>
            </a:r>
            <a:r>
              <a:rPr lang="en-GB" dirty="0" smtClean="0">
                <a:solidFill>
                  <a:srgbClr val="0070C0"/>
                </a:solidFill>
              </a:rPr>
              <a:t>ELSE</a:t>
            </a:r>
            <a:endParaRPr lang="en-GB" dirty="0">
              <a:solidFill>
                <a:srgbClr val="0070C0"/>
              </a:solidFill>
            </a:endParaRPr>
          </a:p>
          <a:p>
            <a:pPr marL="0" indent="0">
              <a:buNone/>
              <a:defRPr/>
            </a:pPr>
            <a:r>
              <a:rPr lang="en-GB" dirty="0"/>
              <a:t>      </a:t>
            </a:r>
            <a:r>
              <a:rPr lang="en-GB" dirty="0" smtClean="0"/>
              <a:t>DBMS_OUTPUT.PUT_LINE('Cursor closed');</a:t>
            </a:r>
            <a:endParaRPr lang="en-GB" dirty="0"/>
          </a:p>
          <a:p>
            <a:pPr marL="0" indent="0">
              <a:buNone/>
              <a:defRPr/>
            </a:pPr>
            <a:r>
              <a:rPr lang="en-GB" dirty="0"/>
              <a:t>  </a:t>
            </a:r>
            <a:r>
              <a:rPr lang="en-GB" dirty="0" smtClean="0"/>
              <a:t>END IF;</a:t>
            </a:r>
            <a:endParaRPr lang="en-GB" dirty="0"/>
          </a:p>
          <a:p>
            <a:pPr marL="0" indent="0">
              <a:buNone/>
              <a:defRPr/>
            </a:pPr>
            <a:r>
              <a:rPr lang="en-GB" sz="2500" dirty="0">
                <a:solidFill>
                  <a:srgbClr val="0070C0"/>
                </a:solidFill>
              </a:rPr>
              <a:t>  IF </a:t>
            </a:r>
            <a:r>
              <a:rPr lang="en-GB" dirty="0" smtClean="0"/>
              <a:t>(</a:t>
            </a:r>
            <a:r>
              <a:rPr lang="en-GB" sz="2500" dirty="0">
                <a:solidFill>
                  <a:srgbClr val="0070C0"/>
                </a:solidFill>
              </a:rPr>
              <a:t>SQL</a:t>
            </a:r>
            <a:r>
              <a:rPr lang="en-GB" sz="2500" dirty="0" smtClean="0"/>
              <a:t>%FOUND</a:t>
            </a:r>
            <a:r>
              <a:rPr lang="en-GB" dirty="0" smtClean="0"/>
              <a:t>) </a:t>
            </a:r>
            <a:r>
              <a:rPr lang="en-GB" sz="2500" dirty="0">
                <a:solidFill>
                  <a:srgbClr val="0070C0"/>
                </a:solidFill>
              </a:rPr>
              <a:t>THEN</a:t>
            </a:r>
          </a:p>
          <a:p>
            <a:pPr marL="0" indent="0">
              <a:buNone/>
              <a:defRPr/>
            </a:pPr>
            <a:r>
              <a:rPr lang="en-GB" dirty="0" smtClean="0"/>
              <a:t>      DBMS_OUTPUT.PUT_LINE(</a:t>
            </a:r>
            <a:r>
              <a:rPr lang="en-GB" dirty="0"/>
              <a:t>'Rows found');</a:t>
            </a:r>
          </a:p>
          <a:p>
            <a:pPr marL="0" indent="0">
              <a:buNone/>
              <a:defRPr/>
            </a:pPr>
            <a:r>
              <a:rPr lang="en-GB" sz="2500" dirty="0">
                <a:solidFill>
                  <a:srgbClr val="0070C0"/>
                </a:solidFill>
              </a:rPr>
              <a:t>  ELSE</a:t>
            </a:r>
          </a:p>
          <a:p>
            <a:pPr marL="0" indent="0">
              <a:buNone/>
              <a:defRPr/>
            </a:pPr>
            <a:r>
              <a:rPr lang="en-GB" dirty="0" smtClean="0"/>
              <a:t>      DBMS_OUTPUT.PUT_LINE(</a:t>
            </a:r>
            <a:r>
              <a:rPr lang="en-GB" dirty="0"/>
              <a:t>'Rows not found');</a:t>
            </a:r>
          </a:p>
          <a:p>
            <a:pPr marL="0" indent="0">
              <a:buNone/>
              <a:defRPr/>
            </a:pPr>
            <a:r>
              <a:rPr lang="en-GB" dirty="0">
                <a:solidFill>
                  <a:srgbClr val="0070C0"/>
                </a:solidFill>
              </a:rPr>
              <a:t>  </a:t>
            </a:r>
            <a:r>
              <a:rPr lang="en-GB" dirty="0" smtClean="0">
                <a:solidFill>
                  <a:srgbClr val="0070C0"/>
                </a:solidFill>
              </a:rPr>
              <a:t>END IF;</a:t>
            </a:r>
          </a:p>
          <a:p>
            <a:pPr marL="0" indent="0">
              <a:buNone/>
              <a:defRPr/>
            </a:pPr>
            <a:r>
              <a:rPr lang="en-GB" dirty="0" smtClean="0">
                <a:solidFill>
                  <a:srgbClr val="0070C0"/>
                </a:solidFill>
              </a:rPr>
              <a:t>END;</a:t>
            </a:r>
            <a:endParaRPr lang="en-US" dirty="0">
              <a:solidFill>
                <a:srgbClr val="0070C0"/>
              </a:solidFill>
            </a:endParaRPr>
          </a:p>
        </p:txBody>
      </p:sp>
      <p:sp>
        <p:nvSpPr>
          <p:cNvPr id="4099" name="Title 2"/>
          <p:cNvSpPr>
            <a:spLocks noGrp="1"/>
          </p:cNvSpPr>
          <p:nvPr>
            <p:ph type="title"/>
          </p:nvPr>
        </p:nvSpPr>
        <p:spPr>
          <a:xfrm>
            <a:off x="457200" y="76200"/>
            <a:ext cx="8229600" cy="685800"/>
          </a:xfrm>
          <a:solidFill>
            <a:srgbClr val="FFFFFF"/>
          </a:solidFill>
        </p:spPr>
        <p:txBody>
          <a:bodyPr>
            <a:normAutofit/>
          </a:bodyPr>
          <a:lstStyle/>
          <a:p>
            <a:pPr algn="l"/>
            <a:r>
              <a:rPr lang="en-US" sz="3600" dirty="0" smtClean="0"/>
              <a:t>Implicit Cursor: Example</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3" action="ppaction://hlinksldjump"/>
              </a:rPr>
              <a:pPr algn="l">
                <a:defRPr/>
              </a:pPr>
              <a:t>22</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998671737"/>
              </p:ext>
            </p:extLst>
          </p:nvPr>
        </p:nvGraphicFramePr>
        <p:xfrm>
          <a:off x="5562600" y="497840"/>
          <a:ext cx="3200400" cy="1483360"/>
        </p:xfrm>
        <a:graphic>
          <a:graphicData uri="http://schemas.openxmlformats.org/drawingml/2006/table">
            <a:tbl>
              <a:tblPr firstRow="1" bandRow="1">
                <a:tableStyleId>{5C22544A-7EE6-4342-B048-85BDC9FD1C3A}</a:tableStyleId>
              </a:tblPr>
              <a:tblGrid>
                <a:gridCol w="1600200"/>
                <a:gridCol w="1600200"/>
              </a:tblGrid>
              <a:tr h="370840">
                <a:tc>
                  <a:txBody>
                    <a:bodyPr/>
                    <a:lstStyle/>
                    <a:p>
                      <a:r>
                        <a:rPr lang="en-US" u="sng" dirty="0" err="1" smtClean="0"/>
                        <a:t>ItemNo</a:t>
                      </a:r>
                      <a:endParaRPr lang="en-US" u="sng" dirty="0"/>
                    </a:p>
                  </a:txBody>
                  <a:tcPr/>
                </a:tc>
                <a:tc>
                  <a:txBody>
                    <a:bodyPr/>
                    <a:lstStyle/>
                    <a:p>
                      <a:r>
                        <a:rPr lang="en-US" dirty="0" smtClean="0"/>
                        <a:t>Price</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200</a:t>
                      </a:r>
                      <a:endParaRPr lang="en-US" dirty="0"/>
                    </a:p>
                  </a:txBody>
                  <a:tcPr/>
                </a:tc>
              </a:tr>
              <a:tr h="370840">
                <a:tc>
                  <a:txBody>
                    <a:bodyPr/>
                    <a:lstStyle/>
                    <a:p>
                      <a:r>
                        <a:rPr lang="en-US" dirty="0" smtClean="0"/>
                        <a:t>3</a:t>
                      </a:r>
                      <a:endParaRPr lang="en-US" dirty="0"/>
                    </a:p>
                  </a:txBody>
                  <a:tcPr/>
                </a:tc>
                <a:tc>
                  <a:txBody>
                    <a:bodyPr/>
                    <a:lstStyle/>
                    <a:p>
                      <a:r>
                        <a:rPr lang="en-US" dirty="0" smtClean="0"/>
                        <a:t>350</a:t>
                      </a:r>
                      <a:endParaRPr lang="en-US" dirty="0"/>
                    </a:p>
                  </a:txBody>
                  <a:tcPr/>
                </a:tc>
              </a:tr>
            </a:tbl>
          </a:graphicData>
        </a:graphic>
      </p:graphicFrame>
      <p:sp>
        <p:nvSpPr>
          <p:cNvPr id="3" name="TextBox 2"/>
          <p:cNvSpPr txBox="1"/>
          <p:nvPr/>
        </p:nvSpPr>
        <p:spPr>
          <a:xfrm>
            <a:off x="5562600" y="128508"/>
            <a:ext cx="717248" cy="369332"/>
          </a:xfrm>
          <a:prstGeom prst="rect">
            <a:avLst/>
          </a:prstGeom>
          <a:noFill/>
        </p:spPr>
        <p:txBody>
          <a:bodyPr wrap="none" rtlCol="0">
            <a:spAutoFit/>
          </a:bodyPr>
          <a:lstStyle/>
          <a:p>
            <a:r>
              <a:rPr lang="en-US" b="1" dirty="0" smtClean="0"/>
              <a:t>Items</a:t>
            </a:r>
            <a:endParaRPr lang="en-US" b="1" dirty="0"/>
          </a:p>
        </p:txBody>
      </p:sp>
      <p:sp>
        <p:nvSpPr>
          <p:cNvPr id="7" name="TextBox 6"/>
          <p:cNvSpPr txBox="1"/>
          <p:nvPr/>
        </p:nvSpPr>
        <p:spPr>
          <a:xfrm>
            <a:off x="5916742" y="4524072"/>
            <a:ext cx="2805576" cy="1754326"/>
          </a:xfrm>
          <a:prstGeom prst="rect">
            <a:avLst/>
          </a:prstGeom>
          <a:noFill/>
          <a:ln w="28575">
            <a:solidFill>
              <a:schemeClr val="tx1"/>
            </a:solidFill>
          </a:ln>
        </p:spPr>
        <p:txBody>
          <a:bodyPr wrap="none" rtlCol="0">
            <a:spAutoFit/>
          </a:bodyPr>
          <a:lstStyle/>
          <a:p>
            <a:r>
              <a:rPr lang="en-US" b="1" dirty="0" smtClean="0"/>
              <a:t>OUTPUT:</a:t>
            </a:r>
          </a:p>
          <a:p>
            <a:r>
              <a:rPr lang="en-GB" dirty="0" smtClean="0"/>
              <a:t>***</a:t>
            </a:r>
            <a:r>
              <a:rPr lang="en-GB" dirty="0"/>
              <a:t>PROGRAM OUTPUT</a:t>
            </a:r>
            <a:r>
              <a:rPr lang="en-GB" dirty="0" smtClean="0"/>
              <a:t>***</a:t>
            </a:r>
          </a:p>
          <a:p>
            <a:r>
              <a:rPr lang="en-GB" dirty="0" smtClean="0"/>
              <a:t>Number </a:t>
            </a:r>
            <a:r>
              <a:rPr lang="en-GB" dirty="0"/>
              <a:t>of affected rows</a:t>
            </a:r>
            <a:r>
              <a:rPr lang="en-GB" dirty="0" smtClean="0"/>
              <a:t>: 3</a:t>
            </a:r>
          </a:p>
          <a:p>
            <a:r>
              <a:rPr lang="en-GB" dirty="0" smtClean="0"/>
              <a:t>Cursor closed</a:t>
            </a:r>
          </a:p>
          <a:p>
            <a:r>
              <a:rPr lang="en-GB" dirty="0"/>
              <a:t>Rows found</a:t>
            </a:r>
            <a:endParaRPr lang="en-GB" dirty="0" smtClean="0"/>
          </a:p>
          <a:p>
            <a:endParaRPr lang="en-US" b="1" dirty="0"/>
          </a:p>
        </p:txBody>
      </p:sp>
    </p:spTree>
    <p:extLst>
      <p:ext uri="{BB962C8B-B14F-4D97-AF65-F5344CB8AC3E}">
        <p14:creationId xmlns:p14="http://schemas.microsoft.com/office/powerpoint/2010/main" val="319052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8">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676400"/>
            <a:ext cx="8147050" cy="4953000"/>
          </a:xfrm>
        </p:spPr>
        <p:txBody>
          <a:bodyPr>
            <a:normAutofit/>
          </a:bodyPr>
          <a:lstStyle/>
          <a:p>
            <a:pPr>
              <a:defRPr/>
            </a:pPr>
            <a:r>
              <a:rPr lang="en-GB" dirty="0" smtClean="0"/>
              <a:t>Even </a:t>
            </a:r>
            <a:r>
              <a:rPr lang="en-GB" dirty="0"/>
              <a:t>if the query returns only a single row, we might still decide to use an explicit cursor. </a:t>
            </a:r>
            <a:endParaRPr lang="en-GB" dirty="0" smtClean="0"/>
          </a:p>
          <a:p>
            <a:pPr marL="0" indent="0">
              <a:buNone/>
              <a:defRPr/>
            </a:pPr>
            <a:endParaRPr lang="en-GB" dirty="0" smtClean="0"/>
          </a:p>
          <a:p>
            <a:pPr>
              <a:defRPr/>
            </a:pPr>
            <a:r>
              <a:rPr lang="en-GB" dirty="0" smtClean="0"/>
              <a:t>The </a:t>
            </a:r>
            <a:r>
              <a:rPr lang="en-GB" dirty="0"/>
              <a:t>implicit cursor has the following drawbacks: </a:t>
            </a:r>
            <a:endParaRPr lang="en-GB" dirty="0" smtClean="0"/>
          </a:p>
          <a:p>
            <a:pPr lvl="1">
              <a:defRPr/>
            </a:pPr>
            <a:r>
              <a:rPr lang="en-GB" dirty="0" smtClean="0"/>
              <a:t>It </a:t>
            </a:r>
            <a:r>
              <a:rPr lang="en-GB" dirty="0"/>
              <a:t>is </a:t>
            </a:r>
            <a:r>
              <a:rPr lang="en-GB" dirty="0">
                <a:solidFill>
                  <a:srgbClr val="CC0066"/>
                </a:solidFill>
              </a:rPr>
              <a:t>less efficient </a:t>
            </a:r>
            <a:r>
              <a:rPr lang="en-GB" dirty="0"/>
              <a:t>than an explicit cursor </a:t>
            </a:r>
            <a:endParaRPr lang="en-GB" dirty="0" smtClean="0"/>
          </a:p>
          <a:p>
            <a:pPr lvl="1">
              <a:defRPr/>
            </a:pPr>
            <a:endParaRPr lang="en-GB" dirty="0" smtClean="0"/>
          </a:p>
          <a:p>
            <a:pPr lvl="1">
              <a:defRPr/>
            </a:pPr>
            <a:r>
              <a:rPr lang="en-GB" dirty="0" smtClean="0"/>
              <a:t>It </a:t>
            </a:r>
            <a:r>
              <a:rPr lang="en-GB" dirty="0"/>
              <a:t>is </a:t>
            </a:r>
            <a:r>
              <a:rPr lang="en-GB" dirty="0">
                <a:solidFill>
                  <a:srgbClr val="CC0066"/>
                </a:solidFill>
              </a:rPr>
              <a:t>more vulnerable to data errors</a:t>
            </a:r>
          </a:p>
          <a:p>
            <a:pPr lvl="1">
              <a:defRPr/>
            </a:pPr>
            <a:endParaRPr lang="en-GB" dirty="0" smtClean="0"/>
          </a:p>
          <a:p>
            <a:pPr lvl="1">
              <a:defRPr/>
            </a:pPr>
            <a:r>
              <a:rPr lang="en-GB" dirty="0" smtClean="0"/>
              <a:t>It gives the programmer </a:t>
            </a:r>
            <a:r>
              <a:rPr lang="en-GB" dirty="0">
                <a:solidFill>
                  <a:srgbClr val="CC0066"/>
                </a:solidFill>
              </a:rPr>
              <a:t>less programmatic control</a:t>
            </a:r>
          </a:p>
          <a:p>
            <a:pPr marL="547687">
              <a:buFont typeface="Arial" pitchFamily="34" charset="0"/>
              <a:buChar char="•"/>
              <a:defRPr/>
            </a:pPr>
            <a:endParaRPr lang="en-US" dirty="0"/>
          </a:p>
          <a:p>
            <a:pPr>
              <a:buFont typeface="Arial" pitchFamily="34" charset="0"/>
              <a:buChar char="•"/>
              <a:defRPr/>
            </a:pPr>
            <a:endParaRPr lang="en-US" dirty="0"/>
          </a:p>
          <a:p>
            <a:pPr>
              <a:spcBef>
                <a:spcPts val="1375"/>
              </a:spcBef>
            </a:pPr>
            <a:endParaRPr lang="en-GB" dirty="0"/>
          </a:p>
          <a:p>
            <a:pPr marL="0" indent="0">
              <a:spcBef>
                <a:spcPts val="550"/>
              </a:spcBef>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endParaRPr lang="en-GB" dirty="0"/>
          </a:p>
          <a:p>
            <a:pPr>
              <a:defRPr/>
            </a:pPr>
            <a:endParaRPr lang="en-US" dirty="0"/>
          </a:p>
          <a:p>
            <a:pPr>
              <a:defRPr/>
            </a:pPr>
            <a:endParaRPr lang="en-US" dirty="0"/>
          </a:p>
          <a:p>
            <a:pPr marL="0" indent="0">
              <a:buClr>
                <a:schemeClr val="tx1">
                  <a:lumMod val="50000"/>
                  <a:lumOff val="50000"/>
                </a:schemeClr>
              </a:buClr>
              <a:buNone/>
              <a:defRPr/>
            </a:pPr>
            <a:endParaRPr lang="en-US" dirty="0">
              <a:solidFill>
                <a:schemeClr val="tx1">
                  <a:lumMod val="85000"/>
                </a:schemeClr>
              </a:solidFill>
            </a:endParaRPr>
          </a:p>
        </p:txBody>
      </p:sp>
      <p:sp>
        <p:nvSpPr>
          <p:cNvPr id="4099" name="Title 2"/>
          <p:cNvSpPr>
            <a:spLocks noGrp="1"/>
          </p:cNvSpPr>
          <p:nvPr>
            <p:ph type="title"/>
          </p:nvPr>
        </p:nvSpPr>
        <p:spPr>
          <a:xfrm>
            <a:off x="457200" y="533400"/>
            <a:ext cx="8229600" cy="1066800"/>
          </a:xfrm>
          <a:solidFill>
            <a:srgbClr val="FFFFFF"/>
          </a:solidFill>
        </p:spPr>
        <p:txBody>
          <a:bodyPr>
            <a:normAutofit/>
          </a:bodyPr>
          <a:lstStyle/>
          <a:p>
            <a:r>
              <a:rPr lang="en-US" dirty="0"/>
              <a:t>Drawbacks of Implicit Cursor</a:t>
            </a:r>
            <a:endParaRPr lang="en-US" dirty="0" smtClean="0"/>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23</a:t>
            </a:fld>
            <a:endParaRPr lang="en-GB" dirty="0"/>
          </a:p>
        </p:txBody>
      </p:sp>
    </p:spTree>
    <p:extLst>
      <p:ext uri="{BB962C8B-B14F-4D97-AF65-F5344CB8AC3E}">
        <p14:creationId xmlns:p14="http://schemas.microsoft.com/office/powerpoint/2010/main" val="224436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066801"/>
            <a:ext cx="8147050" cy="5105400"/>
          </a:xfrm>
        </p:spPr>
        <p:txBody>
          <a:bodyPr>
            <a:normAutofit/>
          </a:bodyPr>
          <a:lstStyle/>
          <a:p>
            <a:pPr>
              <a:spcBef>
                <a:spcPts val="550"/>
              </a:spcBef>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solidFill>
                  <a:srgbClr val="00B050"/>
                </a:solidFill>
              </a:rPr>
              <a:t>Usage:</a:t>
            </a:r>
            <a:r>
              <a:rPr lang="en-GB" b="1" dirty="0" smtClean="0"/>
              <a:t> </a:t>
            </a:r>
            <a:r>
              <a:rPr lang="en-GB" dirty="0" smtClean="0"/>
              <a:t>For </a:t>
            </a:r>
            <a:r>
              <a:rPr lang="en-GB" dirty="0" smtClean="0">
                <a:solidFill>
                  <a:srgbClr val="00B0F0"/>
                </a:solidFill>
              </a:rPr>
              <a:t>SELECT</a:t>
            </a:r>
            <a:r>
              <a:rPr lang="en-GB" dirty="0" smtClean="0"/>
              <a:t> queries that return </a:t>
            </a:r>
            <a:r>
              <a:rPr lang="en-GB" dirty="0" smtClean="0">
                <a:solidFill>
                  <a:srgbClr val="7030A0"/>
                </a:solidFill>
              </a:rPr>
              <a:t>more than one row,</a:t>
            </a:r>
            <a:r>
              <a:rPr lang="en-GB" dirty="0" smtClean="0"/>
              <a:t> we have to explicitly declare a cursor to process the rows individually. </a:t>
            </a:r>
          </a:p>
          <a:p>
            <a:pPr>
              <a:spcBef>
                <a:spcPts val="550"/>
              </a:spcBef>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endParaRPr lang="en-GB" dirty="0" smtClean="0"/>
          </a:p>
          <a:p>
            <a:pPr marL="914400" lvl="1" indent="-457200">
              <a:spcBef>
                <a:spcPts val="550"/>
              </a:spcBef>
              <a:buFont typeface="+mj-lt"/>
              <a:buAutoNum type="arabi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endParaRPr lang="en-GB" dirty="0" smtClean="0"/>
          </a:p>
          <a:p>
            <a:pPr marL="525463" lvl="1" indent="-342900">
              <a:spcBef>
                <a:spcPts val="550"/>
              </a:spcBef>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endParaRPr lang="en-GB" dirty="0"/>
          </a:p>
          <a:p>
            <a:pPr>
              <a:spcBef>
                <a:spcPts val="550"/>
              </a:spcBef>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endParaRPr lang="en-GB" dirty="0"/>
          </a:p>
          <a:p>
            <a:pPr>
              <a:defRPr/>
            </a:pPr>
            <a:endParaRPr lang="en-US" dirty="0"/>
          </a:p>
          <a:p>
            <a:pPr>
              <a:defRPr/>
            </a:pPr>
            <a:endParaRPr lang="en-US" dirty="0"/>
          </a:p>
          <a:p>
            <a:pPr marL="0" indent="0">
              <a:buClr>
                <a:schemeClr val="tx1">
                  <a:lumMod val="50000"/>
                  <a:lumOff val="50000"/>
                </a:schemeClr>
              </a:buClr>
              <a:buNone/>
              <a:defRPr/>
            </a:pPr>
            <a:endParaRPr lang="en-US" dirty="0">
              <a:solidFill>
                <a:schemeClr val="tx1">
                  <a:lumMod val="85000"/>
                </a:schemeClr>
              </a:solidFill>
            </a:endParaRPr>
          </a:p>
        </p:txBody>
      </p:sp>
      <p:sp>
        <p:nvSpPr>
          <p:cNvPr id="4099" name="Title 2"/>
          <p:cNvSpPr>
            <a:spLocks noGrp="1"/>
          </p:cNvSpPr>
          <p:nvPr>
            <p:ph type="title"/>
          </p:nvPr>
        </p:nvSpPr>
        <p:spPr>
          <a:xfrm>
            <a:off x="381000" y="304800"/>
            <a:ext cx="8229600" cy="685800"/>
          </a:xfrm>
          <a:solidFill>
            <a:srgbClr val="FFFFFF"/>
          </a:solidFill>
        </p:spPr>
        <p:txBody>
          <a:bodyPr>
            <a:normAutofit fontScale="90000"/>
          </a:bodyPr>
          <a:lstStyle/>
          <a:p>
            <a:r>
              <a:rPr lang="en-US" dirty="0" smtClean="0"/>
              <a:t>Explicit Cursor</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24</a:t>
            </a:fld>
            <a:endParaRPr lang="en-GB" dirty="0"/>
          </a:p>
        </p:txBody>
      </p:sp>
      <p:pic>
        <p:nvPicPr>
          <p:cNvPr id="1026" name="Picture 2" descr="http://www.rebellionrider.com/imgs/pl-sql-tutorial-manish-sharma-rebellion-rider/database-cursors/steps-of-creating-explicit-database-cursor-in-oracle-by-manish-sharma-rebellion-rid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239000" cy="36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49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Steps involved in using E</a:t>
            </a:r>
            <a:r>
              <a:rPr lang="en-GB" dirty="0" smtClean="0"/>
              <a:t>xplicit Cursor</a:t>
            </a:r>
            <a:endParaRPr lang="en-US" dirty="0"/>
          </a:p>
        </p:txBody>
      </p:sp>
      <p:sp>
        <p:nvSpPr>
          <p:cNvPr id="3" name="Content Placeholder 2"/>
          <p:cNvSpPr>
            <a:spLocks noGrp="1"/>
          </p:cNvSpPr>
          <p:nvPr>
            <p:ph idx="1"/>
          </p:nvPr>
        </p:nvSpPr>
        <p:spPr/>
        <p:txBody>
          <a:bodyPr>
            <a:normAutofit fontScale="92500" lnSpcReduction="20000"/>
          </a:bodyPr>
          <a:lstStyle/>
          <a:p>
            <a:pPr marL="514350" indent="-457200">
              <a:spcBef>
                <a:spcPts val="550"/>
              </a:spcBef>
              <a:buFont typeface="+mj-lt"/>
              <a:buAutoNum type="arabi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a:solidFill>
                  <a:srgbClr val="CC0066"/>
                </a:solidFill>
              </a:rPr>
              <a:t>Declare a </a:t>
            </a:r>
            <a:r>
              <a:rPr lang="en-GB" b="1" dirty="0" smtClean="0">
                <a:solidFill>
                  <a:srgbClr val="CC0066"/>
                </a:solidFill>
              </a:rPr>
              <a:t>cursor: </a:t>
            </a:r>
            <a:r>
              <a:rPr lang="en-GB" dirty="0" smtClean="0"/>
              <a:t>specifies </a:t>
            </a:r>
            <a:r>
              <a:rPr lang="en-GB" dirty="0"/>
              <a:t>the SQL statement to  be processed</a:t>
            </a:r>
          </a:p>
          <a:p>
            <a:pPr marL="514350" indent="-457200">
              <a:spcBef>
                <a:spcPts val="550"/>
              </a:spcBef>
              <a:buFont typeface="+mj-lt"/>
              <a:buAutoNum type="arabi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a:solidFill>
                  <a:srgbClr val="CC0066"/>
                </a:solidFill>
              </a:rPr>
              <a:t>OPEN the cursor: </a:t>
            </a:r>
            <a:endParaRPr lang="en-GB" b="1" dirty="0" smtClean="0">
              <a:solidFill>
                <a:srgbClr val="CC0066"/>
              </a:solidFill>
            </a:endParaRPr>
          </a:p>
          <a:p>
            <a:pPr marL="914400" lvl="1" indent="-457200">
              <a:spcBef>
                <a:spcPts val="550"/>
              </a:spcBef>
              <a:buFont typeface="+mj-lt"/>
              <a:buAutoNum type="alphaL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reserves </a:t>
            </a:r>
            <a:r>
              <a:rPr lang="en-GB" dirty="0"/>
              <a:t>the memory </a:t>
            </a:r>
            <a:r>
              <a:rPr lang="en-GB" dirty="0" smtClean="0"/>
              <a:t>area</a:t>
            </a:r>
          </a:p>
          <a:p>
            <a:pPr marL="914400" lvl="1" indent="-457200">
              <a:spcBef>
                <a:spcPts val="550"/>
              </a:spcBef>
              <a:buFont typeface="+mj-lt"/>
              <a:buAutoNum type="alphaL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will </a:t>
            </a:r>
            <a:r>
              <a:rPr lang="en-GB" dirty="0"/>
              <a:t>populate the memory with required records </a:t>
            </a:r>
            <a:endParaRPr lang="en-GB" dirty="0" smtClean="0"/>
          </a:p>
          <a:p>
            <a:pPr marL="914400" lvl="1" indent="-457200">
              <a:spcBef>
                <a:spcPts val="550"/>
              </a:spcBef>
              <a:buFont typeface="+mj-lt"/>
              <a:buAutoNum type="alphaL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a </a:t>
            </a:r>
            <a:r>
              <a:rPr lang="en-GB" dirty="0">
                <a:solidFill>
                  <a:srgbClr val="00B050"/>
                </a:solidFill>
              </a:rPr>
              <a:t>pointer</a:t>
            </a:r>
            <a:r>
              <a:rPr lang="en-GB" dirty="0"/>
              <a:t> </a:t>
            </a:r>
            <a:r>
              <a:rPr lang="en-GB" dirty="0" smtClean="0"/>
              <a:t>is placed before </a:t>
            </a:r>
            <a:r>
              <a:rPr lang="en-GB" dirty="0"/>
              <a:t>the first record </a:t>
            </a:r>
          </a:p>
          <a:p>
            <a:pPr marL="514350" indent="-457200">
              <a:spcBef>
                <a:spcPts val="550"/>
              </a:spcBef>
              <a:buFont typeface="+mj-lt"/>
              <a:buAutoNum type="arabi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a:solidFill>
                  <a:srgbClr val="CC0066"/>
                </a:solidFill>
              </a:rPr>
              <a:t>Fetch one record at a time from </a:t>
            </a:r>
            <a:r>
              <a:rPr lang="en-GB" b="1" dirty="0" err="1" smtClean="0">
                <a:solidFill>
                  <a:srgbClr val="CC0066"/>
                </a:solidFill>
              </a:rPr>
              <a:t>Resultset</a:t>
            </a:r>
            <a:r>
              <a:rPr lang="en-GB" b="1" dirty="0" smtClean="0">
                <a:solidFill>
                  <a:srgbClr val="CC0066"/>
                </a:solidFill>
              </a:rPr>
              <a:t>: </a:t>
            </a:r>
          </a:p>
          <a:p>
            <a:pPr marL="914400" lvl="1" indent="-457200">
              <a:spcBef>
                <a:spcPts val="550"/>
              </a:spcBef>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It </a:t>
            </a:r>
            <a:r>
              <a:rPr lang="en-GB" dirty="0"/>
              <a:t>moves the pointer first and then </a:t>
            </a:r>
            <a:r>
              <a:rPr lang="en-GB" dirty="0" smtClean="0"/>
              <a:t>retrieves a single row that the pointer points. </a:t>
            </a:r>
          </a:p>
          <a:p>
            <a:pPr marL="914400" lvl="1" indent="-457200">
              <a:spcBef>
                <a:spcPts val="550"/>
              </a:spcBef>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To retrieve all records, this step needs to be in a loop. </a:t>
            </a:r>
          </a:p>
          <a:p>
            <a:pPr marL="914400" lvl="1" indent="-457200">
              <a:spcBef>
                <a:spcPts val="550"/>
              </a:spcBef>
              <a:buFont typeface="Arial" pitchFamily="34"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Processing </a:t>
            </a:r>
            <a:r>
              <a:rPr lang="en-GB" dirty="0"/>
              <a:t>logic </a:t>
            </a:r>
            <a:r>
              <a:rPr lang="en-GB" dirty="0" smtClean="0"/>
              <a:t>needs to be applied to </a:t>
            </a:r>
            <a:r>
              <a:rPr lang="en-GB" dirty="0"/>
              <a:t>one record at a time</a:t>
            </a:r>
          </a:p>
          <a:p>
            <a:pPr marL="514350" indent="-457200" algn="l">
              <a:spcBef>
                <a:spcPts val="550"/>
              </a:spcBef>
              <a:buFont typeface="+mj-lt"/>
              <a:buAutoNum type="arabicPeriod"/>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solidFill>
                  <a:srgbClr val="CC0066"/>
                </a:solidFill>
              </a:rPr>
              <a:t>Close </a:t>
            </a:r>
            <a:r>
              <a:rPr lang="en-GB" b="1" dirty="0">
                <a:solidFill>
                  <a:srgbClr val="CC0066"/>
                </a:solidFill>
              </a:rPr>
              <a:t>the cursor: </a:t>
            </a:r>
            <a:r>
              <a:rPr lang="en-GB" dirty="0"/>
              <a:t>this will free the memory area occupied by </a:t>
            </a:r>
            <a:r>
              <a:rPr lang="en-GB" dirty="0" err="1"/>
              <a:t>Resultset</a:t>
            </a:r>
            <a:r>
              <a:rPr lang="en-GB" dirty="0"/>
              <a:t> </a:t>
            </a:r>
            <a:br>
              <a:rPr lang="en-GB" dirty="0"/>
            </a:br>
            <a:endParaRPr lang="en-GB" dirty="0"/>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pPr/>
              <a:t>25</a:t>
            </a:fld>
            <a:endParaRPr lang="en-US" dirty="0"/>
          </a:p>
        </p:txBody>
      </p:sp>
    </p:spTree>
    <p:extLst>
      <p:ext uri="{BB962C8B-B14F-4D97-AF65-F5344CB8AC3E}">
        <p14:creationId xmlns:p14="http://schemas.microsoft.com/office/powerpoint/2010/main" val="11965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Cursor: Syntax</a:t>
            </a:r>
            <a:endParaRPr lang="en-US" dirty="0"/>
          </a:p>
        </p:txBody>
      </p:sp>
      <p:sp>
        <p:nvSpPr>
          <p:cNvPr id="3" name="Content Placeholder 2"/>
          <p:cNvSpPr>
            <a:spLocks noGrp="1"/>
          </p:cNvSpPr>
          <p:nvPr>
            <p:ph idx="1"/>
          </p:nvPr>
        </p:nvSpPr>
        <p:spPr/>
        <p:txBody>
          <a:bodyPr/>
          <a:lstStyle/>
          <a:p>
            <a:pPr marL="45720" indent="0">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DECLARE </a:t>
            </a:r>
            <a:endParaRPr lang="en-GB" dirty="0" smtClean="0">
              <a:solidFill>
                <a:srgbClr val="333399"/>
              </a:solidFill>
            </a:endParaRPr>
          </a:p>
          <a:p>
            <a:pPr marL="45720" indent="0">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		CURSOR</a:t>
            </a:r>
            <a:r>
              <a:rPr lang="en-GB" dirty="0" smtClean="0">
                <a:solidFill>
                  <a:srgbClr val="339933"/>
                </a:solidFill>
              </a:rPr>
              <a:t> </a:t>
            </a:r>
            <a:r>
              <a:rPr lang="en-GB" i="1" dirty="0" err="1" smtClean="0"/>
              <a:t>cursor_name</a:t>
            </a:r>
            <a:r>
              <a:rPr lang="en-GB" dirty="0" smtClean="0">
                <a:solidFill>
                  <a:srgbClr val="339933"/>
                </a:solidFill>
              </a:rPr>
              <a:t> </a:t>
            </a:r>
            <a:r>
              <a:rPr lang="en-GB" dirty="0">
                <a:solidFill>
                  <a:srgbClr val="333399"/>
                </a:solidFill>
              </a:rPr>
              <a:t>IS </a:t>
            </a:r>
            <a:r>
              <a:rPr lang="en-GB" dirty="0"/>
              <a:t> </a:t>
            </a:r>
            <a:r>
              <a:rPr lang="en-GB" dirty="0">
                <a:solidFill>
                  <a:srgbClr val="333399"/>
                </a:solidFill>
              </a:rPr>
              <a:t>SELECT</a:t>
            </a:r>
            <a:r>
              <a:rPr lang="en-GB" dirty="0" smtClean="0"/>
              <a:t> statement;</a:t>
            </a:r>
            <a:endParaRPr lang="en-US" dirty="0" smtClean="0"/>
          </a:p>
          <a:p>
            <a:pPr marL="45720" indent="0" algn="l">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BEGIN</a:t>
            </a:r>
          </a:p>
          <a:p>
            <a:pPr marL="45720" indent="0" algn="l">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	OPEN </a:t>
            </a:r>
            <a:r>
              <a:rPr lang="en-GB" i="1" dirty="0" err="1"/>
              <a:t>cursor_name</a:t>
            </a:r>
            <a:r>
              <a:rPr lang="en-GB" i="1" dirty="0"/>
              <a:t>;</a:t>
            </a:r>
          </a:p>
          <a:p>
            <a:pPr marL="45720" indent="0" algn="l">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	FETCH </a:t>
            </a:r>
            <a:r>
              <a:rPr lang="en-GB" i="1" dirty="0" err="1"/>
              <a:t>cursor_name</a:t>
            </a:r>
            <a:r>
              <a:rPr lang="en-GB" dirty="0">
                <a:solidFill>
                  <a:srgbClr val="339933"/>
                </a:solidFill>
              </a:rPr>
              <a:t> </a:t>
            </a:r>
            <a:r>
              <a:rPr lang="en-GB" dirty="0">
                <a:solidFill>
                  <a:srgbClr val="333399"/>
                </a:solidFill>
              </a:rPr>
              <a:t>INTO</a:t>
            </a:r>
            <a:r>
              <a:rPr lang="en-GB" dirty="0">
                <a:solidFill>
                  <a:srgbClr val="339933"/>
                </a:solidFill>
              </a:rPr>
              <a:t> </a:t>
            </a:r>
            <a:r>
              <a:rPr lang="en-GB" i="1" dirty="0" err="1"/>
              <a:t>RowVariables</a:t>
            </a:r>
            <a:r>
              <a:rPr lang="en-GB" i="1" dirty="0"/>
              <a:t>;</a:t>
            </a:r>
            <a:endParaRPr lang="en-US" i="1" dirty="0"/>
          </a:p>
          <a:p>
            <a:pPr marL="45720" indent="0" algn="l">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	CLOSE </a:t>
            </a:r>
            <a:r>
              <a:rPr lang="en-GB" i="1" dirty="0" err="1"/>
              <a:t>cursor_name</a:t>
            </a:r>
            <a:r>
              <a:rPr lang="en-GB" i="1" dirty="0"/>
              <a:t>;</a:t>
            </a:r>
          </a:p>
          <a:p>
            <a:pPr marL="45720" indent="0" algn="l">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END;</a:t>
            </a:r>
          </a:p>
          <a:p>
            <a:pPr marL="45720" indent="0" algn="l">
              <a:buClr>
                <a:srgbClr val="3333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smtClean="0">
              <a:solidFill>
                <a:srgbClr val="339933"/>
              </a:solidFill>
            </a:endParaRPr>
          </a:p>
        </p:txBody>
      </p:sp>
      <p:sp>
        <p:nvSpPr>
          <p:cNvPr id="4" name="Slide Number Placeholder 3"/>
          <p:cNvSpPr>
            <a:spLocks noGrp="1"/>
          </p:cNvSpPr>
          <p:nvPr>
            <p:ph type="sldNum" sz="quarter" idx="12"/>
          </p:nvPr>
        </p:nvSpPr>
        <p:spPr/>
        <p:txBody>
          <a:bodyPr/>
          <a:lstStyle/>
          <a:p>
            <a:fld id="{846DBC5D-4018-4DB7-978F-958382B4F117}" type="slidenum">
              <a:rPr lang="en-US" smtClean="0"/>
              <a:pPr/>
              <a:t>26</a:t>
            </a:fld>
            <a:endParaRPr lang="en-US" dirty="0"/>
          </a:p>
        </p:txBody>
      </p:sp>
    </p:spTree>
    <p:extLst>
      <p:ext uri="{BB962C8B-B14F-4D97-AF65-F5344CB8AC3E}">
        <p14:creationId xmlns:p14="http://schemas.microsoft.com/office/powerpoint/2010/main" val="2906187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rmAutofit fontScale="90000"/>
          </a:bodyPr>
          <a:lstStyle/>
          <a:p>
            <a:pPr eaLnBrk="1" hangingPunct="1">
              <a:defRPr/>
            </a:pPr>
            <a:r>
              <a:rPr lang="en-US" dirty="0" smtClean="0"/>
              <a:t>Step 3: Creating Explicit Cursor</a:t>
            </a:r>
            <a:endParaRPr lang="en-US" dirty="0"/>
          </a:p>
        </p:txBody>
      </p:sp>
      <p:sp>
        <p:nvSpPr>
          <p:cNvPr id="27651" name="Content Placeholder 2"/>
          <p:cNvSpPr>
            <a:spLocks noGrp="1"/>
          </p:cNvSpPr>
          <p:nvPr>
            <p:ph idx="1"/>
          </p:nvPr>
        </p:nvSpPr>
        <p:spPr>
          <a:xfrm>
            <a:off x="228600" y="1143000"/>
            <a:ext cx="8610600" cy="4953000"/>
          </a:xfrm>
        </p:spPr>
        <p:txBody>
          <a:bodyPr>
            <a:normAutofit/>
          </a:bodyPr>
          <a:lstStyle/>
          <a:p>
            <a:pPr eaLnBrk="1" hangingPunct="1">
              <a:lnSpc>
                <a:spcPct val="110000"/>
              </a:lnSpc>
              <a:spcBef>
                <a:spcPts val="1250"/>
              </a:spcBef>
              <a:defRPr/>
            </a:pPr>
            <a:r>
              <a:rPr lang="en-GB" dirty="0" smtClean="0"/>
              <a:t>Once a cursor is declared and opened, the third step is to use the </a:t>
            </a:r>
            <a:r>
              <a:rPr lang="en-GB" dirty="0" smtClean="0">
                <a:solidFill>
                  <a:srgbClr val="339933"/>
                </a:solidFill>
              </a:rPr>
              <a:t>FETCH statement</a:t>
            </a:r>
            <a:r>
              <a:rPr lang="en-GB" dirty="0" smtClean="0"/>
              <a:t> to</a:t>
            </a:r>
            <a:r>
              <a:rPr lang="en-GB" dirty="0" smtClean="0">
                <a:solidFill>
                  <a:srgbClr val="333399"/>
                </a:solidFill>
              </a:rPr>
              <a:t> retrieve the current row from the result set, and advance the cursor to the next row.</a:t>
            </a:r>
            <a:r>
              <a:rPr lang="en-GB" dirty="0" smtClean="0"/>
              <a:t> </a:t>
            </a:r>
          </a:p>
          <a:p>
            <a:pPr eaLnBrk="1" hangingPunct="1">
              <a:lnSpc>
                <a:spcPct val="110000"/>
              </a:lnSpc>
              <a:spcBef>
                <a:spcPts val="1250"/>
              </a:spcBef>
              <a:defRPr/>
            </a:pPr>
            <a:r>
              <a:rPr lang="en-GB" dirty="0" smtClean="0"/>
              <a:t>Unlike declaring and opening the cursor, the </a:t>
            </a:r>
            <a:r>
              <a:rPr lang="en-GB" dirty="0" smtClean="0">
                <a:solidFill>
                  <a:srgbClr val="339933"/>
                </a:solidFill>
              </a:rPr>
              <a:t>FETCH statement</a:t>
            </a:r>
            <a:r>
              <a:rPr lang="en-GB" dirty="0" smtClean="0"/>
              <a:t> must be executed repeatedly, once for each row in the result set. </a:t>
            </a:r>
          </a:p>
          <a:p>
            <a:pPr eaLnBrk="1" hangingPunct="1">
              <a:lnSpc>
                <a:spcPct val="110000"/>
              </a:lnSpc>
              <a:spcBef>
                <a:spcPts val="1250"/>
              </a:spcBef>
              <a:defRPr/>
            </a:pPr>
            <a:r>
              <a:rPr lang="en-GB" b="1" dirty="0" smtClean="0"/>
              <a:t>Syntax:	</a:t>
            </a:r>
            <a:r>
              <a:rPr lang="en-GB" b="1" dirty="0" smtClean="0">
                <a:solidFill>
                  <a:srgbClr val="333399"/>
                </a:solidFill>
              </a:rPr>
              <a:t>FETCH </a:t>
            </a:r>
            <a:r>
              <a:rPr lang="en-GB" b="1" dirty="0" err="1" smtClean="0">
                <a:solidFill>
                  <a:srgbClr val="339933"/>
                </a:solidFill>
              </a:rPr>
              <a:t>cursor_name</a:t>
            </a:r>
            <a:r>
              <a:rPr lang="en-GB" b="1" dirty="0" smtClean="0">
                <a:solidFill>
                  <a:srgbClr val="339933"/>
                </a:solidFill>
              </a:rPr>
              <a:t> </a:t>
            </a:r>
            <a:r>
              <a:rPr lang="en-GB" b="1" dirty="0" smtClean="0">
                <a:solidFill>
                  <a:srgbClr val="333399"/>
                </a:solidFill>
              </a:rPr>
              <a:t>INTO</a:t>
            </a:r>
            <a:r>
              <a:rPr lang="en-GB" b="1" dirty="0" smtClean="0">
                <a:solidFill>
                  <a:srgbClr val="339933"/>
                </a:solidFill>
              </a:rPr>
              <a:t> </a:t>
            </a:r>
            <a:r>
              <a:rPr lang="en-GB" b="1" dirty="0" err="1" smtClean="0">
                <a:solidFill>
                  <a:srgbClr val="339933"/>
                </a:solidFill>
              </a:rPr>
              <a:t>RowVariables</a:t>
            </a:r>
            <a:r>
              <a:rPr lang="en-GB" b="1" dirty="0" smtClean="0">
                <a:solidFill>
                  <a:srgbClr val="339933"/>
                </a:solidFill>
              </a:rPr>
              <a:t>;</a:t>
            </a:r>
            <a:endParaRPr lang="en-US" dirty="0" smtClean="0"/>
          </a:p>
          <a:p>
            <a:pPr eaLnBrk="1" hangingPunct="1">
              <a:lnSpc>
                <a:spcPct val="110000"/>
              </a:lnSpc>
              <a:defRPr/>
            </a:pPr>
            <a:r>
              <a:rPr lang="en-GB" dirty="0" smtClean="0"/>
              <a:t>We can use a different </a:t>
            </a:r>
            <a:r>
              <a:rPr lang="en-GB" b="1" dirty="0" smtClean="0">
                <a:solidFill>
                  <a:srgbClr val="333399"/>
                </a:solidFill>
              </a:rPr>
              <a:t>INTO</a:t>
            </a:r>
            <a:r>
              <a:rPr lang="en-GB" dirty="0" smtClean="0"/>
              <a:t> list on separate fetches with the same cursor. </a:t>
            </a:r>
          </a:p>
          <a:p>
            <a:pPr eaLnBrk="1" hangingPunct="1">
              <a:lnSpc>
                <a:spcPct val="110000"/>
              </a:lnSpc>
              <a:defRPr/>
            </a:pPr>
            <a:r>
              <a:rPr lang="en-GB" dirty="0" smtClean="0"/>
              <a:t>Each fetch retrieves the next row and assigns values to the target variables, as the following example shows: </a:t>
            </a:r>
          </a:p>
          <a:p>
            <a:pPr eaLnBrk="1" hangingPunct="1">
              <a:lnSpc>
                <a:spcPct val="110000"/>
              </a:lnSpc>
              <a:defRPr/>
            </a:pPr>
            <a:endParaRPr lang="en-US" dirty="0" smtClean="0"/>
          </a:p>
        </p:txBody>
      </p:sp>
      <p:sp>
        <p:nvSpPr>
          <p:cNvPr id="4" name="Footer Placeholder 3"/>
          <p:cNvSpPr>
            <a:spLocks noGrp="1"/>
          </p:cNvSpPr>
          <p:nvPr>
            <p:ph type="ftr" sz="quarter" idx="11"/>
          </p:nvPr>
        </p:nvSpPr>
        <p:spPr/>
        <p:txBody>
          <a:bodyPr/>
          <a:lstStyle/>
          <a:p>
            <a:pPr>
              <a:defRPr/>
            </a:pPr>
            <a:r>
              <a:rPr lang="en-US" smtClean="0"/>
              <a:t>Prof. P. V. Kharbuli, Dept of Computer Sc., SAC Shillong</a:t>
            </a:r>
            <a:endParaRPr lang="en-GB"/>
          </a:p>
        </p:txBody>
      </p:sp>
    </p:spTree>
    <p:extLst>
      <p:ext uri="{BB962C8B-B14F-4D97-AF65-F5344CB8AC3E}">
        <p14:creationId xmlns:p14="http://schemas.microsoft.com/office/powerpoint/2010/main" val="95999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48" y="116632"/>
            <a:ext cx="8229600" cy="1143000"/>
          </a:xfrm>
        </p:spPr>
        <p:txBody>
          <a:bodyPr/>
          <a:lstStyle/>
          <a:p>
            <a:pPr algn="l">
              <a:defRPr/>
            </a:pPr>
            <a:r>
              <a:rPr lang="en-US" b="0" dirty="0" smtClean="0"/>
              <a:t>Example: Fetching One record</a:t>
            </a:r>
            <a:endParaRPr lang="en-US" b="0" dirty="0"/>
          </a:p>
        </p:txBody>
      </p:sp>
      <p:sp>
        <p:nvSpPr>
          <p:cNvPr id="3" name="Content Placeholder 2"/>
          <p:cNvSpPr>
            <a:spLocks noGrp="1"/>
          </p:cNvSpPr>
          <p:nvPr>
            <p:ph idx="1"/>
          </p:nvPr>
        </p:nvSpPr>
        <p:spPr>
          <a:xfrm>
            <a:off x="395536" y="1124744"/>
            <a:ext cx="8424936" cy="4525963"/>
          </a:xfrm>
        </p:spPr>
        <p:txBody>
          <a:bodyPr>
            <a:normAutofit/>
          </a:bodyPr>
          <a:lstStyle/>
          <a:p>
            <a:pPr marL="0" indent="0" eaLnBrk="1" fontAlgn="auto" hangingPunct="1">
              <a:spcBef>
                <a:spcPct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DECLARE</a:t>
            </a:r>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006600"/>
                </a:solidFill>
              </a:rPr>
              <a:t>		</a:t>
            </a:r>
            <a:r>
              <a:rPr lang="en-GB" sz="2600" dirty="0">
                <a:solidFill>
                  <a:srgbClr val="0070C0"/>
                </a:solidFill>
              </a:rPr>
              <a:t>CURSOR</a:t>
            </a:r>
            <a:r>
              <a:rPr lang="en-GB" sz="2600" dirty="0">
                <a:solidFill>
                  <a:srgbClr val="006600"/>
                </a:solidFill>
              </a:rPr>
              <a:t> </a:t>
            </a:r>
            <a:r>
              <a:rPr lang="en-GB" sz="2600" dirty="0" smtClean="0"/>
              <a:t>c </a:t>
            </a:r>
            <a:r>
              <a:rPr lang="en-GB" sz="2600" dirty="0" smtClean="0">
                <a:solidFill>
                  <a:srgbClr val="0070C0"/>
                </a:solidFill>
              </a:rPr>
              <a:t>IS SELECT</a:t>
            </a:r>
            <a:r>
              <a:rPr lang="en-GB" sz="2600" dirty="0" smtClean="0"/>
              <a:t> </a:t>
            </a:r>
            <a:r>
              <a:rPr lang="en-GB" sz="2600" dirty="0" err="1" smtClean="0"/>
              <a:t>firstname</a:t>
            </a:r>
            <a:r>
              <a:rPr lang="en-GB" sz="2600" dirty="0"/>
              <a:t>, salary </a:t>
            </a:r>
            <a:r>
              <a:rPr lang="en-GB" sz="2600" dirty="0">
                <a:solidFill>
                  <a:srgbClr val="0070C0"/>
                </a:solidFill>
              </a:rPr>
              <a:t>FROM</a:t>
            </a:r>
            <a:r>
              <a:rPr lang="en-GB" sz="2600" dirty="0"/>
              <a:t> employees;</a:t>
            </a:r>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600" dirty="0"/>
              <a:t>		name </a:t>
            </a:r>
            <a:r>
              <a:rPr lang="en-GB" sz="2600" dirty="0" err="1" smtClean="0"/>
              <a:t>employees.firstname</a:t>
            </a:r>
            <a:r>
              <a:rPr lang="en-GB" sz="2600" dirty="0" smtClean="0"/>
              <a:t> </a:t>
            </a:r>
            <a:r>
              <a:rPr lang="en-GB" sz="2600" dirty="0" smtClean="0">
                <a:solidFill>
                  <a:srgbClr val="0070C0"/>
                </a:solidFill>
              </a:rPr>
              <a:t>%TYPE</a:t>
            </a:r>
            <a:r>
              <a:rPr lang="en-GB" sz="2600" dirty="0"/>
              <a:t>;</a:t>
            </a:r>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600" dirty="0"/>
              <a:t>		</a:t>
            </a:r>
            <a:r>
              <a:rPr lang="en-GB" sz="2600" dirty="0" err="1"/>
              <a:t>sal</a:t>
            </a:r>
            <a:r>
              <a:rPr lang="en-GB" sz="2600" dirty="0"/>
              <a:t> </a:t>
            </a:r>
            <a:r>
              <a:rPr lang="en-GB" sz="2600" dirty="0" err="1" smtClean="0"/>
              <a:t>employees.salary</a:t>
            </a:r>
            <a:r>
              <a:rPr lang="en-GB" sz="2600" dirty="0" smtClean="0"/>
              <a:t> </a:t>
            </a:r>
            <a:r>
              <a:rPr lang="en-GB" sz="2600" dirty="0" smtClean="0">
                <a:solidFill>
                  <a:srgbClr val="0070C0"/>
                </a:solidFill>
              </a:rPr>
              <a:t>%</a:t>
            </a:r>
            <a:r>
              <a:rPr lang="en-GB" sz="2600" dirty="0">
                <a:solidFill>
                  <a:srgbClr val="0070C0"/>
                </a:solidFill>
              </a:rPr>
              <a:t>TYPE</a:t>
            </a:r>
            <a:r>
              <a:rPr lang="en-GB" sz="2600" dirty="0"/>
              <a:t>;</a:t>
            </a:r>
          </a:p>
          <a:p>
            <a:pPr marL="0" indent="0" eaLnBrk="1" fontAlgn="auto" hangingPunct="1">
              <a:spcBef>
                <a:spcPct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BEGIN</a:t>
            </a:r>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sz="2600" dirty="0">
                <a:solidFill>
                  <a:srgbClr val="0070C0"/>
                </a:solidFill>
              </a:rPr>
              <a:t>OPEN </a:t>
            </a:r>
            <a:r>
              <a:rPr lang="en-GB" dirty="0" smtClean="0"/>
              <a:t>c;</a:t>
            </a:r>
            <a:endParaRPr lang="en-GB" dirty="0"/>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006600"/>
                </a:solidFill>
              </a:rPr>
              <a:t>		</a:t>
            </a:r>
            <a:r>
              <a:rPr lang="en-GB" sz="2600" dirty="0">
                <a:solidFill>
                  <a:srgbClr val="0070C0"/>
                </a:solidFill>
              </a:rPr>
              <a:t>FETCH</a:t>
            </a:r>
            <a:r>
              <a:rPr lang="en-GB" dirty="0">
                <a:solidFill>
                  <a:srgbClr val="006600"/>
                </a:solidFill>
              </a:rPr>
              <a:t> </a:t>
            </a:r>
            <a:r>
              <a:rPr lang="en-GB" dirty="0" smtClean="0"/>
              <a:t>c</a:t>
            </a:r>
            <a:r>
              <a:rPr lang="en-GB" dirty="0" smtClean="0">
                <a:solidFill>
                  <a:srgbClr val="0070C0"/>
                </a:solidFill>
              </a:rPr>
              <a:t> </a:t>
            </a:r>
            <a:r>
              <a:rPr lang="en-GB" dirty="0">
                <a:solidFill>
                  <a:srgbClr val="0070C0"/>
                </a:solidFill>
              </a:rPr>
              <a:t>INTO </a:t>
            </a:r>
            <a:r>
              <a:rPr lang="en-GB" dirty="0"/>
              <a:t>name, </a:t>
            </a:r>
            <a:r>
              <a:rPr lang="en-GB" dirty="0" err="1"/>
              <a:t>sal</a:t>
            </a:r>
            <a:r>
              <a:rPr lang="en-GB" dirty="0"/>
              <a:t>;</a:t>
            </a:r>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DBMS_OUTPUT.PUT_LINE(‘Employee Name : ‘ || name || ‘ 						Salary : ’ || </a:t>
            </a:r>
            <a:r>
              <a:rPr lang="en-GB" dirty="0" err="1"/>
              <a:t>sal</a:t>
            </a:r>
            <a:r>
              <a:rPr lang="en-GB" dirty="0"/>
              <a:t> );</a:t>
            </a:r>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sz="2600" dirty="0">
                <a:solidFill>
                  <a:srgbClr val="0070C0"/>
                </a:solidFill>
              </a:rPr>
              <a:t>CLOSE</a:t>
            </a:r>
            <a:r>
              <a:rPr lang="en-GB" dirty="0"/>
              <a:t> </a:t>
            </a:r>
            <a:r>
              <a:rPr lang="en-GB" dirty="0" smtClean="0"/>
              <a:t>c;</a:t>
            </a:r>
            <a:endParaRPr lang="en-GB" dirty="0"/>
          </a:p>
          <a:p>
            <a:pPr marL="0" indent="0" eaLnBrk="1" fontAlgn="auto" hangingPunct="1">
              <a:spcBef>
                <a:spcPct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END;</a:t>
            </a:r>
            <a:r>
              <a:rPr lang="en-GB" dirty="0"/>
              <a:t>	</a:t>
            </a:r>
          </a:p>
          <a:p>
            <a:pPr marL="0" indent="0" eaLnBrk="1" fontAlgn="auto" hangingPunct="1">
              <a:spcBef>
                <a:spcPct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a:p>
          <a:p>
            <a:pPr marL="0" indent="0" eaLnBrk="1" fontAlgn="auto" hangingPunct="1">
              <a:spcBef>
                <a:spcPct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IN" dirty="0" smtClean="0"/>
          </a:p>
          <a:p>
            <a:pPr>
              <a:defRPr/>
            </a:pPr>
            <a:endParaRPr lang="en-US" dirty="0"/>
          </a:p>
        </p:txBody>
      </p:sp>
      <p:sp>
        <p:nvSpPr>
          <p:cNvPr id="4" name="Footer Placeholder 3"/>
          <p:cNvSpPr>
            <a:spLocks noGrp="1"/>
          </p:cNvSpPr>
          <p:nvPr>
            <p:ph type="ftr" sz="quarter" idx="11"/>
          </p:nvPr>
        </p:nvSpPr>
        <p:spPr>
          <a:xfrm>
            <a:off x="2620144" y="6356350"/>
            <a:ext cx="3896072" cy="501650"/>
          </a:xfrm>
        </p:spPr>
        <p:txBody>
          <a:bodyPr/>
          <a:lstStyle/>
          <a:p>
            <a:pPr>
              <a:defRPr/>
            </a:pPr>
            <a:r>
              <a:rPr lang="en-US" dirty="0" smtClean="0"/>
              <a:t>Prof. P. V. </a:t>
            </a:r>
            <a:r>
              <a:rPr lang="en-US" dirty="0" err="1" smtClean="0"/>
              <a:t>Kharbuli</a:t>
            </a:r>
            <a:r>
              <a:rPr lang="en-US" dirty="0" smtClean="0"/>
              <a:t>, </a:t>
            </a:r>
            <a:r>
              <a:rPr lang="en-US" dirty="0" err="1" smtClean="0"/>
              <a:t>Dept</a:t>
            </a:r>
            <a:r>
              <a:rPr lang="en-US" dirty="0" smtClean="0"/>
              <a:t> of Computer Sc., SAC </a:t>
            </a:r>
            <a:r>
              <a:rPr lang="en-US" dirty="0" err="1" smtClean="0"/>
              <a:t>Shillong</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414119002"/>
              </p:ext>
            </p:extLst>
          </p:nvPr>
        </p:nvGraphicFramePr>
        <p:xfrm>
          <a:off x="5004048" y="4919008"/>
          <a:ext cx="3911598" cy="1483360"/>
        </p:xfrm>
        <a:graphic>
          <a:graphicData uri="http://schemas.openxmlformats.org/drawingml/2006/table">
            <a:tbl>
              <a:tblPr firstRow="1" bandRow="1">
                <a:tableStyleId>{5940675A-B579-460E-94D1-54222C63F5DA}</a:tableStyleId>
              </a:tblPr>
              <a:tblGrid>
                <a:gridCol w="1576316"/>
                <a:gridCol w="1167641"/>
                <a:gridCol w="1167641"/>
              </a:tblGrid>
              <a:tr h="370840">
                <a:tc>
                  <a:txBody>
                    <a:bodyPr/>
                    <a:lstStyle/>
                    <a:p>
                      <a:pPr algn="r"/>
                      <a:r>
                        <a:rPr lang="en-US" b="1" dirty="0" smtClean="0"/>
                        <a:t>employees</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err="1" smtClean="0">
                          <a:solidFill>
                            <a:schemeClr val="bg1"/>
                          </a:solidFill>
                        </a:rPr>
                        <a:t>firstname</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pPr algn="ctr"/>
                      <a:r>
                        <a:rPr lang="en-US" b="1" dirty="0" smtClean="0">
                          <a:solidFill>
                            <a:schemeClr val="bg1"/>
                          </a:solidFill>
                        </a:rPr>
                        <a:t>salary</a:t>
                      </a:r>
                      <a:endParaRPr lang="en-US" b="1" dirty="0">
                        <a:solidFill>
                          <a:schemeClr val="bg1"/>
                        </a:solidFill>
                      </a:endParaRPr>
                    </a:p>
                  </a:txBody>
                  <a:tcPr>
                    <a:lnL w="12700" cap="flat" cmpd="sng" algn="ctr">
                      <a:solidFill>
                        <a:schemeClr val="tx1"/>
                      </a:solidFill>
                      <a:prstDash val="solid"/>
                      <a:round/>
                      <a:headEnd type="none" w="med" len="med"/>
                      <a:tailEnd type="none" w="med" len="med"/>
                    </a:lnL>
                    <a:solidFill>
                      <a:schemeClr val="tx1"/>
                    </a:solidFill>
                  </a:tcPr>
                </a:tc>
              </a:tr>
              <a:tr h="370840">
                <a:tc>
                  <a:txBody>
                    <a:bodyPr/>
                    <a:lstStyle/>
                    <a:p>
                      <a:pPr algn="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smtClean="0"/>
                        <a:t>Susan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10000</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smtClean="0"/>
                        <a:t>John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15000</a:t>
                      </a:r>
                      <a:endParaRPr lang="en-US" dirty="0"/>
                    </a:p>
                  </a:txBody>
                  <a:tcPr>
                    <a:lnL w="12700" cap="flat" cmpd="sng" algn="ctr">
                      <a:solidFill>
                        <a:schemeClr val="tx1"/>
                      </a:solidFill>
                      <a:prstDash val="solid"/>
                      <a:round/>
                      <a:headEnd type="none" w="med" len="med"/>
                      <a:tailEnd type="none" w="med" len="med"/>
                    </a:lnL>
                  </a:tcPr>
                </a:tc>
              </a:tr>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Rika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20000</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67544" y="5397023"/>
            <a:ext cx="5184576" cy="1200329"/>
          </a:xfrm>
          <a:prstGeom prst="rect">
            <a:avLst/>
          </a:prstGeom>
          <a:noFill/>
          <a:ln>
            <a:noFill/>
          </a:ln>
        </p:spPr>
        <p:txBody>
          <a:bodyPr wrap="square" rtlCol="0">
            <a:spAutoFit/>
          </a:bodyPr>
          <a:lstStyle/>
          <a:p>
            <a:pPr>
              <a:spcBef>
                <a:spcPct val="0"/>
              </a:spcBef>
              <a:buClr>
                <a:srgbClr val="33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dirty="0"/>
              <a:t>The fetch statement will retrieve</a:t>
            </a:r>
          </a:p>
          <a:p>
            <a:pPr>
              <a:spcBef>
                <a:spcPct val="0"/>
              </a:spcBef>
              <a:buClr>
                <a:srgbClr val="33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dirty="0"/>
              <a:t>only the first record retrieved within the result set</a:t>
            </a:r>
            <a:r>
              <a:rPr lang="en-GB" sz="2400" dirty="0" smtClean="0"/>
              <a:t>.</a:t>
            </a:r>
            <a:endParaRPr lang="en-US" sz="2400" dirty="0"/>
          </a:p>
        </p:txBody>
      </p:sp>
    </p:spTree>
    <p:extLst>
      <p:ext uri="{BB962C8B-B14F-4D97-AF65-F5344CB8AC3E}">
        <p14:creationId xmlns:p14="http://schemas.microsoft.com/office/powerpoint/2010/main" val="194237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Fetching one row at a time</a:t>
            </a:r>
            <a:endParaRPr lang="en-US" dirty="0"/>
          </a:p>
        </p:txBody>
      </p:sp>
      <p:sp>
        <p:nvSpPr>
          <p:cNvPr id="3" name="Content Placeholder 2"/>
          <p:cNvSpPr>
            <a:spLocks noGrp="1"/>
          </p:cNvSpPr>
          <p:nvPr>
            <p:ph idx="1"/>
          </p:nvPr>
        </p:nvSpPr>
        <p:spPr/>
        <p:txBody>
          <a:bodyPr>
            <a:normAutofit lnSpcReduction="10000"/>
          </a:bodyPr>
          <a:lstStyle/>
          <a:p>
            <a:pPr marL="0" indent="0" eaLnBrk="1" fontAlgn="auto" hangingPunct="1">
              <a:lnSpc>
                <a:spcPct val="110000"/>
              </a:lnSpc>
              <a:spcBef>
                <a:spcPts val="0"/>
              </a:spcBef>
              <a:spcAft>
                <a:spcPts val="0"/>
              </a:spcAft>
              <a:buClr>
                <a:srgbClr val="339933"/>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solidFill>
                  <a:srgbClr val="002060"/>
                </a:solidFill>
              </a:rPr>
              <a:t>	DECLARE </a:t>
            </a: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a:solidFill>
                  <a:srgbClr val="0070C0"/>
                </a:solidFill>
              </a:rPr>
              <a:t>CURSOR</a:t>
            </a:r>
            <a:r>
              <a:rPr lang="en-GB" sz="2200" dirty="0"/>
              <a:t> </a:t>
            </a:r>
            <a:r>
              <a:rPr lang="en-GB" sz="2200" dirty="0" smtClean="0"/>
              <a:t>c </a:t>
            </a:r>
            <a:r>
              <a:rPr lang="en-GB" sz="2200" dirty="0"/>
              <a:t>IS </a:t>
            </a:r>
            <a:r>
              <a:rPr lang="en-GB" sz="2200" dirty="0">
                <a:solidFill>
                  <a:srgbClr val="0070C0"/>
                </a:solidFill>
              </a:rPr>
              <a:t>SELECT</a:t>
            </a:r>
            <a:r>
              <a:rPr lang="en-GB" sz="2200" dirty="0"/>
              <a:t> </a:t>
            </a:r>
            <a:r>
              <a:rPr lang="en-GB" sz="2200" dirty="0" err="1" smtClean="0"/>
              <a:t>firstname</a:t>
            </a:r>
            <a:r>
              <a:rPr lang="en-GB" sz="2200" dirty="0" smtClean="0"/>
              <a:t> </a:t>
            </a:r>
            <a:r>
              <a:rPr lang="en-GB" sz="2200" dirty="0"/>
              <a:t>FROM Employee; </a:t>
            </a: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smtClean="0"/>
              <a:t>name </a:t>
            </a:r>
            <a:r>
              <a:rPr lang="en-GB" sz="2200" dirty="0" err="1" smtClean="0"/>
              <a:t>employee.firstname%TYPE</a:t>
            </a:r>
            <a:r>
              <a:rPr lang="en-GB" sz="2200" dirty="0"/>
              <a:t>; </a:t>
            </a: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a:solidFill>
                  <a:srgbClr val="002060"/>
                </a:solidFill>
              </a:rPr>
              <a:t>BEGIN</a:t>
            </a:r>
            <a:r>
              <a:rPr lang="en-GB" sz="2200" dirty="0" smtClean="0"/>
              <a:t> </a:t>
            </a:r>
            <a:endParaRPr lang="en-GB" sz="2200" dirty="0"/>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a:solidFill>
                  <a:srgbClr val="0070C0"/>
                </a:solidFill>
              </a:rPr>
              <a:t>OPEN</a:t>
            </a:r>
            <a:r>
              <a:rPr lang="en-GB" sz="2200" dirty="0"/>
              <a:t> </a:t>
            </a:r>
            <a:r>
              <a:rPr lang="en-GB" sz="2200" dirty="0" smtClean="0"/>
              <a:t>c; </a:t>
            </a:r>
            <a:endParaRPr lang="en-GB" sz="2200" dirty="0"/>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a:solidFill>
                  <a:srgbClr val="0070C0"/>
                </a:solidFill>
              </a:rPr>
              <a:t>FETCH</a:t>
            </a:r>
            <a:r>
              <a:rPr lang="en-GB" sz="2200" dirty="0"/>
              <a:t> </a:t>
            </a:r>
            <a:r>
              <a:rPr lang="en-GB" sz="2200" dirty="0" smtClean="0"/>
              <a:t>c </a:t>
            </a:r>
            <a:r>
              <a:rPr lang="en-GB" sz="2200" dirty="0"/>
              <a:t>INTO </a:t>
            </a:r>
            <a:r>
              <a:rPr lang="en-GB" sz="2200" dirty="0" smtClean="0"/>
              <a:t>name; </a:t>
            </a:r>
            <a:r>
              <a:rPr lang="en-GB" sz="2200" dirty="0">
                <a:solidFill>
                  <a:srgbClr val="CC0000"/>
                </a:solidFill>
              </a:rPr>
              <a:t>-- this fetches 1</a:t>
            </a:r>
            <a:r>
              <a:rPr lang="en-GB" sz="2200" baseline="30000" dirty="0">
                <a:solidFill>
                  <a:srgbClr val="CC0000"/>
                </a:solidFill>
              </a:rPr>
              <a:t>st</a:t>
            </a:r>
            <a:r>
              <a:rPr lang="en-GB" sz="2200" dirty="0">
                <a:solidFill>
                  <a:srgbClr val="CC0000"/>
                </a:solidFill>
              </a:rPr>
              <a:t> row </a:t>
            </a:r>
            <a:endParaRPr lang="en-GB" sz="2200" dirty="0" smtClean="0">
              <a:solidFill>
                <a:srgbClr val="CC0000"/>
              </a:solidFill>
            </a:endParaRP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solidFill>
                  <a:srgbClr val="CC0000"/>
                </a:solidFill>
              </a:rPr>
              <a:t>	</a:t>
            </a:r>
            <a:r>
              <a:rPr lang="en-GB" sz="2200" dirty="0" smtClean="0"/>
              <a:t>	DBMS_OUTPUT.PUT_LINE(name);</a:t>
            </a:r>
            <a:endParaRPr lang="en-GB" sz="2200" dirty="0"/>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a:solidFill>
                  <a:srgbClr val="0070C0"/>
                </a:solidFill>
              </a:rPr>
              <a:t>FETCH</a:t>
            </a:r>
            <a:r>
              <a:rPr lang="en-GB" sz="2200" dirty="0"/>
              <a:t> </a:t>
            </a:r>
            <a:r>
              <a:rPr lang="en-GB" sz="2200" dirty="0" smtClean="0"/>
              <a:t>c </a:t>
            </a:r>
            <a:r>
              <a:rPr lang="en-GB" sz="2200" dirty="0"/>
              <a:t>INTO </a:t>
            </a:r>
            <a:r>
              <a:rPr lang="en-GB" sz="2200" dirty="0" smtClean="0"/>
              <a:t>name; </a:t>
            </a:r>
            <a:r>
              <a:rPr lang="en-GB" sz="2200" dirty="0">
                <a:solidFill>
                  <a:srgbClr val="CC0000"/>
                </a:solidFill>
              </a:rPr>
              <a:t>-- this fetches 2</a:t>
            </a:r>
            <a:r>
              <a:rPr lang="en-GB" sz="2200" baseline="30000" dirty="0">
                <a:solidFill>
                  <a:srgbClr val="CC0000"/>
                </a:solidFill>
              </a:rPr>
              <a:t>nd</a:t>
            </a:r>
            <a:r>
              <a:rPr lang="en-GB" sz="2200" dirty="0">
                <a:solidFill>
                  <a:srgbClr val="CC0000"/>
                </a:solidFill>
              </a:rPr>
              <a:t>  row </a:t>
            </a:r>
            <a:endParaRPr lang="en-GB" sz="2200" dirty="0" smtClean="0">
              <a:solidFill>
                <a:srgbClr val="CC0000"/>
              </a:solidFill>
            </a:endParaRPr>
          </a:p>
          <a:p>
            <a:pPr marL="0" indent="0">
              <a:lnSpc>
                <a:spcPct val="11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smtClean="0"/>
              <a:t>	</a:t>
            </a:r>
            <a:r>
              <a:rPr lang="en-GB" sz="2200" dirty="0"/>
              <a:t>	DBMS_OUTPUT.PUT_LINE(name);</a:t>
            </a: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a:solidFill>
                  <a:srgbClr val="0070C0"/>
                </a:solidFill>
              </a:rPr>
              <a:t>FETCH</a:t>
            </a:r>
            <a:r>
              <a:rPr lang="en-GB" sz="2200" dirty="0"/>
              <a:t> </a:t>
            </a:r>
            <a:r>
              <a:rPr lang="en-GB" sz="2200" dirty="0" smtClean="0"/>
              <a:t>c </a:t>
            </a:r>
            <a:r>
              <a:rPr lang="en-GB" sz="2200" dirty="0"/>
              <a:t>INTO </a:t>
            </a:r>
            <a:r>
              <a:rPr lang="en-GB" sz="2200" dirty="0" smtClean="0"/>
              <a:t>name; </a:t>
            </a:r>
            <a:r>
              <a:rPr lang="en-GB" sz="2200" dirty="0">
                <a:solidFill>
                  <a:srgbClr val="CC0000"/>
                </a:solidFill>
              </a:rPr>
              <a:t>-- this fetches 3</a:t>
            </a:r>
            <a:r>
              <a:rPr lang="en-GB" sz="2200" baseline="30000" dirty="0">
                <a:solidFill>
                  <a:srgbClr val="CC0000"/>
                </a:solidFill>
              </a:rPr>
              <a:t>rd</a:t>
            </a:r>
            <a:r>
              <a:rPr lang="en-GB" sz="2200" dirty="0">
                <a:solidFill>
                  <a:srgbClr val="CC0000"/>
                </a:solidFill>
              </a:rPr>
              <a:t>  row </a:t>
            </a:r>
            <a:endParaRPr lang="en-GB" sz="2200" dirty="0" smtClean="0">
              <a:solidFill>
                <a:srgbClr val="CC0000"/>
              </a:solidFill>
            </a:endParaRPr>
          </a:p>
          <a:p>
            <a:pPr marL="0" indent="0">
              <a:lnSpc>
                <a:spcPct val="11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smtClean="0">
                <a:solidFill>
                  <a:srgbClr val="CC0000"/>
                </a:solidFill>
              </a:rPr>
              <a:t>	</a:t>
            </a:r>
            <a:r>
              <a:rPr lang="en-GB" sz="2200" dirty="0"/>
              <a:t>	DBMS_OUTPUT.PUT_LINE(name);</a:t>
            </a: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t>		</a:t>
            </a:r>
            <a:r>
              <a:rPr lang="en-GB" sz="2200" dirty="0" smtClean="0">
                <a:solidFill>
                  <a:srgbClr val="0070C0"/>
                </a:solidFill>
              </a:rPr>
              <a:t>CLOSE</a:t>
            </a:r>
            <a:r>
              <a:rPr lang="en-GB" sz="2200" dirty="0" smtClean="0"/>
              <a:t> </a:t>
            </a:r>
            <a:r>
              <a:rPr lang="en-GB" sz="2200" dirty="0"/>
              <a:t>c1; </a:t>
            </a:r>
          </a:p>
          <a:p>
            <a:pPr marL="0" indent="0" eaLnBrk="1" fontAlgn="auto" hangingPunct="1">
              <a:lnSpc>
                <a:spcPct val="110000"/>
              </a:lnSpc>
              <a:spcBef>
                <a:spcPts val="0"/>
              </a:spcBef>
              <a:spcAft>
                <a:spcPts val="0"/>
              </a:spcAft>
              <a:buClr>
                <a:srgbClr val="339933"/>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200" dirty="0">
                <a:solidFill>
                  <a:srgbClr val="339933"/>
                </a:solidFill>
              </a:rPr>
              <a:t>	</a:t>
            </a:r>
            <a:r>
              <a:rPr lang="en-GB" sz="2200" dirty="0">
                <a:solidFill>
                  <a:srgbClr val="002060"/>
                </a:solidFill>
              </a:rPr>
              <a:t>END</a:t>
            </a:r>
            <a:r>
              <a:rPr lang="en-GB" sz="2200" dirty="0">
                <a:solidFill>
                  <a:srgbClr val="339933"/>
                </a:solidFill>
              </a:rPr>
              <a:t>;</a:t>
            </a:r>
            <a:r>
              <a:rPr lang="en-GB" sz="2200" dirty="0"/>
              <a:t> </a:t>
            </a:r>
          </a:p>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2000" dirty="0"/>
          </a:p>
          <a:p>
            <a:pPr eaLnBrk="1" fontAlgn="auto" hangingPunct="1">
              <a:spcAft>
                <a:spcPts val="0"/>
              </a:spcAft>
              <a:defRPr/>
            </a:pPr>
            <a:endParaRPr lang="en-US" sz="2000" dirty="0"/>
          </a:p>
          <a:p>
            <a:pPr>
              <a:defRPr/>
            </a:pPr>
            <a:endParaRPr lang="en-US" sz="2000" dirty="0"/>
          </a:p>
        </p:txBody>
      </p:sp>
      <p:sp>
        <p:nvSpPr>
          <p:cNvPr id="4" name="Footer Placeholder 3"/>
          <p:cNvSpPr>
            <a:spLocks noGrp="1"/>
          </p:cNvSpPr>
          <p:nvPr>
            <p:ph type="ftr" sz="quarter" idx="11"/>
          </p:nvPr>
        </p:nvSpPr>
        <p:spPr>
          <a:xfrm>
            <a:off x="2286000" y="6266329"/>
            <a:ext cx="4267200" cy="365125"/>
          </a:xfrm>
        </p:spPr>
        <p:txBody>
          <a:bodyPr/>
          <a:lstStyle/>
          <a:p>
            <a:pPr>
              <a:defRPr/>
            </a:pPr>
            <a:r>
              <a:rPr lang="en-US" dirty="0" smtClean="0"/>
              <a:t>Prof. P. V. </a:t>
            </a:r>
            <a:r>
              <a:rPr lang="en-US" dirty="0" err="1" smtClean="0"/>
              <a:t>Kharbuli</a:t>
            </a:r>
            <a:r>
              <a:rPr lang="en-US" dirty="0" smtClean="0"/>
              <a:t>, </a:t>
            </a:r>
            <a:r>
              <a:rPr lang="en-US" dirty="0" err="1" smtClean="0"/>
              <a:t>Dept</a:t>
            </a:r>
            <a:r>
              <a:rPr lang="en-US" dirty="0" smtClean="0"/>
              <a:t> of Computer Sc., SAC </a:t>
            </a:r>
            <a:r>
              <a:rPr lang="en-US" dirty="0" err="1" smtClean="0"/>
              <a:t>Shillong</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940839102"/>
              </p:ext>
            </p:extLst>
          </p:nvPr>
        </p:nvGraphicFramePr>
        <p:xfrm>
          <a:off x="5940152" y="1905000"/>
          <a:ext cx="2619648" cy="1482724"/>
        </p:xfrm>
        <a:graphic>
          <a:graphicData uri="http://schemas.openxmlformats.org/drawingml/2006/table">
            <a:tbl>
              <a:tblPr firstRow="1" bandRow="1">
                <a:tableStyleId>{5940675A-B579-460E-94D1-54222C63F5DA}</a:tableStyleId>
              </a:tblPr>
              <a:tblGrid>
                <a:gridCol w="1309824"/>
                <a:gridCol w="1309824"/>
              </a:tblGrid>
              <a:tr h="370681">
                <a:tc>
                  <a:txBody>
                    <a:bodyPr/>
                    <a:lstStyle/>
                    <a:p>
                      <a:pPr algn="r"/>
                      <a:r>
                        <a:rPr lang="en-US" sz="1800" b="1" dirty="0" smtClean="0"/>
                        <a:t>c</a:t>
                      </a:r>
                      <a:endParaRPr lang="en-US" sz="1800" b="1"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1" dirty="0" err="1" smtClean="0">
                          <a:solidFill>
                            <a:schemeClr val="bg1"/>
                          </a:solidFill>
                        </a:rPr>
                        <a:t>firstname</a:t>
                      </a:r>
                      <a:endParaRPr lang="en-US" sz="1800" b="1" dirty="0">
                        <a:solidFill>
                          <a:schemeClr val="bg1"/>
                        </a:solidFill>
                      </a:endParaRPr>
                    </a:p>
                  </a:txBody>
                  <a:tcPr marT="45700" marB="45700">
                    <a:lnL w="12700" cap="flat" cmpd="sng" algn="ctr">
                      <a:solidFill>
                        <a:schemeClr val="tx1"/>
                      </a:solidFill>
                      <a:prstDash val="solid"/>
                      <a:round/>
                      <a:headEnd type="none" w="med" len="med"/>
                      <a:tailEnd type="none" w="med" len="med"/>
                    </a:lnL>
                    <a:solidFill>
                      <a:schemeClr val="tx1"/>
                    </a:solidFill>
                  </a:tcPr>
                </a:tc>
              </a:tr>
              <a:tr h="370681">
                <a:tc>
                  <a:txBody>
                    <a:bodyPr/>
                    <a:lstStyle/>
                    <a:p>
                      <a:pPr algn="r"/>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800" dirty="0" smtClean="0"/>
                        <a:t>Susan</a:t>
                      </a:r>
                      <a:endParaRPr lang="en-US" sz="1800" dirty="0"/>
                    </a:p>
                  </a:txBody>
                  <a:tcPr marT="45700" marB="45700">
                    <a:lnL w="12700" cap="flat" cmpd="sng" algn="ctr">
                      <a:solidFill>
                        <a:schemeClr val="tx1"/>
                      </a:solidFill>
                      <a:prstDash val="solid"/>
                      <a:round/>
                      <a:headEnd type="none" w="med" len="med"/>
                      <a:tailEnd type="none" w="med" len="med"/>
                    </a:lnL>
                  </a:tcPr>
                </a:tc>
              </a:tr>
              <a:tr h="370681">
                <a:tc>
                  <a:txBody>
                    <a:bodyPr/>
                    <a:lstStyle/>
                    <a:p>
                      <a:pPr algn="r"/>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800" dirty="0" smtClean="0"/>
                        <a:t>John</a:t>
                      </a:r>
                      <a:endParaRPr lang="en-US" sz="1800" dirty="0"/>
                    </a:p>
                  </a:txBody>
                  <a:tcPr marT="45700" marB="45700">
                    <a:lnL w="12700" cap="flat" cmpd="sng" algn="ctr">
                      <a:solidFill>
                        <a:schemeClr val="tx1"/>
                      </a:solidFill>
                      <a:prstDash val="solid"/>
                      <a:round/>
                      <a:headEnd type="none" w="med" len="med"/>
                      <a:tailEnd type="none" w="med" len="med"/>
                    </a:lnL>
                  </a:tcPr>
                </a:tc>
              </a:tr>
              <a:tr h="370681">
                <a:tc>
                  <a:txBody>
                    <a:bodyPr/>
                    <a:lstStyle/>
                    <a:p>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Rika</a:t>
                      </a:r>
                      <a:endParaRPr lang="en-US" sz="1800" dirty="0"/>
                    </a:p>
                  </a:txBody>
                  <a:tcPr marT="45700" marB="45700">
                    <a:lnL w="12700" cap="flat" cmpd="sng" algn="ctr">
                      <a:solidFill>
                        <a:schemeClr val="tx1"/>
                      </a:solidFill>
                      <a:prstDash val="solid"/>
                      <a:round/>
                      <a:headEnd type="none" w="med" len="med"/>
                      <a:tailEnd type="none" w="med" len="med"/>
                    </a:lnL>
                  </a:tcPr>
                </a:tc>
              </a:tr>
            </a:tbl>
          </a:graphicData>
        </a:graphic>
      </p:graphicFrame>
      <p:sp>
        <p:nvSpPr>
          <p:cNvPr id="6" name="Content Placeholder 2"/>
          <p:cNvSpPr txBox="1">
            <a:spLocks/>
          </p:cNvSpPr>
          <p:nvPr/>
        </p:nvSpPr>
        <p:spPr>
          <a:xfrm>
            <a:off x="6012160" y="4365104"/>
            <a:ext cx="2844352" cy="1944216"/>
          </a:xfrm>
          <a:prstGeom prst="rect">
            <a:avLst/>
          </a:prstGeom>
          <a:ln>
            <a:solidFill>
              <a:schemeClr val="tx1"/>
            </a:solidFill>
          </a:ln>
        </p:spPr>
        <p:txBody>
          <a:bodyPr vert="horz" lIns="91440" tIns="45720" rIns="91440" bIns="45720" rtlCol="0">
            <a:noAutofit/>
          </a:bodyPr>
          <a:lstStyle>
            <a:lvl1pPr marL="342900" indent="-342900" algn="just" defTabSz="914400" rtl="0" eaLnBrk="1" latinLnBrk="0" hangingPunct="1">
              <a:spcBef>
                <a:spcPct val="20000"/>
              </a:spcBef>
              <a:buFontTx/>
              <a:buBlip>
                <a:blip r:embed="rId2"/>
              </a:buBlip>
              <a:defRPr sz="2400" kern="1200">
                <a:solidFill>
                  <a:schemeClr val="tx1"/>
                </a:solidFill>
                <a:latin typeface="+mn-lt"/>
                <a:ea typeface="+mn-ea"/>
                <a:cs typeface="+mn-cs"/>
              </a:defRPr>
            </a:lvl1pPr>
            <a:lvl2pPr marL="742950" indent="-285750" algn="just" defTabSz="914400" rtl="0" eaLnBrk="1" latinLnBrk="0" hangingPunct="1">
              <a:spcBef>
                <a:spcPct val="20000"/>
              </a:spcBef>
              <a:buFontTx/>
              <a:buBlip>
                <a:blip r:embed="rId3"/>
              </a:buBlip>
              <a:defRPr sz="240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We will be successful to display the every information fetched if we know before hand the number of rows that will be fetched</a:t>
            </a:r>
          </a:p>
        </p:txBody>
      </p:sp>
    </p:spTree>
    <p:extLst>
      <p:ext uri="{BB962C8B-B14F-4D97-AF65-F5344CB8AC3E}">
        <p14:creationId xmlns:p14="http://schemas.microsoft.com/office/powerpoint/2010/main" val="2920224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fontScale="85000" lnSpcReduction="20000"/>
          </a:bodyPr>
          <a:lstStyle/>
          <a:p>
            <a:pPr>
              <a:spcBef>
                <a:spcPts val="1250"/>
              </a:spcBef>
              <a:buClr>
                <a:schemeClr val="tx1">
                  <a:lumMod val="50000"/>
                  <a:lumOff val="50000"/>
                </a:schemeClr>
              </a:buClr>
              <a:defRPr/>
            </a:pPr>
            <a:r>
              <a:rPr lang="en-GB" dirty="0" smtClean="0">
                <a:solidFill>
                  <a:schemeClr val="tx1">
                    <a:lumMod val="85000"/>
                  </a:schemeClr>
                </a:solidFill>
              </a:rPr>
              <a:t>In </a:t>
            </a:r>
            <a:r>
              <a:rPr lang="en-GB" dirty="0">
                <a:solidFill>
                  <a:schemeClr val="tx1">
                    <a:lumMod val="85000"/>
                  </a:schemeClr>
                </a:solidFill>
              </a:rPr>
              <a:t>PL/SQL, a </a:t>
            </a:r>
            <a:r>
              <a:rPr lang="en-GB" dirty="0">
                <a:solidFill>
                  <a:srgbClr val="7030A0"/>
                </a:solidFill>
              </a:rPr>
              <a:t>warning or error condition </a:t>
            </a:r>
            <a:r>
              <a:rPr lang="en-GB" dirty="0">
                <a:solidFill>
                  <a:schemeClr val="tx1">
                    <a:lumMod val="85000"/>
                  </a:schemeClr>
                </a:solidFill>
              </a:rPr>
              <a:t>is called an</a:t>
            </a:r>
            <a:r>
              <a:rPr lang="en-GB" dirty="0">
                <a:solidFill>
                  <a:srgbClr val="006600"/>
                </a:solidFill>
              </a:rPr>
              <a:t> exception</a:t>
            </a:r>
            <a:r>
              <a:rPr lang="en-GB" dirty="0">
                <a:solidFill>
                  <a:schemeClr val="tx1">
                    <a:lumMod val="85000"/>
                  </a:schemeClr>
                </a:solidFill>
              </a:rPr>
              <a:t>. </a:t>
            </a:r>
          </a:p>
          <a:p>
            <a:pPr>
              <a:spcBef>
                <a:spcPts val="1250"/>
              </a:spcBef>
              <a:buClr>
                <a:schemeClr val="tx1">
                  <a:lumMod val="50000"/>
                  <a:lumOff val="50000"/>
                </a:schemeClr>
              </a:buClr>
              <a:defRPr/>
            </a:pPr>
            <a:r>
              <a:rPr lang="en-GB" dirty="0">
                <a:solidFill>
                  <a:schemeClr val="tx1">
                    <a:lumMod val="85000"/>
                  </a:schemeClr>
                </a:solidFill>
              </a:rPr>
              <a:t>When an error occurs, an </a:t>
            </a:r>
            <a:r>
              <a:rPr lang="en-GB" dirty="0">
                <a:solidFill>
                  <a:srgbClr val="339933"/>
                </a:solidFill>
              </a:rPr>
              <a:t>exception is raised</a:t>
            </a:r>
            <a:r>
              <a:rPr lang="en-GB" dirty="0">
                <a:solidFill>
                  <a:schemeClr val="tx1">
                    <a:lumMod val="85000"/>
                  </a:schemeClr>
                </a:solidFill>
              </a:rPr>
              <a:t>. That is, normal execution stops and </a:t>
            </a:r>
            <a:r>
              <a:rPr lang="en-GB" dirty="0">
                <a:solidFill>
                  <a:srgbClr val="7030A0"/>
                </a:solidFill>
              </a:rPr>
              <a:t>control transfers to the </a:t>
            </a:r>
            <a:r>
              <a:rPr lang="en-GB" dirty="0" smtClean="0">
                <a:solidFill>
                  <a:srgbClr val="7030A0"/>
                </a:solidFill>
              </a:rPr>
              <a:t>exception-handling part </a:t>
            </a:r>
            <a:r>
              <a:rPr lang="en-GB" dirty="0" smtClean="0">
                <a:solidFill>
                  <a:schemeClr val="tx1">
                    <a:lumMod val="85000"/>
                  </a:schemeClr>
                </a:solidFill>
              </a:rPr>
              <a:t>of your PL/SQL block or subprogram.</a:t>
            </a:r>
          </a:p>
          <a:p>
            <a:pPr>
              <a:spcBef>
                <a:spcPts val="1250"/>
              </a:spcBef>
              <a:buClr>
                <a:schemeClr val="tx1">
                  <a:lumMod val="50000"/>
                  <a:lumOff val="50000"/>
                </a:schemeClr>
              </a:buClr>
              <a:defRPr/>
            </a:pPr>
            <a:r>
              <a:rPr lang="en-GB" dirty="0">
                <a:solidFill>
                  <a:schemeClr val="tx1">
                    <a:lumMod val="85000"/>
                  </a:schemeClr>
                </a:solidFill>
              </a:rPr>
              <a:t>An </a:t>
            </a:r>
            <a:r>
              <a:rPr lang="en-GB" dirty="0">
                <a:solidFill>
                  <a:srgbClr val="339933"/>
                </a:solidFill>
              </a:rPr>
              <a:t>exception handler</a:t>
            </a:r>
            <a:r>
              <a:rPr lang="en-GB" dirty="0">
                <a:solidFill>
                  <a:schemeClr val="tx1">
                    <a:lumMod val="85000"/>
                  </a:schemeClr>
                </a:solidFill>
              </a:rPr>
              <a:t> is a facility within a program that makes sure that your program deals with errors in a </a:t>
            </a:r>
            <a:r>
              <a:rPr lang="en-GB" dirty="0" smtClean="0">
                <a:solidFill>
                  <a:schemeClr val="tx1">
                    <a:lumMod val="85000"/>
                  </a:schemeClr>
                </a:solidFill>
              </a:rPr>
              <a:t>proper </a:t>
            </a:r>
            <a:r>
              <a:rPr lang="en-GB" dirty="0">
                <a:solidFill>
                  <a:schemeClr val="tx1">
                    <a:lumMod val="85000"/>
                  </a:schemeClr>
                </a:solidFill>
              </a:rPr>
              <a:t>way.</a:t>
            </a:r>
          </a:p>
          <a:p>
            <a:pPr>
              <a:buClr>
                <a:schemeClr val="tx1">
                  <a:lumMod val="50000"/>
                  <a:lumOff val="50000"/>
                </a:schemeClr>
              </a:buClr>
              <a:defRPr/>
            </a:pPr>
            <a:r>
              <a:rPr lang="en-US" b="1" dirty="0" smtClean="0">
                <a:solidFill>
                  <a:schemeClr val="tx1">
                    <a:lumMod val="85000"/>
                  </a:schemeClr>
                </a:solidFill>
              </a:rPr>
              <a:t>Syntax:</a:t>
            </a:r>
          </a:p>
          <a:p>
            <a:pPr marL="777240" lvl="4" indent="0">
              <a:buClr>
                <a:srgbClr val="339933"/>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dirty="0" smtClean="0">
                <a:solidFill>
                  <a:srgbClr val="339933"/>
                </a:solidFill>
              </a:rPr>
              <a:t>	</a:t>
            </a:r>
            <a:r>
              <a:rPr lang="en-GB" b="1" dirty="0">
                <a:solidFill>
                  <a:schemeClr val="accent4">
                    <a:lumMod val="75000"/>
                  </a:schemeClr>
                </a:solidFill>
              </a:rPr>
              <a:t>	</a:t>
            </a:r>
            <a:r>
              <a:rPr lang="en-GB" b="1" dirty="0"/>
              <a:t>EXCEPTION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t>	</a:t>
            </a:r>
            <a:r>
              <a:rPr lang="en-GB" b="1" dirty="0" smtClean="0"/>
              <a:t>WHEN </a:t>
            </a:r>
            <a:r>
              <a:rPr lang="en-GB" dirty="0"/>
              <a:t>&lt;</a:t>
            </a:r>
            <a:r>
              <a:rPr lang="en-GB" i="1" dirty="0" err="1" smtClean="0"/>
              <a:t>expection_name</a:t>
            </a:r>
            <a:r>
              <a:rPr lang="en-GB" i="1" dirty="0" smtClean="0"/>
              <a:t>/no</a:t>
            </a:r>
            <a:r>
              <a:rPr lang="en-GB" dirty="0" smtClean="0"/>
              <a:t>&gt;</a:t>
            </a:r>
            <a:r>
              <a:rPr lang="en-GB" b="1" dirty="0" smtClean="0"/>
              <a:t> </a:t>
            </a:r>
            <a:r>
              <a:rPr lang="en-GB" b="1" dirty="0"/>
              <a:t>THEN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 handle the error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t>	</a:t>
            </a:r>
            <a:r>
              <a:rPr lang="en-GB" b="1" dirty="0" smtClean="0"/>
              <a:t>WHEN </a:t>
            </a:r>
            <a:r>
              <a:rPr lang="en-GB" dirty="0"/>
              <a:t>&lt;</a:t>
            </a:r>
            <a:r>
              <a:rPr lang="en-GB" i="1" dirty="0" err="1" smtClean="0"/>
              <a:t>expection_name</a:t>
            </a:r>
            <a:r>
              <a:rPr lang="en-GB" i="1" dirty="0" smtClean="0"/>
              <a:t>/no</a:t>
            </a:r>
            <a:r>
              <a:rPr lang="en-GB" dirty="0" smtClean="0"/>
              <a:t>&gt;</a:t>
            </a:r>
            <a:r>
              <a:rPr lang="en-GB" b="1" dirty="0" smtClean="0"/>
              <a:t> </a:t>
            </a:r>
            <a:r>
              <a:rPr lang="en-GB" b="1" dirty="0"/>
              <a:t>THEN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 handle the error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t>	</a:t>
            </a:r>
            <a:r>
              <a:rPr lang="en-GB" dirty="0"/>
              <a:t>	</a:t>
            </a:r>
            <a:r>
              <a:rPr lang="en-GB" b="1" dirty="0"/>
              <a:t>WHEN </a:t>
            </a:r>
            <a:r>
              <a:rPr lang="en-GB" dirty="0">
                <a:solidFill>
                  <a:srgbClr val="0070C0"/>
                </a:solidFill>
              </a:rPr>
              <a:t>OTHERS</a:t>
            </a:r>
            <a:r>
              <a:rPr lang="en-GB" b="1" dirty="0"/>
              <a:t> THEN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 handle all other errors </a:t>
            </a:r>
          </a:p>
          <a:p>
            <a:pPr marL="777240" lvl="4" indent="0">
              <a:buClr>
                <a:srgbClr val="990099"/>
              </a:buCl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dirty="0" smtClean="0"/>
              <a:t>		END</a:t>
            </a:r>
            <a:r>
              <a:rPr lang="en-GB" b="1" dirty="0"/>
              <a:t>;</a:t>
            </a:r>
          </a:p>
          <a:p>
            <a:pPr marL="0" indent="0">
              <a:spcBef>
                <a:spcPts val="1250"/>
              </a:spcBef>
              <a:buClr>
                <a:schemeClr val="tx1">
                  <a:lumMod val="50000"/>
                  <a:lumOff val="50000"/>
                </a:schemeClr>
              </a:buClr>
              <a:buNone/>
              <a:defRPr/>
            </a:pPr>
            <a:endParaRPr lang="en-GB" dirty="0">
              <a:solidFill>
                <a:schemeClr val="tx1">
                  <a:lumMod val="85000"/>
                </a:schemeClr>
              </a:solidFill>
            </a:endParaRPr>
          </a:p>
        </p:txBody>
      </p:sp>
      <p:sp>
        <p:nvSpPr>
          <p:cNvPr id="4099" name="Title 2"/>
          <p:cNvSpPr>
            <a:spLocks noGrp="1"/>
          </p:cNvSpPr>
          <p:nvPr>
            <p:ph type="title"/>
          </p:nvPr>
        </p:nvSpPr>
        <p:spPr>
          <a:solidFill>
            <a:srgbClr val="FFFFFF"/>
          </a:solidFill>
        </p:spPr>
        <p:txBody>
          <a:bodyPr/>
          <a:lstStyle/>
          <a:p>
            <a:r>
              <a:rPr lang="en-US" dirty="0" smtClean="0"/>
              <a:t>Exceptions</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3</a:t>
            </a:fld>
            <a:endParaRPr lang="en-GB" dirty="0"/>
          </a:p>
        </p:txBody>
      </p:sp>
    </p:spTree>
    <p:extLst>
      <p:ext uri="{BB962C8B-B14F-4D97-AF65-F5344CB8AC3E}">
        <p14:creationId xmlns:p14="http://schemas.microsoft.com/office/powerpoint/2010/main" val="30480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94122"/>
          </a:xfrm>
        </p:spPr>
        <p:txBody>
          <a:bodyPr>
            <a:normAutofit/>
          </a:bodyPr>
          <a:lstStyle/>
          <a:p>
            <a:pPr algn="l">
              <a:defRPr/>
            </a:pPr>
            <a:r>
              <a:rPr lang="en-US" sz="4800" dirty="0" smtClean="0"/>
              <a:t>To fetch all rows</a:t>
            </a:r>
            <a:endParaRPr lang="en-US" sz="4800" dirty="0"/>
          </a:p>
        </p:txBody>
      </p:sp>
      <p:sp>
        <p:nvSpPr>
          <p:cNvPr id="3" name="Content Placeholder 2"/>
          <p:cNvSpPr>
            <a:spLocks noGrp="1"/>
          </p:cNvSpPr>
          <p:nvPr>
            <p:ph idx="1"/>
          </p:nvPr>
        </p:nvSpPr>
        <p:spPr>
          <a:xfrm>
            <a:off x="467544" y="1484784"/>
            <a:ext cx="8229600" cy="4680520"/>
          </a:xfrm>
        </p:spPr>
        <p:txBody>
          <a:bodyPr>
            <a:noAutofit/>
          </a:bodyPr>
          <a:lstStyle/>
          <a:p>
            <a:pPr marL="0" indent="0" eaLnBrk="1" fontAlgn="auto" hangingPunct="1">
              <a:lnSpc>
                <a:spcPct val="110000"/>
              </a:lnSpc>
              <a:spcBef>
                <a:spcPts val="0"/>
              </a:spcBef>
              <a:spcAft>
                <a:spcPts val="0"/>
              </a:spcAft>
              <a:buClr>
                <a:srgbClr val="333399"/>
              </a:buClr>
              <a:buFont typeface="Wingdings" pitchFamily="2" charset="2"/>
              <a:buNone/>
              <a:defRPr/>
            </a:pPr>
            <a:r>
              <a:rPr lang="en-GB" sz="2000" dirty="0">
                <a:solidFill>
                  <a:srgbClr val="002060"/>
                </a:solidFill>
              </a:rPr>
              <a:t>DECLARE</a:t>
            </a:r>
          </a:p>
          <a:p>
            <a:pPr marL="0" indent="0" eaLnBrk="1" fontAlgn="auto" hangingPunct="1">
              <a:lnSpc>
                <a:spcPct val="110000"/>
              </a:lnSpc>
              <a:spcBef>
                <a:spcPts val="0"/>
              </a:spcBef>
              <a:spcAft>
                <a:spcPts val="0"/>
              </a:spcAft>
              <a:buFont typeface="Wingdings" pitchFamily="2" charset="2"/>
              <a:buNone/>
              <a:defRPr/>
            </a:pPr>
            <a:r>
              <a:rPr lang="en-GB" sz="2000" dirty="0"/>
              <a:t>	</a:t>
            </a:r>
            <a:r>
              <a:rPr lang="en-GB" dirty="0">
                <a:solidFill>
                  <a:srgbClr val="0070C0"/>
                </a:solidFill>
              </a:rPr>
              <a:t>CURSOR</a:t>
            </a:r>
            <a:r>
              <a:rPr lang="en-GB" sz="2000" dirty="0" smtClean="0"/>
              <a:t> c </a:t>
            </a:r>
            <a:r>
              <a:rPr lang="en-GB" dirty="0">
                <a:solidFill>
                  <a:srgbClr val="0070C0"/>
                </a:solidFill>
              </a:rPr>
              <a:t>IS</a:t>
            </a:r>
            <a:r>
              <a:rPr lang="en-GB" sz="2000" dirty="0"/>
              <a:t> </a:t>
            </a:r>
            <a:r>
              <a:rPr lang="en-GB" dirty="0">
                <a:solidFill>
                  <a:srgbClr val="0070C0"/>
                </a:solidFill>
              </a:rPr>
              <a:t>SELECT</a:t>
            </a:r>
            <a:r>
              <a:rPr lang="en-GB" sz="2000" dirty="0"/>
              <a:t> </a:t>
            </a:r>
            <a:r>
              <a:rPr lang="en-GB" sz="2000" dirty="0" err="1" smtClean="0"/>
              <a:t>firstname</a:t>
            </a:r>
            <a:r>
              <a:rPr lang="en-GB" sz="2000" dirty="0" smtClean="0"/>
              <a:t>, salary </a:t>
            </a:r>
            <a:r>
              <a:rPr lang="en-GB" dirty="0">
                <a:solidFill>
                  <a:srgbClr val="0070C0"/>
                </a:solidFill>
              </a:rPr>
              <a:t>FROM</a:t>
            </a:r>
            <a:r>
              <a:rPr lang="en-GB" sz="2000" dirty="0"/>
              <a:t> Employee; </a:t>
            </a:r>
          </a:p>
          <a:p>
            <a:pPr marL="0" indent="0" eaLnBrk="1" fontAlgn="auto" hangingPunct="1">
              <a:lnSpc>
                <a:spcPct val="110000"/>
              </a:lnSpc>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dirty="0"/>
              <a:t>		</a:t>
            </a:r>
            <a:r>
              <a:rPr lang="en-GB" sz="2000" dirty="0" smtClean="0"/>
              <a:t>	name </a:t>
            </a:r>
            <a:r>
              <a:rPr lang="en-GB" sz="2000" dirty="0" err="1" smtClean="0"/>
              <a:t>employee.firstname</a:t>
            </a:r>
            <a:r>
              <a:rPr lang="en-GB" sz="2000" dirty="0" smtClean="0"/>
              <a:t> %TYPE;</a:t>
            </a:r>
          </a:p>
          <a:p>
            <a:pPr marL="0" indent="0">
              <a:lnSpc>
                <a:spcPct val="11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dirty="0"/>
              <a:t>	</a:t>
            </a:r>
            <a:r>
              <a:rPr lang="en-GB" sz="2000" dirty="0" smtClean="0"/>
              <a:t>		</a:t>
            </a:r>
            <a:r>
              <a:rPr lang="en-GB" sz="2000" dirty="0" err="1" smtClean="0"/>
              <a:t>sal</a:t>
            </a:r>
            <a:r>
              <a:rPr lang="en-GB" sz="2000" dirty="0" smtClean="0"/>
              <a:t> </a:t>
            </a:r>
            <a:r>
              <a:rPr lang="en-GB" sz="2000" dirty="0" err="1" smtClean="0"/>
              <a:t>employee.salary</a:t>
            </a:r>
            <a:r>
              <a:rPr lang="en-GB" sz="2000" dirty="0" smtClean="0"/>
              <a:t> %TYPE</a:t>
            </a:r>
            <a:r>
              <a:rPr lang="en-GB" sz="2000" dirty="0"/>
              <a:t>;</a:t>
            </a:r>
            <a:endParaRPr lang="en-GB" sz="2000" dirty="0" smtClean="0"/>
          </a:p>
          <a:p>
            <a:pPr marL="0" indent="0">
              <a:lnSpc>
                <a:spcPct val="110000"/>
              </a:lnSpc>
              <a:spcBef>
                <a:spcPts val="0"/>
              </a:spcBef>
              <a:buClr>
                <a:srgbClr val="333399"/>
              </a:buClr>
              <a:buNone/>
              <a:defRPr/>
            </a:pPr>
            <a:r>
              <a:rPr lang="en-GB" sz="2000" dirty="0">
                <a:solidFill>
                  <a:srgbClr val="002060"/>
                </a:solidFill>
              </a:rPr>
              <a:t>BEGIN</a:t>
            </a:r>
          </a:p>
          <a:p>
            <a:pPr marL="0" indent="0" eaLnBrk="1" fontAlgn="auto" hangingPunct="1">
              <a:lnSpc>
                <a:spcPct val="110000"/>
              </a:lnSpc>
              <a:spcBef>
                <a:spcPts val="0"/>
              </a:spcBef>
              <a:spcAft>
                <a:spcPts val="0"/>
              </a:spcAft>
              <a:buFont typeface="Wingdings" pitchFamily="2" charset="2"/>
              <a:buNone/>
              <a:defRPr/>
            </a:pPr>
            <a:r>
              <a:rPr lang="en-GB" sz="2000" dirty="0"/>
              <a:t>	</a:t>
            </a:r>
            <a:r>
              <a:rPr lang="en-GB" dirty="0">
                <a:solidFill>
                  <a:srgbClr val="0070C0"/>
                </a:solidFill>
              </a:rPr>
              <a:t>OPEN</a:t>
            </a:r>
            <a:r>
              <a:rPr lang="en-GB" sz="2000" dirty="0" smtClean="0"/>
              <a:t> c;</a:t>
            </a:r>
            <a:endParaRPr lang="en-GB" sz="2000" dirty="0"/>
          </a:p>
          <a:p>
            <a:pPr marL="0" indent="0" eaLnBrk="1" fontAlgn="auto" hangingPunct="1">
              <a:lnSpc>
                <a:spcPct val="110000"/>
              </a:lnSpc>
              <a:spcBef>
                <a:spcPts val="0"/>
              </a:spcBef>
              <a:spcAft>
                <a:spcPts val="0"/>
              </a:spcAft>
              <a:buFont typeface="Wingdings" pitchFamily="2" charset="2"/>
              <a:buNone/>
              <a:defRPr/>
            </a:pPr>
            <a:r>
              <a:rPr lang="en-GB" sz="2000" dirty="0"/>
              <a:t>	</a:t>
            </a:r>
            <a:r>
              <a:rPr lang="en-GB" dirty="0">
                <a:solidFill>
                  <a:srgbClr val="0070C0"/>
                </a:solidFill>
              </a:rPr>
              <a:t>LOOP</a:t>
            </a:r>
          </a:p>
          <a:p>
            <a:pPr marL="0" indent="0" eaLnBrk="1" fontAlgn="auto" hangingPunct="1">
              <a:lnSpc>
                <a:spcPct val="110000"/>
              </a:lnSpc>
              <a:spcBef>
                <a:spcPts val="0"/>
              </a:spcBef>
              <a:spcAft>
                <a:spcPts val="0"/>
              </a:spcAft>
              <a:buFont typeface="Wingdings" pitchFamily="2" charset="2"/>
              <a:buNone/>
              <a:defRPr/>
            </a:pPr>
            <a:r>
              <a:rPr lang="en-GB" sz="2000" dirty="0"/>
              <a:t>	</a:t>
            </a:r>
            <a:r>
              <a:rPr lang="en-GB" sz="2000" dirty="0" smtClean="0"/>
              <a:t>	</a:t>
            </a:r>
            <a:r>
              <a:rPr lang="en-GB" dirty="0">
                <a:solidFill>
                  <a:srgbClr val="0070C0"/>
                </a:solidFill>
              </a:rPr>
              <a:t>FETCH</a:t>
            </a:r>
            <a:r>
              <a:rPr lang="en-GB" sz="2000" dirty="0" smtClean="0"/>
              <a:t> c INTO name, </a:t>
            </a:r>
            <a:r>
              <a:rPr lang="en-GB" sz="2000" dirty="0" err="1" smtClean="0"/>
              <a:t>sal</a:t>
            </a:r>
            <a:r>
              <a:rPr lang="en-GB" sz="2000" dirty="0" smtClean="0"/>
              <a:t>;</a:t>
            </a:r>
          </a:p>
          <a:p>
            <a:pPr marL="0" indent="0" eaLnBrk="1" fontAlgn="auto" hangingPunct="1">
              <a:lnSpc>
                <a:spcPct val="110000"/>
              </a:lnSpc>
              <a:spcBef>
                <a:spcPts val="0"/>
              </a:spcBef>
              <a:spcAft>
                <a:spcPts val="0"/>
              </a:spcAft>
              <a:buFont typeface="Wingdings" pitchFamily="2" charset="2"/>
              <a:buNone/>
              <a:defRPr/>
            </a:pPr>
            <a:r>
              <a:rPr lang="en-GB" sz="2000" dirty="0"/>
              <a:t>	</a:t>
            </a:r>
            <a:r>
              <a:rPr lang="en-GB" sz="2000" dirty="0" smtClean="0"/>
              <a:t>	</a:t>
            </a:r>
            <a:r>
              <a:rPr lang="en-GB" dirty="0">
                <a:solidFill>
                  <a:srgbClr val="0070C0"/>
                </a:solidFill>
              </a:rPr>
              <a:t>EXIT</a:t>
            </a:r>
            <a:r>
              <a:rPr lang="en-GB" sz="2000" dirty="0" smtClean="0"/>
              <a:t> WHEN </a:t>
            </a:r>
            <a:r>
              <a:rPr lang="en-GB" sz="2000" dirty="0" err="1" smtClean="0"/>
              <a:t>c%NOTFOUND</a:t>
            </a:r>
            <a:r>
              <a:rPr lang="en-GB" sz="2000" dirty="0" smtClean="0"/>
              <a:t>;</a:t>
            </a:r>
            <a:endParaRPr lang="en-GB" sz="2000" dirty="0"/>
          </a:p>
          <a:p>
            <a:pPr marL="0" indent="0" eaLnBrk="1" fontAlgn="auto" hangingPunct="1">
              <a:lnSpc>
                <a:spcPct val="110000"/>
              </a:lnSpc>
              <a:spcBef>
                <a:spcPts val="0"/>
              </a:spcBef>
              <a:spcAft>
                <a:spcPts val="0"/>
              </a:spcAft>
              <a:buFont typeface="Wingdings" pitchFamily="2" charset="2"/>
              <a:buNone/>
              <a:tabLst>
                <a:tab pos="579438" algn="l"/>
              </a:tabLst>
              <a:defRPr/>
            </a:pPr>
            <a:r>
              <a:rPr lang="en-GB" sz="2000" dirty="0"/>
              <a:t>	</a:t>
            </a:r>
            <a:r>
              <a:rPr lang="en-GB" sz="2000" dirty="0" smtClean="0"/>
              <a:t>        	DBMS_OUTPUT.PUT_LINE(name || ‘ has salary = ’ </a:t>
            </a:r>
            <a:r>
              <a:rPr lang="en-GB" sz="2000" dirty="0"/>
              <a:t>|| </a:t>
            </a:r>
            <a:r>
              <a:rPr lang="en-GB" sz="2000" dirty="0" err="1" smtClean="0"/>
              <a:t>sal</a:t>
            </a:r>
            <a:r>
              <a:rPr lang="en-GB" sz="2000" dirty="0" smtClean="0"/>
              <a:t>);</a:t>
            </a:r>
          </a:p>
          <a:p>
            <a:pPr marL="0" indent="0" eaLnBrk="1" fontAlgn="auto" hangingPunct="1">
              <a:lnSpc>
                <a:spcPct val="110000"/>
              </a:lnSpc>
              <a:spcBef>
                <a:spcPts val="0"/>
              </a:spcBef>
              <a:spcAft>
                <a:spcPts val="0"/>
              </a:spcAft>
              <a:buFont typeface="Wingdings" pitchFamily="2" charset="2"/>
              <a:buNone/>
              <a:defRPr/>
            </a:pPr>
            <a:r>
              <a:rPr lang="en-GB" sz="2000" dirty="0"/>
              <a:t>	</a:t>
            </a:r>
            <a:r>
              <a:rPr lang="en-GB" dirty="0">
                <a:solidFill>
                  <a:srgbClr val="0070C0"/>
                </a:solidFill>
              </a:rPr>
              <a:t>END</a:t>
            </a:r>
            <a:r>
              <a:rPr lang="en-GB" sz="2000" dirty="0"/>
              <a:t> </a:t>
            </a:r>
            <a:r>
              <a:rPr lang="en-GB" dirty="0">
                <a:solidFill>
                  <a:srgbClr val="0070C0"/>
                </a:solidFill>
              </a:rPr>
              <a:t>LOOP</a:t>
            </a:r>
            <a:r>
              <a:rPr lang="en-GB" sz="2000" dirty="0" smtClean="0"/>
              <a:t>;</a:t>
            </a:r>
          </a:p>
          <a:p>
            <a:pPr marL="0" indent="0">
              <a:lnSpc>
                <a:spcPct val="110000"/>
              </a:lnSpc>
              <a:spcBef>
                <a:spcPts val="0"/>
              </a:spcBef>
              <a:buClr>
                <a:srgbClr val="333399"/>
              </a:buClr>
              <a:buNone/>
              <a:defRPr/>
            </a:pPr>
            <a:r>
              <a:rPr lang="en-GB" sz="2000" dirty="0">
                <a:solidFill>
                  <a:srgbClr val="002060"/>
                </a:solidFill>
              </a:rPr>
              <a:t>	</a:t>
            </a:r>
            <a:r>
              <a:rPr lang="en-GB" dirty="0">
                <a:solidFill>
                  <a:srgbClr val="0070C0"/>
                </a:solidFill>
              </a:rPr>
              <a:t>CLOSE</a:t>
            </a:r>
            <a:r>
              <a:rPr lang="en-GB" sz="2000" dirty="0">
                <a:solidFill>
                  <a:srgbClr val="002060"/>
                </a:solidFill>
              </a:rPr>
              <a:t> c;</a:t>
            </a:r>
          </a:p>
          <a:p>
            <a:pPr marL="0" indent="0">
              <a:lnSpc>
                <a:spcPct val="110000"/>
              </a:lnSpc>
              <a:spcBef>
                <a:spcPts val="0"/>
              </a:spcBef>
              <a:buClr>
                <a:srgbClr val="333399"/>
              </a:buClr>
              <a:buNone/>
              <a:defRPr/>
            </a:pPr>
            <a:r>
              <a:rPr lang="en-GB" sz="2000" dirty="0">
                <a:solidFill>
                  <a:srgbClr val="002060"/>
                </a:solidFill>
              </a:rPr>
              <a:t>END;</a:t>
            </a:r>
            <a:r>
              <a:rPr lang="en-GB" sz="2000" dirty="0"/>
              <a:t>	</a:t>
            </a:r>
          </a:p>
          <a:p>
            <a:pPr marL="0" indent="0" eaLnBrk="1" fontAlgn="auto" hangingPunct="1">
              <a:lnSpc>
                <a:spcPct val="110000"/>
              </a:lnSpc>
              <a:spcBef>
                <a:spcPts val="0"/>
              </a:spcBef>
              <a:spcAft>
                <a:spcPts val="0"/>
              </a:spcAft>
              <a:buFont typeface="Wingdings" pitchFamily="2" charset="2"/>
              <a:buNone/>
              <a:defRPr/>
            </a:pPr>
            <a:endParaRPr lang="en-US" sz="1800" dirty="0"/>
          </a:p>
          <a:p>
            <a:pPr>
              <a:defRPr/>
            </a:pPr>
            <a:endParaRPr lang="en-US" sz="1800" dirty="0"/>
          </a:p>
        </p:txBody>
      </p:sp>
      <p:sp>
        <p:nvSpPr>
          <p:cNvPr id="4" name="Footer Placeholder 3"/>
          <p:cNvSpPr>
            <a:spLocks noGrp="1"/>
          </p:cNvSpPr>
          <p:nvPr>
            <p:ph type="ftr" sz="quarter" idx="11"/>
          </p:nvPr>
        </p:nvSpPr>
        <p:spPr/>
        <p:txBody>
          <a:bodyPr/>
          <a:lstStyle/>
          <a:p>
            <a:pPr>
              <a:defRPr/>
            </a:pPr>
            <a:r>
              <a:rPr lang="en-US" smtClean="0"/>
              <a:t>Prof. P. V. Kharbuli, Dept of Computer Sc., SAC Shillong</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851731021"/>
              </p:ext>
            </p:extLst>
          </p:nvPr>
        </p:nvGraphicFramePr>
        <p:xfrm>
          <a:off x="5004048" y="332656"/>
          <a:ext cx="3911598" cy="1483360"/>
        </p:xfrm>
        <a:graphic>
          <a:graphicData uri="http://schemas.openxmlformats.org/drawingml/2006/table">
            <a:tbl>
              <a:tblPr firstRow="1" bandRow="1">
                <a:tableStyleId>{5940675A-B579-460E-94D1-54222C63F5DA}</a:tableStyleId>
              </a:tblPr>
              <a:tblGrid>
                <a:gridCol w="1576316"/>
                <a:gridCol w="1167641"/>
                <a:gridCol w="1167641"/>
              </a:tblGrid>
              <a:tr h="370840">
                <a:tc>
                  <a:txBody>
                    <a:bodyPr/>
                    <a:lstStyle/>
                    <a:p>
                      <a:pPr algn="r"/>
                      <a:r>
                        <a:rPr lang="en-US" b="1" dirty="0" smtClean="0"/>
                        <a:t>employees</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err="1" smtClean="0">
                          <a:solidFill>
                            <a:schemeClr val="bg1"/>
                          </a:solidFill>
                        </a:rPr>
                        <a:t>fname</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pPr algn="ctr"/>
                      <a:r>
                        <a:rPr lang="en-US" b="1" dirty="0" smtClean="0">
                          <a:solidFill>
                            <a:schemeClr val="bg1"/>
                          </a:solidFill>
                        </a:rPr>
                        <a:t>salary</a:t>
                      </a:r>
                      <a:endParaRPr lang="en-US" b="1" dirty="0">
                        <a:solidFill>
                          <a:schemeClr val="bg1"/>
                        </a:solidFill>
                      </a:endParaRPr>
                    </a:p>
                  </a:txBody>
                  <a:tcPr>
                    <a:lnL w="12700" cap="flat" cmpd="sng" algn="ctr">
                      <a:solidFill>
                        <a:schemeClr val="tx1"/>
                      </a:solidFill>
                      <a:prstDash val="solid"/>
                      <a:round/>
                      <a:headEnd type="none" w="med" len="med"/>
                      <a:tailEnd type="none" w="med" len="med"/>
                    </a:lnL>
                    <a:solidFill>
                      <a:schemeClr val="tx1"/>
                    </a:solidFill>
                  </a:tcPr>
                </a:tc>
              </a:tr>
              <a:tr h="370840">
                <a:tc>
                  <a:txBody>
                    <a:bodyPr/>
                    <a:lstStyle/>
                    <a:p>
                      <a:pPr algn="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smtClean="0"/>
                        <a:t>Susan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10000</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smtClean="0"/>
                        <a:t>John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15000</a:t>
                      </a:r>
                      <a:endParaRPr lang="en-US" dirty="0"/>
                    </a:p>
                  </a:txBody>
                  <a:tcPr>
                    <a:lnL w="12700" cap="flat" cmpd="sng" algn="ctr">
                      <a:solidFill>
                        <a:schemeClr val="tx1"/>
                      </a:solidFill>
                      <a:prstDash val="solid"/>
                      <a:round/>
                      <a:headEnd type="none" w="med" len="med"/>
                      <a:tailEnd type="none" w="med" len="med"/>
                    </a:lnL>
                  </a:tcPr>
                </a:tc>
              </a:tr>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Rika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20000</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7847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152400"/>
            <a:ext cx="8305800" cy="685800"/>
          </a:xfrm>
        </p:spPr>
        <p:txBody>
          <a:bodyPr/>
          <a:lstStyle/>
          <a:p>
            <a:pPr eaLnBrk="1" hangingPunct="1"/>
            <a:r>
              <a:rPr lang="en-US" smtClean="0"/>
              <a:t>The Cursor For Loop</a:t>
            </a:r>
            <a:endParaRPr lang="en-IN" smtClean="0"/>
          </a:p>
        </p:txBody>
      </p:sp>
      <p:sp>
        <p:nvSpPr>
          <p:cNvPr id="3" name="Content Placeholder 2"/>
          <p:cNvSpPr>
            <a:spLocks noGrp="1"/>
          </p:cNvSpPr>
          <p:nvPr>
            <p:ph idx="1"/>
          </p:nvPr>
        </p:nvSpPr>
        <p:spPr/>
        <p:txBody>
          <a:bodyPr rtlCol="0"/>
          <a:lstStyle/>
          <a:p>
            <a:pPr marL="334963" indent="-334963" eaLnBrk="1" fontAlgn="auto" hangingPunct="1">
              <a:spcBef>
                <a:spcPts val="1100"/>
              </a:spcBef>
              <a:spcAft>
                <a:spcPts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In most situations that require an explicit cursor, we can simplify coding by using a cursor FOR loop instead of the OPEN, FETCH, and CLOSE statements. </a:t>
            </a:r>
          </a:p>
          <a:p>
            <a:pPr marL="334963" indent="-334963" eaLnBrk="1" fontAlgn="auto" hangingPunct="1">
              <a:spcBef>
                <a:spcPts val="1100"/>
              </a:spcBef>
              <a:spcAft>
                <a:spcPts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A </a:t>
            </a:r>
            <a:r>
              <a:rPr lang="en-GB" dirty="0" smtClean="0">
                <a:solidFill>
                  <a:srgbClr val="7030A0"/>
                </a:solidFill>
              </a:rPr>
              <a:t>cursor FOR loop </a:t>
            </a:r>
            <a:r>
              <a:rPr lang="en-GB" dirty="0" smtClean="0"/>
              <a:t>implicitly declares its loop index as a </a:t>
            </a:r>
            <a:r>
              <a:rPr lang="en-GB" dirty="0" smtClean="0">
                <a:solidFill>
                  <a:srgbClr val="7030A0"/>
                </a:solidFill>
              </a:rPr>
              <a:t>%ROWTYPE record</a:t>
            </a:r>
            <a:r>
              <a:rPr lang="en-GB" dirty="0" smtClean="0"/>
              <a:t>, opens a cursor, repeatedly fetches rows of values from the result set into fields in the record, and closes the cursor when all rows have been processed.</a:t>
            </a:r>
          </a:p>
          <a:p>
            <a:pPr marL="334963" indent="-334963" eaLnBrk="1" fontAlgn="auto" hangingPunct="1">
              <a:spcBef>
                <a:spcPts val="1100"/>
              </a:spcBef>
              <a:spcAft>
                <a:spcPts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An </a:t>
            </a:r>
            <a:r>
              <a:rPr lang="en-GB" dirty="0" smtClean="0">
                <a:solidFill>
                  <a:srgbClr val="7030A0"/>
                </a:solidFill>
              </a:rPr>
              <a:t>example </a:t>
            </a:r>
            <a:r>
              <a:rPr lang="en-GB" dirty="0" smtClean="0"/>
              <a:t>is given in the next slide.</a:t>
            </a:r>
          </a:p>
          <a:p>
            <a:pPr eaLnBrk="1" fontAlgn="auto" hangingPunct="1">
              <a:spcAft>
                <a:spcPts val="0"/>
              </a:spcAft>
              <a:defRPr/>
            </a:pPr>
            <a:endParaRPr lang="en-IN" dirty="0"/>
          </a:p>
        </p:txBody>
      </p:sp>
      <p:sp>
        <p:nvSpPr>
          <p:cNvPr id="31748"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bg1"/>
                </a:solidFill>
                <a:latin typeface="Arial" charset="0"/>
                <a:ea typeface="Lucida Sans Unicode" pitchFamily="32" charset="0"/>
                <a:cs typeface="Lucida Sans Unicode" pitchFamily="32" charset="0"/>
              </a:defRPr>
            </a:lvl1pPr>
            <a:lvl2pPr marL="742950" indent="-285750" eaLnBrk="0" hangingPunct="0">
              <a:defRPr>
                <a:solidFill>
                  <a:schemeClr val="bg1"/>
                </a:solidFill>
                <a:latin typeface="Arial" charset="0"/>
                <a:ea typeface="Lucida Sans Unicode" pitchFamily="32" charset="0"/>
                <a:cs typeface="Lucida Sans Unicode" pitchFamily="32" charset="0"/>
              </a:defRPr>
            </a:lvl2pPr>
            <a:lvl3pPr marL="1143000" indent="-228600" eaLnBrk="0" hangingPunct="0">
              <a:defRPr>
                <a:solidFill>
                  <a:schemeClr val="bg1"/>
                </a:solidFill>
                <a:latin typeface="Arial" charset="0"/>
                <a:ea typeface="Lucida Sans Unicode" pitchFamily="32" charset="0"/>
                <a:cs typeface="Lucida Sans Unicode" pitchFamily="32" charset="0"/>
              </a:defRPr>
            </a:lvl3pPr>
            <a:lvl4pPr marL="1600200" indent="-228600" eaLnBrk="0" hangingPunct="0">
              <a:defRPr>
                <a:solidFill>
                  <a:schemeClr val="bg1"/>
                </a:solidFill>
                <a:latin typeface="Arial" charset="0"/>
                <a:ea typeface="Lucida Sans Unicode" pitchFamily="32" charset="0"/>
                <a:cs typeface="Lucida Sans Unicode" pitchFamily="32" charset="0"/>
              </a:defRPr>
            </a:lvl4pPr>
            <a:lvl5pPr marL="2057400" indent="-228600" eaLnBrk="0" hangingPunct="0">
              <a:defRPr>
                <a:solidFill>
                  <a:schemeClr val="bg1"/>
                </a:solidFill>
                <a:latin typeface="Arial" charset="0"/>
                <a:ea typeface="Lucida Sans Unicode" pitchFamily="32" charset="0"/>
                <a:cs typeface="Lucida Sans Unicode" pitchFamily="32" charset="0"/>
              </a:defRPr>
            </a:lvl5pPr>
            <a:lvl6pPr marL="25146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6pPr>
            <a:lvl7pPr marL="29718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7pPr>
            <a:lvl8pPr marL="34290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8pPr>
            <a:lvl9pPr marL="38862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9pPr>
          </a:lstStyle>
          <a:p>
            <a:pPr eaLnBrk="1" hangingPunct="1"/>
            <a:r>
              <a:rPr lang="en-US" smtClean="0">
                <a:solidFill>
                  <a:schemeClr val="tx2"/>
                </a:solidFill>
              </a:rPr>
              <a:t>Prof. P. V. Kharbuli, Dept of Computer Sc., SAC Shillong</a:t>
            </a:r>
            <a:endParaRPr lang="en-GB" smtClean="0">
              <a:solidFill>
                <a:schemeClr val="tx2"/>
              </a:solidFill>
            </a:endParaRPr>
          </a:p>
        </p:txBody>
      </p:sp>
    </p:spTree>
    <p:extLst>
      <p:ext uri="{BB962C8B-B14F-4D97-AF65-F5344CB8AC3E}">
        <p14:creationId xmlns:p14="http://schemas.microsoft.com/office/powerpoint/2010/main" val="16273602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04800" y="152400"/>
            <a:ext cx="8305800" cy="685800"/>
          </a:xfrm>
        </p:spPr>
        <p:txBody>
          <a:bodyPr/>
          <a:lstStyle/>
          <a:p>
            <a:pPr algn="l" eaLnBrk="1" hangingPunct="1"/>
            <a:r>
              <a:rPr lang="en-US" dirty="0" smtClean="0"/>
              <a:t>The Cursor For </a:t>
            </a:r>
            <a:r>
              <a:rPr lang="en-US" dirty="0" err="1" smtClean="0"/>
              <a:t>Loop:Example</a:t>
            </a:r>
            <a:endParaRPr lang="en-IN" dirty="0" smtClean="0"/>
          </a:p>
        </p:txBody>
      </p:sp>
      <p:sp>
        <p:nvSpPr>
          <p:cNvPr id="3" name="Content Placeholder 2"/>
          <p:cNvSpPr>
            <a:spLocks noGrp="1"/>
          </p:cNvSpPr>
          <p:nvPr>
            <p:ph idx="1"/>
          </p:nvPr>
        </p:nvSpPr>
        <p:spPr/>
        <p:txBody>
          <a:bodyPr rtlCol="0">
            <a:normAutofit fontScale="85000" lnSpcReduction="20000"/>
          </a:bodyPr>
          <a:lstStyle/>
          <a:p>
            <a:pPr marL="0" indent="0" eaLnBrk="1" fontAlgn="auto" hangingPunct="1">
              <a:lnSpc>
                <a:spcPct val="120000"/>
              </a:lnSpc>
              <a:spcBef>
                <a:spcPts val="0"/>
              </a:spcBef>
              <a:spcAft>
                <a:spcPts val="0"/>
              </a:spcAft>
              <a:buFont typeface="Wingdings" pitchFamily="2" charset="2"/>
              <a:buNone/>
              <a:defRPr/>
            </a:pPr>
            <a:r>
              <a:rPr lang="en-US" dirty="0" smtClean="0"/>
              <a:t>SET SERVEROUTPUT ON;</a:t>
            </a:r>
          </a:p>
          <a:p>
            <a:pPr marL="0" indent="0" eaLnBrk="1" fontAlgn="auto" hangingPunct="1">
              <a:lnSpc>
                <a:spcPct val="120000"/>
              </a:lnSpc>
              <a:spcBef>
                <a:spcPts val="0"/>
              </a:spcBef>
              <a:spcAft>
                <a:spcPts val="0"/>
              </a:spcAft>
              <a:buFont typeface="Wingdings" pitchFamily="2" charset="2"/>
              <a:buNone/>
              <a:defRPr/>
            </a:pPr>
            <a:r>
              <a:rPr lang="en-US" dirty="0" smtClean="0"/>
              <a:t>DECLARE </a:t>
            </a:r>
          </a:p>
          <a:p>
            <a:pPr marL="0" indent="0" eaLnBrk="1" fontAlgn="auto" hangingPunct="1">
              <a:lnSpc>
                <a:spcPct val="120000"/>
              </a:lnSpc>
              <a:spcBef>
                <a:spcPts val="0"/>
              </a:spcBef>
              <a:spcAft>
                <a:spcPts val="0"/>
              </a:spcAft>
              <a:buFont typeface="Wingdings" pitchFamily="2" charset="2"/>
              <a:buNone/>
              <a:defRPr/>
            </a:pPr>
            <a:r>
              <a:rPr lang="en-US" dirty="0" smtClean="0"/>
              <a:t>	CURSOR c1 IS SELECT </a:t>
            </a:r>
            <a:r>
              <a:rPr lang="en-US" dirty="0" err="1" smtClean="0"/>
              <a:t>deptid</a:t>
            </a:r>
            <a:r>
              <a:rPr lang="en-US" dirty="0" smtClean="0"/>
              <a:t>, AVG(salary) </a:t>
            </a:r>
            <a:r>
              <a:rPr lang="en-US" dirty="0" err="1" smtClean="0"/>
              <a:t>sal</a:t>
            </a:r>
            <a:r>
              <a:rPr lang="en-US" dirty="0" smtClean="0"/>
              <a:t> FROM Employees </a:t>
            </a:r>
          </a:p>
          <a:p>
            <a:pPr marL="0" indent="0" eaLnBrk="1" fontAlgn="auto" hangingPunct="1">
              <a:lnSpc>
                <a:spcPct val="120000"/>
              </a:lnSpc>
              <a:spcBef>
                <a:spcPts val="0"/>
              </a:spcBef>
              <a:spcAft>
                <a:spcPts val="0"/>
              </a:spcAft>
              <a:buFont typeface="Wingdings" pitchFamily="2" charset="2"/>
              <a:buNone/>
              <a:defRPr/>
            </a:pPr>
            <a:r>
              <a:rPr lang="en-US" dirty="0" smtClean="0"/>
              <a:t>	     	        GROUP BY </a:t>
            </a:r>
            <a:r>
              <a:rPr lang="en-US" dirty="0" err="1" smtClean="0"/>
              <a:t>deptid</a:t>
            </a:r>
            <a:r>
              <a:rPr lang="en-US" dirty="0" smtClean="0"/>
              <a:t>;</a:t>
            </a:r>
          </a:p>
          <a:p>
            <a:pPr marL="0" indent="0" eaLnBrk="1" fontAlgn="auto" hangingPunct="1">
              <a:lnSpc>
                <a:spcPct val="120000"/>
              </a:lnSpc>
              <a:spcBef>
                <a:spcPts val="0"/>
              </a:spcBef>
              <a:spcAft>
                <a:spcPts val="0"/>
              </a:spcAft>
              <a:buFont typeface="Wingdings" pitchFamily="2" charset="2"/>
              <a:buNone/>
              <a:defRPr/>
            </a:pPr>
            <a:r>
              <a:rPr lang="en-US" dirty="0" smtClean="0"/>
              <a:t>  	</a:t>
            </a:r>
            <a:r>
              <a:rPr lang="en-US" dirty="0" err="1" smtClean="0"/>
              <a:t>c_row</a:t>
            </a:r>
            <a:r>
              <a:rPr lang="en-US" dirty="0" smtClean="0"/>
              <a:t> c1 % ROWTYPE;	</a:t>
            </a:r>
          </a:p>
          <a:p>
            <a:pPr marL="0" indent="0" eaLnBrk="1" fontAlgn="auto" hangingPunct="1">
              <a:lnSpc>
                <a:spcPct val="120000"/>
              </a:lnSpc>
              <a:spcBef>
                <a:spcPts val="0"/>
              </a:spcBef>
              <a:spcAft>
                <a:spcPts val="0"/>
              </a:spcAft>
              <a:buFont typeface="Wingdings" pitchFamily="2" charset="2"/>
              <a:buNone/>
              <a:defRPr/>
            </a:pPr>
            <a:r>
              <a:rPr lang="en-US" dirty="0" smtClean="0"/>
              <a:t>BEGIN 	</a:t>
            </a:r>
          </a:p>
          <a:p>
            <a:pPr marL="0" indent="0" eaLnBrk="1" fontAlgn="auto" hangingPunct="1">
              <a:lnSpc>
                <a:spcPct val="120000"/>
              </a:lnSpc>
              <a:spcBef>
                <a:spcPts val="0"/>
              </a:spcBef>
              <a:spcAft>
                <a:spcPts val="0"/>
              </a:spcAft>
              <a:buFont typeface="Wingdings" pitchFamily="2" charset="2"/>
              <a:buNone/>
              <a:defRPr/>
            </a:pPr>
            <a:r>
              <a:rPr lang="en-US" dirty="0" smtClean="0"/>
              <a:t>	FOR</a:t>
            </a:r>
            <a:r>
              <a:rPr lang="en-US" dirty="0" smtClean="0">
                <a:solidFill>
                  <a:srgbClr val="006600"/>
                </a:solidFill>
              </a:rPr>
              <a:t> </a:t>
            </a:r>
            <a:r>
              <a:rPr lang="en-US" dirty="0" err="1" smtClean="0">
                <a:solidFill>
                  <a:srgbClr val="006600"/>
                </a:solidFill>
              </a:rPr>
              <a:t>c_row</a:t>
            </a:r>
            <a:r>
              <a:rPr lang="en-US" dirty="0" smtClean="0">
                <a:solidFill>
                  <a:srgbClr val="006600"/>
                </a:solidFill>
              </a:rPr>
              <a:t> </a:t>
            </a:r>
            <a:r>
              <a:rPr lang="en-US" dirty="0"/>
              <a:t>IN</a:t>
            </a:r>
            <a:r>
              <a:rPr lang="en-US" dirty="0" smtClean="0">
                <a:solidFill>
                  <a:srgbClr val="006600"/>
                </a:solidFill>
              </a:rPr>
              <a:t> c1 </a:t>
            </a:r>
            <a:r>
              <a:rPr lang="en-US" dirty="0"/>
              <a:t>LOOP</a:t>
            </a:r>
          </a:p>
          <a:p>
            <a:pPr marL="0" indent="0" eaLnBrk="1" fontAlgn="auto" hangingPunct="1">
              <a:lnSpc>
                <a:spcPct val="120000"/>
              </a:lnSpc>
              <a:spcBef>
                <a:spcPts val="0"/>
              </a:spcBef>
              <a:spcAft>
                <a:spcPts val="0"/>
              </a:spcAft>
              <a:buFont typeface="Wingdings" pitchFamily="2" charset="2"/>
              <a:buNone/>
              <a:defRPr/>
            </a:pPr>
            <a:r>
              <a:rPr lang="en-US" dirty="0" smtClean="0">
                <a:solidFill>
                  <a:srgbClr val="006600"/>
                </a:solidFill>
              </a:rPr>
              <a:t>	  	</a:t>
            </a:r>
            <a:r>
              <a:rPr lang="en-US" dirty="0"/>
              <a:t>DBMS_OUTPUT.PUT_LINE('Average Salary for Department 		No ‘ || </a:t>
            </a:r>
            <a:r>
              <a:rPr lang="en-US" dirty="0" err="1" smtClean="0">
                <a:solidFill>
                  <a:srgbClr val="006600"/>
                </a:solidFill>
              </a:rPr>
              <a:t>c_row.deptid</a:t>
            </a:r>
            <a:r>
              <a:rPr lang="en-US" dirty="0" smtClean="0">
                <a:solidFill>
                  <a:srgbClr val="006600"/>
                </a:solidFill>
              </a:rPr>
              <a:t> </a:t>
            </a:r>
            <a:r>
              <a:rPr lang="en-US" dirty="0"/>
              <a:t>|| ' is : Rs. ' || </a:t>
            </a:r>
            <a:r>
              <a:rPr lang="en-US" dirty="0" err="1" smtClean="0">
                <a:solidFill>
                  <a:srgbClr val="006600"/>
                </a:solidFill>
              </a:rPr>
              <a:t>c_row.sal</a:t>
            </a:r>
            <a:r>
              <a:rPr lang="en-US" dirty="0" smtClean="0">
                <a:solidFill>
                  <a:srgbClr val="006600"/>
                </a:solidFill>
              </a:rPr>
              <a:t> </a:t>
            </a:r>
            <a:r>
              <a:rPr lang="en-US" dirty="0"/>
              <a:t>);</a:t>
            </a:r>
          </a:p>
          <a:p>
            <a:pPr marL="0" indent="0" eaLnBrk="1" fontAlgn="auto" hangingPunct="1">
              <a:lnSpc>
                <a:spcPct val="120000"/>
              </a:lnSpc>
              <a:spcBef>
                <a:spcPts val="0"/>
              </a:spcBef>
              <a:spcAft>
                <a:spcPts val="0"/>
              </a:spcAft>
              <a:buFont typeface="Wingdings" pitchFamily="2" charset="2"/>
              <a:buNone/>
              <a:defRPr/>
            </a:pPr>
            <a:r>
              <a:rPr lang="en-US" dirty="0" smtClean="0">
                <a:solidFill>
                  <a:srgbClr val="006600"/>
                </a:solidFill>
              </a:rPr>
              <a:t>  	</a:t>
            </a:r>
            <a:r>
              <a:rPr lang="en-US" dirty="0"/>
              <a:t>END LOOP;</a:t>
            </a:r>
          </a:p>
          <a:p>
            <a:pPr marL="0" indent="0" eaLnBrk="1" fontAlgn="auto" hangingPunct="1">
              <a:lnSpc>
                <a:spcPct val="120000"/>
              </a:lnSpc>
              <a:spcBef>
                <a:spcPts val="0"/>
              </a:spcBef>
              <a:spcAft>
                <a:spcPts val="0"/>
              </a:spcAft>
              <a:buFont typeface="Wingdings" pitchFamily="2" charset="2"/>
              <a:buNone/>
              <a:defRPr/>
            </a:pPr>
            <a:r>
              <a:rPr lang="en-US" dirty="0" smtClean="0"/>
              <a:t>END;</a:t>
            </a:r>
          </a:p>
          <a:p>
            <a:pPr eaLnBrk="1" fontAlgn="auto" hangingPunct="1">
              <a:spcBef>
                <a:spcPct val="50000"/>
              </a:spcBef>
              <a:spcAft>
                <a:spcPts val="0"/>
              </a:spcAft>
              <a:defRPr/>
            </a:pPr>
            <a:r>
              <a:rPr lang="en-US" dirty="0" smtClean="0"/>
              <a:t>This example above uses the Employees table to find the average salary of all employees for a particular department id.  Here ‘</a:t>
            </a:r>
            <a:r>
              <a:rPr lang="en-US" dirty="0" err="1" smtClean="0"/>
              <a:t>sal</a:t>
            </a:r>
            <a:r>
              <a:rPr lang="en-US" dirty="0" smtClean="0"/>
              <a:t>’ is a column alias used for storing average of salary.</a:t>
            </a:r>
          </a:p>
          <a:p>
            <a:pPr marL="0" indent="0" eaLnBrk="1" fontAlgn="auto" hangingPunct="1">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a:t>
            </a:r>
            <a:endParaRPr lang="en-GB" dirty="0"/>
          </a:p>
        </p:txBody>
      </p:sp>
      <p:sp>
        <p:nvSpPr>
          <p:cNvPr id="3277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bg1"/>
                </a:solidFill>
                <a:latin typeface="Arial" charset="0"/>
                <a:ea typeface="Lucida Sans Unicode" pitchFamily="32" charset="0"/>
                <a:cs typeface="Lucida Sans Unicode" pitchFamily="32" charset="0"/>
              </a:defRPr>
            </a:lvl1pPr>
            <a:lvl2pPr marL="742950" indent="-285750" eaLnBrk="0" hangingPunct="0">
              <a:defRPr>
                <a:solidFill>
                  <a:schemeClr val="bg1"/>
                </a:solidFill>
                <a:latin typeface="Arial" charset="0"/>
                <a:ea typeface="Lucida Sans Unicode" pitchFamily="32" charset="0"/>
                <a:cs typeface="Lucida Sans Unicode" pitchFamily="32" charset="0"/>
              </a:defRPr>
            </a:lvl2pPr>
            <a:lvl3pPr marL="1143000" indent="-228600" eaLnBrk="0" hangingPunct="0">
              <a:defRPr>
                <a:solidFill>
                  <a:schemeClr val="bg1"/>
                </a:solidFill>
                <a:latin typeface="Arial" charset="0"/>
                <a:ea typeface="Lucida Sans Unicode" pitchFamily="32" charset="0"/>
                <a:cs typeface="Lucida Sans Unicode" pitchFamily="32" charset="0"/>
              </a:defRPr>
            </a:lvl3pPr>
            <a:lvl4pPr marL="1600200" indent="-228600" eaLnBrk="0" hangingPunct="0">
              <a:defRPr>
                <a:solidFill>
                  <a:schemeClr val="bg1"/>
                </a:solidFill>
                <a:latin typeface="Arial" charset="0"/>
                <a:ea typeface="Lucida Sans Unicode" pitchFamily="32" charset="0"/>
                <a:cs typeface="Lucida Sans Unicode" pitchFamily="32" charset="0"/>
              </a:defRPr>
            </a:lvl4pPr>
            <a:lvl5pPr marL="2057400" indent="-228600" eaLnBrk="0" hangingPunct="0">
              <a:defRPr>
                <a:solidFill>
                  <a:schemeClr val="bg1"/>
                </a:solidFill>
                <a:latin typeface="Arial" charset="0"/>
                <a:ea typeface="Lucida Sans Unicode" pitchFamily="32" charset="0"/>
                <a:cs typeface="Lucida Sans Unicode" pitchFamily="32" charset="0"/>
              </a:defRPr>
            </a:lvl5pPr>
            <a:lvl6pPr marL="25146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6pPr>
            <a:lvl7pPr marL="29718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7pPr>
            <a:lvl8pPr marL="34290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8pPr>
            <a:lvl9pPr marL="38862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9pPr>
          </a:lstStyle>
          <a:p>
            <a:pPr eaLnBrk="1" hangingPunct="1"/>
            <a:r>
              <a:rPr lang="en-US" smtClean="0">
                <a:solidFill>
                  <a:schemeClr val="tx2"/>
                </a:solidFill>
              </a:rPr>
              <a:t>Prof. P. V. Kharbuli, Dept of Computer Sc., SAC Shillong</a:t>
            </a:r>
            <a:endParaRPr lang="en-GB" smtClean="0">
              <a:solidFill>
                <a:schemeClr val="tx2"/>
              </a:solidFill>
            </a:endParaRPr>
          </a:p>
        </p:txBody>
      </p:sp>
      <p:sp>
        <p:nvSpPr>
          <p:cNvPr id="32773" name="Rectangle 7"/>
          <p:cNvSpPr>
            <a:spLocks noChangeArrowheads="1"/>
          </p:cNvSpPr>
          <p:nvPr/>
        </p:nvSpPr>
        <p:spPr bwMode="auto">
          <a:xfrm>
            <a:off x="5334000" y="381000"/>
            <a:ext cx="3717925" cy="160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1400" b="1" u="sng" dirty="0">
                <a:solidFill>
                  <a:schemeClr val="tx1"/>
                </a:solidFill>
              </a:rPr>
              <a:t>Output</a:t>
            </a:r>
            <a:r>
              <a:rPr lang="en-US" sz="1400" b="1" dirty="0">
                <a:solidFill>
                  <a:schemeClr val="tx1"/>
                </a:solidFill>
              </a:rPr>
              <a:t>:</a:t>
            </a:r>
          </a:p>
          <a:p>
            <a:r>
              <a:rPr lang="en-US" sz="1400" dirty="0">
                <a:solidFill>
                  <a:schemeClr val="tx1"/>
                </a:solidFill>
              </a:rPr>
              <a:t>Average Salary for Department No 10 is : </a:t>
            </a:r>
            <a:r>
              <a:rPr lang="en-US" sz="1400" dirty="0" err="1">
                <a:solidFill>
                  <a:schemeClr val="tx1"/>
                </a:solidFill>
              </a:rPr>
              <a:t>Rs</a:t>
            </a:r>
            <a:r>
              <a:rPr lang="en-US" sz="1400" dirty="0">
                <a:solidFill>
                  <a:schemeClr val="tx1"/>
                </a:solidFill>
              </a:rPr>
              <a:t>. 15000</a:t>
            </a:r>
          </a:p>
          <a:p>
            <a:r>
              <a:rPr lang="en-US" sz="1400" dirty="0">
                <a:solidFill>
                  <a:schemeClr val="tx1"/>
                </a:solidFill>
              </a:rPr>
              <a:t>Average Salary for Department No 20 is : </a:t>
            </a:r>
            <a:r>
              <a:rPr lang="en-US" sz="1400" dirty="0" err="1">
                <a:solidFill>
                  <a:schemeClr val="tx1"/>
                </a:solidFill>
              </a:rPr>
              <a:t>Rs</a:t>
            </a:r>
            <a:r>
              <a:rPr lang="en-US" sz="1400" dirty="0">
                <a:solidFill>
                  <a:schemeClr val="tx1"/>
                </a:solidFill>
              </a:rPr>
              <a:t>. 17500</a:t>
            </a:r>
          </a:p>
          <a:p>
            <a:endParaRPr lang="en-US" sz="1400" dirty="0">
              <a:solidFill>
                <a:schemeClr val="tx1"/>
              </a:solidFill>
            </a:endParaRPr>
          </a:p>
          <a:p>
            <a:r>
              <a:rPr lang="en-US" sz="1400" dirty="0">
                <a:solidFill>
                  <a:schemeClr val="tx1"/>
                </a:solidFill>
              </a:rPr>
              <a:t>PL/SQL procedure successfully completed.</a:t>
            </a:r>
          </a:p>
        </p:txBody>
      </p:sp>
    </p:spTree>
    <p:extLst>
      <p:ext uri="{BB962C8B-B14F-4D97-AF65-F5344CB8AC3E}">
        <p14:creationId xmlns:p14="http://schemas.microsoft.com/office/powerpoint/2010/main" val="2965834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152400"/>
            <a:ext cx="8305800" cy="685800"/>
          </a:xfrm>
        </p:spPr>
        <p:txBody>
          <a:bodyPr/>
          <a:lstStyle/>
          <a:p>
            <a:pPr eaLnBrk="1" hangingPunct="1"/>
            <a:r>
              <a:rPr lang="en-US" sz="2400" smtClean="0"/>
              <a:t>Displaying all employees names&amp; salary using Cursor for Loop</a:t>
            </a:r>
            <a:endParaRPr lang="en-IN" sz="2400" smtClean="0"/>
          </a:p>
        </p:txBody>
      </p:sp>
      <p:sp>
        <p:nvSpPr>
          <p:cNvPr id="35843" name="Content Placeholder 2"/>
          <p:cNvSpPr>
            <a:spLocks noGrp="1"/>
          </p:cNvSpPr>
          <p:nvPr>
            <p:ph idx="1"/>
          </p:nvPr>
        </p:nvSpPr>
        <p:spPr>
          <a:xfrm>
            <a:off x="304800" y="1447800"/>
            <a:ext cx="8305800" cy="3200400"/>
          </a:xfrm>
        </p:spPr>
        <p:txBody>
          <a:bodyPr/>
          <a:lstStyle/>
          <a:p>
            <a:pPr marL="0" indent="0" eaLnBrk="1" hangingPunct="1">
              <a:spcBef>
                <a:spcPct val="0"/>
              </a:spcBef>
              <a:buFont typeface="Wingdings" charset="2"/>
              <a:buNone/>
            </a:pPr>
            <a:r>
              <a:rPr lang="en-US" sz="1600" dirty="0" smtClean="0"/>
              <a:t>DECLARE</a:t>
            </a:r>
          </a:p>
          <a:p>
            <a:pPr marL="0" indent="0" eaLnBrk="1" hangingPunct="1">
              <a:spcBef>
                <a:spcPct val="0"/>
              </a:spcBef>
              <a:buFont typeface="Wingdings" charset="2"/>
              <a:buNone/>
            </a:pPr>
            <a:r>
              <a:rPr lang="en-US" sz="1600" dirty="0" smtClean="0"/>
              <a:t>	CURSOR c1 IS</a:t>
            </a:r>
          </a:p>
          <a:p>
            <a:pPr marL="0" indent="0" eaLnBrk="1" hangingPunct="1">
              <a:spcBef>
                <a:spcPct val="0"/>
              </a:spcBef>
              <a:buFont typeface="Wingdings" charset="2"/>
              <a:buNone/>
            </a:pPr>
            <a:r>
              <a:rPr lang="en-US" sz="1600" dirty="0" smtClean="0"/>
              <a:t>		SELECT upper(</a:t>
            </a:r>
            <a:r>
              <a:rPr lang="en-US" sz="1600" dirty="0" err="1" smtClean="0"/>
              <a:t>fname</a:t>
            </a:r>
            <a:r>
              <a:rPr lang="en-US" sz="1600" dirty="0" smtClean="0"/>
              <a:t>) name, salary FROM Employees;			</a:t>
            </a:r>
            <a:r>
              <a:rPr lang="en-US" sz="1600" dirty="0" smtClean="0">
                <a:solidFill>
                  <a:srgbClr val="CC0000"/>
                </a:solidFill>
              </a:rPr>
              <a:t>var1</a:t>
            </a:r>
            <a:r>
              <a:rPr lang="en-US" sz="1600" dirty="0" smtClean="0">
                <a:solidFill>
                  <a:srgbClr val="006600"/>
                </a:solidFill>
              </a:rPr>
              <a:t> c1 %ROWTYPE;</a:t>
            </a:r>
          </a:p>
          <a:p>
            <a:pPr marL="0" indent="0" eaLnBrk="1" hangingPunct="1">
              <a:spcBef>
                <a:spcPct val="0"/>
              </a:spcBef>
              <a:buFont typeface="Wingdings" charset="2"/>
              <a:buNone/>
            </a:pPr>
            <a:r>
              <a:rPr lang="en-US" sz="1600" dirty="0" smtClean="0"/>
              <a:t>BEGIN</a:t>
            </a:r>
          </a:p>
          <a:p>
            <a:pPr marL="0" indent="0" eaLnBrk="1" hangingPunct="1">
              <a:spcBef>
                <a:spcPct val="0"/>
              </a:spcBef>
              <a:buFont typeface="Wingdings" charset="2"/>
              <a:buNone/>
            </a:pPr>
            <a:r>
              <a:rPr lang="en-US" sz="1600" dirty="0" smtClean="0"/>
              <a:t>	</a:t>
            </a:r>
            <a:r>
              <a:rPr lang="en-US" sz="1600" dirty="0" smtClean="0">
                <a:solidFill>
                  <a:srgbClr val="006600"/>
                </a:solidFill>
              </a:rPr>
              <a:t>FOR var1 IN c1 LOOP  </a:t>
            </a:r>
          </a:p>
          <a:p>
            <a:pPr marL="0" indent="0" eaLnBrk="1" hangingPunct="1">
              <a:spcBef>
                <a:spcPct val="0"/>
              </a:spcBef>
              <a:buFont typeface="Wingdings" charset="2"/>
              <a:buNone/>
            </a:pPr>
            <a:r>
              <a:rPr lang="en-US" sz="1600" dirty="0" smtClean="0">
                <a:solidFill>
                  <a:srgbClr val="006600"/>
                </a:solidFill>
              </a:rPr>
              <a:t>	   	DBMS_OUTPUT.PUT_LINE('Employee Name : ' || </a:t>
            </a:r>
            <a:r>
              <a:rPr lang="en-US" sz="1600" dirty="0" smtClean="0">
                <a:solidFill>
                  <a:srgbClr val="CC0000"/>
                </a:solidFill>
              </a:rPr>
              <a:t>var1.name</a:t>
            </a:r>
            <a:r>
              <a:rPr lang="en-US" sz="1600" dirty="0" smtClean="0">
                <a:solidFill>
                  <a:srgbClr val="006600"/>
                </a:solidFill>
              </a:rPr>
              <a:t> </a:t>
            </a:r>
          </a:p>
          <a:p>
            <a:pPr marL="0" indent="0" eaLnBrk="1" hangingPunct="1">
              <a:spcBef>
                <a:spcPct val="0"/>
              </a:spcBef>
              <a:buFont typeface="Wingdings" charset="2"/>
              <a:buNone/>
            </a:pPr>
            <a:r>
              <a:rPr lang="en-US" sz="1600" dirty="0" smtClean="0">
                <a:solidFill>
                  <a:srgbClr val="006600"/>
                </a:solidFill>
              </a:rPr>
              <a:t>		|| '. Salary : ’ || </a:t>
            </a:r>
            <a:r>
              <a:rPr lang="en-US" sz="1600" dirty="0" smtClean="0">
                <a:solidFill>
                  <a:srgbClr val="CC0000"/>
                </a:solidFill>
              </a:rPr>
              <a:t>var1.salary</a:t>
            </a:r>
            <a:r>
              <a:rPr lang="en-US" sz="1600" dirty="0" smtClean="0">
                <a:solidFill>
                  <a:srgbClr val="006600"/>
                </a:solidFill>
              </a:rPr>
              <a:t>);</a:t>
            </a:r>
          </a:p>
          <a:p>
            <a:pPr marL="0" indent="0" eaLnBrk="1" hangingPunct="1">
              <a:spcBef>
                <a:spcPct val="0"/>
              </a:spcBef>
              <a:buFont typeface="Wingdings" charset="2"/>
              <a:buNone/>
            </a:pPr>
            <a:r>
              <a:rPr lang="en-US" sz="1600" dirty="0" smtClean="0">
                <a:solidFill>
                  <a:srgbClr val="006600"/>
                </a:solidFill>
              </a:rPr>
              <a:t>		 EXIT WHEN c1%NOTFOUND;</a:t>
            </a:r>
          </a:p>
          <a:p>
            <a:pPr marL="0" indent="0" eaLnBrk="1" hangingPunct="1">
              <a:spcBef>
                <a:spcPct val="0"/>
              </a:spcBef>
              <a:buFont typeface="Wingdings" charset="2"/>
              <a:buNone/>
            </a:pPr>
            <a:r>
              <a:rPr lang="en-US" sz="1600" dirty="0" smtClean="0">
                <a:solidFill>
                  <a:srgbClr val="006600"/>
                </a:solidFill>
              </a:rPr>
              <a:t>	END LOOP;</a:t>
            </a:r>
          </a:p>
          <a:p>
            <a:pPr marL="0" indent="0" eaLnBrk="1" hangingPunct="1">
              <a:spcBef>
                <a:spcPct val="0"/>
              </a:spcBef>
              <a:buFont typeface="Wingdings" charset="2"/>
              <a:buNone/>
            </a:pPr>
            <a:r>
              <a:rPr lang="en-US" sz="1600" dirty="0" smtClean="0"/>
              <a:t>END;	</a:t>
            </a:r>
          </a:p>
        </p:txBody>
      </p:sp>
      <p:sp>
        <p:nvSpPr>
          <p:cNvPr id="35844"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bg1"/>
                </a:solidFill>
                <a:latin typeface="Arial" charset="0"/>
                <a:ea typeface="Lucida Sans Unicode" pitchFamily="32" charset="0"/>
                <a:cs typeface="Lucida Sans Unicode" pitchFamily="32" charset="0"/>
              </a:defRPr>
            </a:lvl1pPr>
            <a:lvl2pPr marL="742950" indent="-285750" eaLnBrk="0" hangingPunct="0">
              <a:defRPr>
                <a:solidFill>
                  <a:schemeClr val="bg1"/>
                </a:solidFill>
                <a:latin typeface="Arial" charset="0"/>
                <a:ea typeface="Lucida Sans Unicode" pitchFamily="32" charset="0"/>
                <a:cs typeface="Lucida Sans Unicode" pitchFamily="32" charset="0"/>
              </a:defRPr>
            </a:lvl2pPr>
            <a:lvl3pPr marL="1143000" indent="-228600" eaLnBrk="0" hangingPunct="0">
              <a:defRPr>
                <a:solidFill>
                  <a:schemeClr val="bg1"/>
                </a:solidFill>
                <a:latin typeface="Arial" charset="0"/>
                <a:ea typeface="Lucida Sans Unicode" pitchFamily="32" charset="0"/>
                <a:cs typeface="Lucida Sans Unicode" pitchFamily="32" charset="0"/>
              </a:defRPr>
            </a:lvl3pPr>
            <a:lvl4pPr marL="1600200" indent="-228600" eaLnBrk="0" hangingPunct="0">
              <a:defRPr>
                <a:solidFill>
                  <a:schemeClr val="bg1"/>
                </a:solidFill>
                <a:latin typeface="Arial" charset="0"/>
                <a:ea typeface="Lucida Sans Unicode" pitchFamily="32" charset="0"/>
                <a:cs typeface="Lucida Sans Unicode" pitchFamily="32" charset="0"/>
              </a:defRPr>
            </a:lvl4pPr>
            <a:lvl5pPr marL="2057400" indent="-228600" eaLnBrk="0" hangingPunct="0">
              <a:defRPr>
                <a:solidFill>
                  <a:schemeClr val="bg1"/>
                </a:solidFill>
                <a:latin typeface="Arial" charset="0"/>
                <a:ea typeface="Lucida Sans Unicode" pitchFamily="32" charset="0"/>
                <a:cs typeface="Lucida Sans Unicode" pitchFamily="32" charset="0"/>
              </a:defRPr>
            </a:lvl5pPr>
            <a:lvl6pPr marL="25146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6pPr>
            <a:lvl7pPr marL="29718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7pPr>
            <a:lvl8pPr marL="34290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8pPr>
            <a:lvl9pPr marL="38862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9pPr>
          </a:lstStyle>
          <a:p>
            <a:pPr eaLnBrk="1" hangingPunct="1"/>
            <a:r>
              <a:rPr lang="en-US" smtClean="0">
                <a:solidFill>
                  <a:schemeClr val="tx2"/>
                </a:solidFill>
              </a:rPr>
              <a:t>Prof. P. V. Kharbuli, Dept of Computer Sc., SAC Shillong</a:t>
            </a:r>
            <a:endParaRPr lang="en-GB" smtClean="0">
              <a:solidFill>
                <a:schemeClr val="tx2"/>
              </a:solidFill>
            </a:endParaRPr>
          </a:p>
        </p:txBody>
      </p:sp>
    </p:spTree>
    <p:extLst>
      <p:ext uri="{BB962C8B-B14F-4D97-AF65-F5344CB8AC3E}">
        <p14:creationId xmlns:p14="http://schemas.microsoft.com/office/powerpoint/2010/main" val="1116237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3: Using Cursor For Loop</a:t>
            </a:r>
            <a:endParaRPr lang="en-US" dirty="0"/>
          </a:p>
        </p:txBody>
      </p:sp>
      <p:sp>
        <p:nvSpPr>
          <p:cNvPr id="3" name="Content Placeholder 2"/>
          <p:cNvSpPr>
            <a:spLocks noGrp="1"/>
          </p:cNvSpPr>
          <p:nvPr>
            <p:ph idx="1"/>
          </p:nvPr>
        </p:nvSpPr>
        <p:spPr/>
        <p:txBody>
          <a:bodyPr>
            <a:normAutofit fontScale="92500" lnSpcReduction="20000"/>
          </a:bodyPr>
          <a:lstStyle/>
          <a:p>
            <a:pPr marL="0" indent="0" eaLnBrk="1" fontAlgn="auto" hangingPunct="1">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DECLARE</a:t>
            </a:r>
          </a:p>
          <a:p>
            <a:pPr marL="0" indent="0" eaLnBrk="1" fontAlgn="auto" hangingPunct="1">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 declare an explicit cursor </a:t>
            </a:r>
          </a:p>
          <a:p>
            <a:pPr marL="0" indent="0" eaLnBrk="1" fontAlgn="auto" hangingPunct="1">
              <a:spcBef>
                <a:spcPts val="0"/>
              </a:spcBef>
              <a:spcAft>
                <a:spcPts val="0"/>
              </a:spcAft>
              <a:buClr>
                <a:srgbClr val="9900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990099"/>
                </a:solidFill>
              </a:rPr>
              <a:t>      	</a:t>
            </a:r>
            <a:r>
              <a:rPr lang="en-GB" dirty="0">
                <a:solidFill>
                  <a:srgbClr val="006600"/>
                </a:solidFill>
              </a:rPr>
              <a:t>CURSOR</a:t>
            </a:r>
            <a:r>
              <a:rPr lang="en-GB" dirty="0"/>
              <a:t> </a:t>
            </a:r>
            <a:r>
              <a:rPr lang="en-GB" dirty="0" smtClean="0">
                <a:solidFill>
                  <a:schemeClr val="accent6">
                    <a:lumMod val="75000"/>
                  </a:schemeClr>
                </a:solidFill>
              </a:rPr>
              <a:t>c</a:t>
            </a:r>
            <a:r>
              <a:rPr lang="en-GB" dirty="0" smtClean="0"/>
              <a:t> </a:t>
            </a:r>
            <a:r>
              <a:rPr lang="en-GB" dirty="0" smtClean="0">
                <a:solidFill>
                  <a:srgbClr val="006600"/>
                </a:solidFill>
              </a:rPr>
              <a:t>IS</a:t>
            </a:r>
            <a:endParaRPr lang="en-GB" dirty="0">
              <a:solidFill>
                <a:srgbClr val="006600"/>
              </a:solidFill>
            </a:endParaRPr>
          </a:p>
          <a:p>
            <a:pPr marL="0" indent="0" eaLnBrk="1" fontAlgn="auto" hangingPunct="1">
              <a:spcBef>
                <a:spcPts val="0"/>
              </a:spcBef>
              <a:spcAft>
                <a:spcPts val="0"/>
              </a:spcAft>
              <a:buClr>
                <a:srgbClr val="9900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990099"/>
                </a:solidFill>
              </a:rPr>
              <a:t>			</a:t>
            </a:r>
            <a:r>
              <a:rPr lang="en-GB" dirty="0"/>
              <a:t>SELECT </a:t>
            </a:r>
            <a:r>
              <a:rPr lang="en-GB" dirty="0" err="1">
                <a:solidFill>
                  <a:srgbClr val="7030A0"/>
                </a:solidFill>
              </a:rPr>
              <a:t>firstname</a:t>
            </a:r>
            <a:r>
              <a:rPr lang="en-GB" dirty="0">
                <a:solidFill>
                  <a:srgbClr val="7030A0"/>
                </a:solidFill>
              </a:rPr>
              <a:t>, salary </a:t>
            </a:r>
            <a:r>
              <a:rPr lang="en-GB" dirty="0"/>
              <a:t>FROM Employees</a:t>
            </a:r>
          </a:p>
          <a:p>
            <a:pPr marL="0" indent="0" eaLnBrk="1" fontAlgn="auto" hangingPunct="1">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ORDER BY </a:t>
            </a:r>
            <a:r>
              <a:rPr lang="en-GB" dirty="0" err="1" smtClean="0">
                <a:solidFill>
                  <a:srgbClr val="7030A0"/>
                </a:solidFill>
              </a:rPr>
              <a:t>firstname</a:t>
            </a:r>
            <a:r>
              <a:rPr lang="en-GB" dirty="0" smtClean="0"/>
              <a:t>;</a:t>
            </a:r>
            <a:endParaRPr lang="en-GB" dirty="0"/>
          </a:p>
          <a:p>
            <a:pPr marL="0" indent="0" eaLnBrk="1" fontAlgn="auto" hangingPunct="1">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b="1" dirty="0" err="1" smtClean="0"/>
              <a:t>c_rec</a:t>
            </a:r>
            <a:r>
              <a:rPr lang="en-GB" b="1" dirty="0" smtClean="0"/>
              <a:t> </a:t>
            </a:r>
            <a:r>
              <a:rPr lang="en-GB" dirty="0" err="1" smtClean="0"/>
              <a:t>c%ROWTYPE</a:t>
            </a:r>
            <a:r>
              <a:rPr lang="en-GB" dirty="0"/>
              <a:t>;</a:t>
            </a:r>
          </a:p>
          <a:p>
            <a:pPr marL="0" indent="0" eaLnBrk="1" fontAlgn="auto" hangingPunct="1">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BEGIN</a:t>
            </a:r>
          </a:p>
          <a:p>
            <a:pPr marL="0" indent="0" eaLnBrk="1" fontAlgn="auto" hangingPunct="1">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solidFill>
                  <a:srgbClr val="006600"/>
                </a:solidFill>
              </a:rPr>
              <a:t>    FOR </a:t>
            </a:r>
            <a:r>
              <a:rPr lang="en-GB" b="1" dirty="0" err="1" smtClean="0"/>
              <a:t>c_rec</a:t>
            </a:r>
            <a:r>
              <a:rPr lang="en-GB" dirty="0" smtClean="0">
                <a:solidFill>
                  <a:srgbClr val="990099"/>
                </a:solidFill>
              </a:rPr>
              <a:t> </a:t>
            </a:r>
            <a:r>
              <a:rPr lang="en-GB" dirty="0">
                <a:solidFill>
                  <a:srgbClr val="006600"/>
                </a:solidFill>
              </a:rPr>
              <a:t>IN</a:t>
            </a:r>
            <a:r>
              <a:rPr lang="en-GB" dirty="0">
                <a:solidFill>
                  <a:srgbClr val="990099"/>
                </a:solidFill>
              </a:rPr>
              <a:t> </a:t>
            </a:r>
            <a:r>
              <a:rPr lang="en-GB" dirty="0" smtClean="0">
                <a:solidFill>
                  <a:schemeClr val="accent6">
                    <a:lumMod val="75000"/>
                  </a:schemeClr>
                </a:solidFill>
              </a:rPr>
              <a:t>c</a:t>
            </a:r>
            <a:r>
              <a:rPr lang="en-GB" dirty="0" smtClean="0">
                <a:solidFill>
                  <a:srgbClr val="990099"/>
                </a:solidFill>
              </a:rPr>
              <a:t> </a:t>
            </a:r>
            <a:r>
              <a:rPr lang="en-GB" dirty="0">
                <a:solidFill>
                  <a:srgbClr val="006600"/>
                </a:solidFill>
              </a:rPr>
              <a:t>LOOP</a:t>
            </a:r>
          </a:p>
          <a:p>
            <a:pPr marL="0" indent="0" eaLnBrk="1" fontAlgn="auto" hangingPunct="1">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DBMS_OUTPUT.PUT_LINE</a:t>
            </a:r>
            <a:r>
              <a:rPr lang="en-GB" dirty="0"/>
              <a:t>(‘Employee ’ || </a:t>
            </a:r>
            <a:r>
              <a:rPr lang="en-GB" b="1" dirty="0" err="1" smtClean="0"/>
              <a:t>c_rec</a:t>
            </a:r>
            <a:r>
              <a:rPr lang="en-GB" dirty="0" err="1" smtClean="0">
                <a:solidFill>
                  <a:srgbClr val="990099"/>
                </a:solidFill>
              </a:rPr>
              <a:t>.</a:t>
            </a:r>
            <a:r>
              <a:rPr lang="en-GB" dirty="0" err="1" smtClean="0">
                <a:solidFill>
                  <a:srgbClr val="7030A0"/>
                </a:solidFill>
              </a:rPr>
              <a:t>firstname</a:t>
            </a:r>
            <a:r>
              <a:rPr lang="en-GB" dirty="0" smtClean="0"/>
              <a:t>);</a:t>
            </a:r>
            <a:endParaRPr lang="en-GB" dirty="0"/>
          </a:p>
          <a:p>
            <a:pPr marL="0" indent="0" eaLnBrk="1" fontAlgn="auto" hangingPunct="1">
              <a:spcBef>
                <a:spcPts val="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t>	DBMS_OUTPUT.PUT_LINE</a:t>
            </a:r>
            <a:r>
              <a:rPr lang="en-GB" dirty="0"/>
              <a:t>(‘Salary: </a:t>
            </a:r>
            <a:r>
              <a:rPr lang="en-GB" dirty="0" err="1"/>
              <a:t>Rs</a:t>
            </a:r>
            <a:r>
              <a:rPr lang="en-GB" dirty="0"/>
              <a:t>. ‘ || </a:t>
            </a:r>
            <a:r>
              <a:rPr lang="en-GB" b="1" dirty="0" err="1" smtClean="0"/>
              <a:t>c_rec</a:t>
            </a:r>
            <a:r>
              <a:rPr lang="en-GB" dirty="0" err="1" smtClean="0">
                <a:solidFill>
                  <a:srgbClr val="990099"/>
                </a:solidFill>
              </a:rPr>
              <a:t>.</a:t>
            </a:r>
            <a:r>
              <a:rPr lang="en-GB" dirty="0" err="1" smtClean="0">
                <a:solidFill>
                  <a:srgbClr val="7030A0"/>
                </a:solidFill>
              </a:rPr>
              <a:t>salary</a:t>
            </a:r>
            <a:r>
              <a:rPr lang="en-GB" dirty="0"/>
              <a:t>);</a:t>
            </a:r>
          </a:p>
          <a:p>
            <a:pPr marL="0" indent="0" eaLnBrk="1" fontAlgn="auto" hangingPunct="1">
              <a:spcBef>
                <a:spcPts val="0"/>
              </a:spcBef>
              <a:spcAft>
                <a:spcPts val="0"/>
              </a:spcAft>
              <a:buClr>
                <a:srgbClr val="9900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990099"/>
                </a:solidFill>
              </a:rPr>
              <a:t>    </a:t>
            </a:r>
            <a:r>
              <a:rPr lang="en-GB" dirty="0" smtClean="0">
                <a:solidFill>
                  <a:srgbClr val="006600"/>
                </a:solidFill>
              </a:rPr>
              <a:t>END </a:t>
            </a:r>
            <a:r>
              <a:rPr lang="en-GB" dirty="0">
                <a:solidFill>
                  <a:srgbClr val="006600"/>
                </a:solidFill>
              </a:rPr>
              <a:t>LOOP;</a:t>
            </a:r>
          </a:p>
          <a:p>
            <a:pPr marL="0" indent="0" eaLnBrk="1" fontAlgn="auto" hangingPunct="1">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solidFill>
                  <a:srgbClr val="333399"/>
                </a:solidFill>
              </a:rPr>
              <a:t>END;</a:t>
            </a:r>
          </a:p>
          <a:p>
            <a:pPr marL="0" indent="0" eaLnBrk="1" fontAlgn="auto" hangingPunct="1">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a:solidFill>
                <a:srgbClr val="333399"/>
              </a:solidFill>
            </a:endParaRPr>
          </a:p>
          <a:p>
            <a:pPr marL="0" indent="0" eaLnBrk="1" fontAlgn="auto" hangingPunct="1">
              <a:spcBef>
                <a:spcPts val="0"/>
              </a:spcBef>
              <a:spcAft>
                <a:spcPts val="0"/>
              </a:spcAft>
              <a:buClr>
                <a:srgbClr val="333399"/>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In the above example, the </a:t>
            </a:r>
            <a:r>
              <a:rPr lang="en-GB" b="1" dirty="0" err="1" smtClean="0"/>
              <a:t>c_rec</a:t>
            </a:r>
            <a:r>
              <a:rPr lang="en-GB" b="1" dirty="0" smtClean="0">
                <a:solidFill>
                  <a:srgbClr val="990099"/>
                </a:solidFill>
              </a:rPr>
              <a:t> </a:t>
            </a:r>
            <a:r>
              <a:rPr lang="en-GB" dirty="0"/>
              <a:t>variable simply tells Oracle to use this variable name to hold the cursor results</a:t>
            </a:r>
            <a:r>
              <a:rPr lang="en-GB" dirty="0" smtClean="0"/>
              <a:t>. </a:t>
            </a:r>
            <a:endParaRPr lang="en-GB" dirty="0"/>
          </a:p>
        </p:txBody>
      </p:sp>
      <p:sp>
        <p:nvSpPr>
          <p:cNvPr id="4" name="Footer Placeholder 3"/>
          <p:cNvSpPr>
            <a:spLocks noGrp="1"/>
          </p:cNvSpPr>
          <p:nvPr>
            <p:ph type="ftr" sz="quarter" idx="11"/>
          </p:nvPr>
        </p:nvSpPr>
        <p:spPr/>
        <p:txBody>
          <a:bodyPr/>
          <a:lstStyle/>
          <a:p>
            <a:pPr>
              <a:defRPr/>
            </a:pPr>
            <a:r>
              <a:rPr lang="en-US" smtClean="0"/>
              <a:t>Prof. P. V. Kharbuli, Dept of Computer Sc., SAC Shillong</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1467751576"/>
              </p:ext>
            </p:extLst>
          </p:nvPr>
        </p:nvGraphicFramePr>
        <p:xfrm>
          <a:off x="5029200" y="1219200"/>
          <a:ext cx="3962400" cy="1482724"/>
        </p:xfrm>
        <a:graphic>
          <a:graphicData uri="http://schemas.openxmlformats.org/drawingml/2006/table">
            <a:tbl>
              <a:tblPr firstRow="1" bandRow="1">
                <a:tableStyleId>{5940675A-B579-460E-94D1-54222C63F5DA}</a:tableStyleId>
              </a:tblPr>
              <a:tblGrid>
                <a:gridCol w="1320800"/>
                <a:gridCol w="1320800"/>
                <a:gridCol w="1320800"/>
              </a:tblGrid>
              <a:tr h="370681">
                <a:tc>
                  <a:txBody>
                    <a:bodyPr/>
                    <a:lstStyle/>
                    <a:p>
                      <a:pPr algn="ctr"/>
                      <a:r>
                        <a:rPr lang="en-US" sz="1800" b="1" dirty="0" err="1" smtClean="0"/>
                        <a:t>Resultset</a:t>
                      </a:r>
                      <a:endParaRPr lang="en-US" sz="1800" b="1"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1" dirty="0" err="1" smtClean="0">
                          <a:solidFill>
                            <a:schemeClr val="bg1"/>
                          </a:solidFill>
                        </a:rPr>
                        <a:t>firstname</a:t>
                      </a:r>
                      <a:endParaRPr lang="en-US" sz="1800" b="1" dirty="0">
                        <a:solidFill>
                          <a:schemeClr val="bg1"/>
                        </a:solidFill>
                      </a:endParaRPr>
                    </a:p>
                  </a:txBody>
                  <a:tcPr marT="45700" marB="45700">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sz="1800" b="1" dirty="0" smtClean="0">
                          <a:solidFill>
                            <a:schemeClr val="bg1"/>
                          </a:solidFill>
                        </a:rPr>
                        <a:t>salary</a:t>
                      </a:r>
                      <a:endParaRPr lang="en-US" sz="1800" b="1" dirty="0">
                        <a:solidFill>
                          <a:schemeClr val="bg1"/>
                        </a:solidFill>
                      </a:endParaRPr>
                    </a:p>
                  </a:txBody>
                  <a:tcPr marT="45700" marB="45700">
                    <a:solidFill>
                      <a:schemeClr val="tx1"/>
                    </a:solidFill>
                  </a:tcPr>
                </a:tc>
              </a:tr>
              <a:tr h="370681">
                <a:tc>
                  <a:txBody>
                    <a:bodyPr/>
                    <a:lstStyle/>
                    <a:p>
                      <a:pPr algn="r"/>
                      <a:r>
                        <a:rPr lang="en-US" sz="1800" b="1" dirty="0" smtClean="0"/>
                        <a:t>c</a:t>
                      </a:r>
                      <a:endParaRPr lang="en-US" sz="1800" b="1"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800" dirty="0" smtClean="0"/>
                        <a:t>Susan</a:t>
                      </a:r>
                      <a:endParaRPr lang="en-US" sz="1800" dirty="0"/>
                    </a:p>
                  </a:txBody>
                  <a:tcPr marT="45700" marB="45700">
                    <a:lnL w="12700" cap="flat" cmpd="sng" algn="ctr">
                      <a:solidFill>
                        <a:schemeClr val="tx1"/>
                      </a:solidFill>
                      <a:prstDash val="solid"/>
                      <a:round/>
                      <a:headEnd type="none" w="med" len="med"/>
                      <a:tailEnd type="none" w="med" len="med"/>
                    </a:lnL>
                  </a:tcPr>
                </a:tc>
                <a:tc>
                  <a:txBody>
                    <a:bodyPr/>
                    <a:lstStyle/>
                    <a:p>
                      <a:r>
                        <a:rPr lang="en-US" sz="1800" dirty="0" smtClean="0"/>
                        <a:t>15000</a:t>
                      </a:r>
                      <a:endParaRPr lang="en-US" sz="1800" dirty="0"/>
                    </a:p>
                  </a:txBody>
                  <a:tcPr marT="45700" marB="45700"/>
                </a:tc>
              </a:tr>
              <a:tr h="370681">
                <a:tc>
                  <a:txBody>
                    <a:bodyPr/>
                    <a:lstStyle/>
                    <a:p>
                      <a:pPr algn="r"/>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800" dirty="0" smtClean="0"/>
                        <a:t>John</a:t>
                      </a:r>
                      <a:endParaRPr lang="en-US" sz="1800" dirty="0"/>
                    </a:p>
                  </a:txBody>
                  <a:tcPr marT="45700" marB="45700">
                    <a:lnL w="12700" cap="flat" cmpd="sng" algn="ctr">
                      <a:solidFill>
                        <a:schemeClr val="tx1"/>
                      </a:solidFill>
                      <a:prstDash val="solid"/>
                      <a:round/>
                      <a:headEnd type="none" w="med" len="med"/>
                      <a:tailEnd type="none" w="med" len="med"/>
                    </a:lnL>
                  </a:tcPr>
                </a:tc>
                <a:tc>
                  <a:txBody>
                    <a:bodyPr/>
                    <a:lstStyle/>
                    <a:p>
                      <a:r>
                        <a:rPr lang="en-US" sz="1800" dirty="0" smtClean="0"/>
                        <a:t>12000</a:t>
                      </a:r>
                      <a:endParaRPr lang="en-US" sz="1800" dirty="0"/>
                    </a:p>
                  </a:txBody>
                  <a:tcPr marT="45700" marB="45700"/>
                </a:tc>
              </a:tr>
              <a:tr h="370681">
                <a:tc>
                  <a:txBody>
                    <a:bodyPr/>
                    <a:lstStyle/>
                    <a:p>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Rika</a:t>
                      </a:r>
                      <a:endParaRPr lang="en-US" sz="1800" dirty="0"/>
                    </a:p>
                  </a:txBody>
                  <a:tcPr marT="45700" marB="45700">
                    <a:lnL w="12700" cap="flat" cmpd="sng" algn="ctr">
                      <a:solidFill>
                        <a:schemeClr val="tx1"/>
                      </a:solidFill>
                      <a:prstDash val="solid"/>
                      <a:round/>
                      <a:headEnd type="none" w="med" len="med"/>
                      <a:tailEnd type="none" w="med" len="med"/>
                    </a:lnL>
                  </a:tcPr>
                </a:tc>
                <a:tc>
                  <a:txBody>
                    <a:bodyPr/>
                    <a:lstStyle/>
                    <a:p>
                      <a:r>
                        <a:rPr lang="en-US" sz="1800" dirty="0" smtClean="0"/>
                        <a:t>14000</a:t>
                      </a:r>
                      <a:endParaRPr lang="en-US" sz="1800" dirty="0"/>
                    </a:p>
                  </a:txBody>
                  <a:tcPr marT="45700" marB="45700"/>
                </a:tc>
              </a:tr>
            </a:tbl>
          </a:graphicData>
        </a:graphic>
      </p:graphicFrame>
    </p:spTree>
    <p:extLst>
      <p:ext uri="{BB962C8B-B14F-4D97-AF65-F5344CB8AC3E}">
        <p14:creationId xmlns:p14="http://schemas.microsoft.com/office/powerpoint/2010/main" val="363335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defRPr/>
            </a:pPr>
            <a:r>
              <a:rPr lang="en-US" sz="3200" dirty="0"/>
              <a:t>Difference between %TYPE &amp; %ROWTYPE</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indent="-182563" eaLnBrk="1" fontAlgn="auto" hangingPunct="1">
              <a:spcAft>
                <a:spcPts val="0"/>
              </a:spcAft>
              <a:defRPr/>
            </a:pPr>
            <a:r>
              <a:rPr lang="en-GB" dirty="0"/>
              <a:t>Both %TYPE and %ROWTYPE are used to define variables in PL/SQL as it is defined within the database. If the data type or precision of a column changes, the program automatically picks up the new definition from the database without having to make any code changes. </a:t>
            </a:r>
          </a:p>
          <a:p>
            <a:pPr indent="-182563" eaLnBrk="1" fontAlgn="auto" hangingPunct="1">
              <a:spcAft>
                <a:spcPts val="0"/>
              </a:spcAft>
              <a:defRPr/>
            </a:pPr>
            <a:r>
              <a:rPr lang="en-GB" dirty="0"/>
              <a:t>The %TYPE and %ROWTYPE constructs provide data independence, reduces maintenance costs, and allows programs to adapt as the database changes to meet new business needs. </a:t>
            </a:r>
          </a:p>
          <a:p>
            <a:pPr indent="-182563" eaLnBrk="1" fontAlgn="auto" hangingPunct="1">
              <a:spcAft>
                <a:spcPts val="0"/>
              </a:spcAft>
              <a:defRPr/>
            </a:pPr>
            <a:r>
              <a:rPr lang="en-GB" b="1" dirty="0"/>
              <a:t>%TYPE</a:t>
            </a:r>
            <a:r>
              <a:rPr lang="en-GB" dirty="0"/>
              <a:t> : %TYPE is used to declare a </a:t>
            </a:r>
            <a:r>
              <a:rPr lang="en-GB" i="1" dirty="0"/>
              <a:t>field</a:t>
            </a:r>
            <a:r>
              <a:rPr lang="en-GB" dirty="0"/>
              <a:t> with the same type as that of a specified table's column. </a:t>
            </a:r>
            <a:endParaRPr lang="en-GB" dirty="0" smtClean="0"/>
          </a:p>
          <a:p>
            <a:pPr indent="-182563" eaLnBrk="1" fontAlgn="auto" hangingPunct="1">
              <a:spcAft>
                <a:spcPts val="0"/>
              </a:spcAft>
              <a:defRPr/>
            </a:pPr>
            <a:r>
              <a:rPr lang="en-GB" dirty="0" smtClean="0"/>
              <a:t>Example</a:t>
            </a:r>
            <a:r>
              <a:rPr lang="en-GB" dirty="0"/>
              <a:t>: </a:t>
            </a:r>
          </a:p>
          <a:p>
            <a:pPr marL="1463040" lvl="4" eaLnBrk="1" fontAlgn="auto" hangingPunct="1">
              <a:spcAft>
                <a:spcPts val="0"/>
              </a:spcAft>
              <a:buFont typeface="Wingdings" pitchFamily="2" charset="2"/>
              <a:buNone/>
              <a:defRPr/>
            </a:pPr>
            <a:r>
              <a:rPr lang="en-GB" dirty="0"/>
              <a:t>DECLARE </a:t>
            </a:r>
          </a:p>
          <a:p>
            <a:pPr marL="1463040" lvl="4" eaLnBrk="1" fontAlgn="auto" hangingPunct="1">
              <a:spcAft>
                <a:spcPts val="0"/>
              </a:spcAft>
              <a:buFont typeface="Wingdings" pitchFamily="2" charset="2"/>
              <a:buNone/>
              <a:defRPr/>
            </a:pPr>
            <a:r>
              <a:rPr lang="en-GB" dirty="0"/>
              <a:t>	</a:t>
            </a:r>
            <a:r>
              <a:rPr lang="en-GB" dirty="0" err="1"/>
              <a:t>v_EmpName</a:t>
            </a:r>
            <a:r>
              <a:rPr lang="en-GB" dirty="0"/>
              <a:t> </a:t>
            </a:r>
            <a:r>
              <a:rPr lang="en-GB" dirty="0" err="1"/>
              <a:t>emp.ename%TYPE</a:t>
            </a:r>
            <a:r>
              <a:rPr lang="en-GB" dirty="0"/>
              <a:t>; </a:t>
            </a:r>
          </a:p>
          <a:p>
            <a:pPr marL="1463040" lvl="4" eaLnBrk="1" fontAlgn="auto" hangingPunct="1">
              <a:spcAft>
                <a:spcPts val="0"/>
              </a:spcAft>
              <a:buFont typeface="Wingdings" pitchFamily="2" charset="2"/>
              <a:buNone/>
              <a:defRPr/>
            </a:pPr>
            <a:r>
              <a:rPr lang="en-GB" dirty="0"/>
              <a:t>BEGIN </a:t>
            </a:r>
          </a:p>
          <a:p>
            <a:pPr marL="1463040" lvl="4" eaLnBrk="1" fontAlgn="auto" hangingPunct="1">
              <a:spcAft>
                <a:spcPts val="0"/>
              </a:spcAft>
              <a:buFont typeface="Wingdings" pitchFamily="2" charset="2"/>
              <a:buNone/>
              <a:defRPr/>
            </a:pPr>
            <a:r>
              <a:rPr lang="en-GB" dirty="0"/>
              <a:t>	SELECT </a:t>
            </a:r>
            <a:r>
              <a:rPr lang="en-GB" dirty="0" err="1"/>
              <a:t>ename</a:t>
            </a:r>
            <a:r>
              <a:rPr lang="en-GB" dirty="0"/>
              <a:t> INTO </a:t>
            </a:r>
            <a:r>
              <a:rPr lang="en-GB" dirty="0" err="1"/>
              <a:t>v_EmpName</a:t>
            </a:r>
            <a:r>
              <a:rPr lang="en-GB" dirty="0"/>
              <a:t> FROM </a:t>
            </a:r>
            <a:r>
              <a:rPr lang="en-GB" dirty="0" err="1"/>
              <a:t>emp</a:t>
            </a:r>
            <a:r>
              <a:rPr lang="en-GB" dirty="0"/>
              <a:t> WHERE ROWNUM = 1; </a:t>
            </a:r>
            <a:endParaRPr lang="en-GB" dirty="0" smtClean="0"/>
          </a:p>
          <a:p>
            <a:pPr marL="1463040" lvl="4" eaLnBrk="1" fontAlgn="auto" hangingPunct="1">
              <a:spcAft>
                <a:spcPts val="0"/>
              </a:spcAft>
              <a:buFont typeface="Wingdings" pitchFamily="2" charset="2"/>
              <a:buNone/>
              <a:defRPr/>
            </a:pPr>
            <a:r>
              <a:rPr lang="en-GB" dirty="0"/>
              <a:t> </a:t>
            </a:r>
            <a:r>
              <a:rPr lang="en-GB" dirty="0" smtClean="0"/>
              <a:t>   DBMS_OUTPUT.PUT_LINE</a:t>
            </a:r>
            <a:r>
              <a:rPr lang="en-GB" dirty="0"/>
              <a:t>('Name = ' || </a:t>
            </a:r>
            <a:r>
              <a:rPr lang="en-GB" dirty="0" err="1"/>
              <a:t>v_EmpName</a:t>
            </a:r>
            <a:r>
              <a:rPr lang="en-GB" dirty="0"/>
              <a:t>); </a:t>
            </a:r>
          </a:p>
          <a:p>
            <a:pPr marL="1463040" lvl="4" eaLnBrk="1" fontAlgn="auto" hangingPunct="1">
              <a:spcAft>
                <a:spcPts val="0"/>
              </a:spcAft>
              <a:buFont typeface="Wingdings" pitchFamily="2" charset="2"/>
              <a:buNone/>
              <a:defRPr/>
            </a:pPr>
            <a:r>
              <a:rPr lang="en-GB" dirty="0"/>
              <a:t>END; </a:t>
            </a:r>
          </a:p>
          <a:p>
            <a:pPr indent="-182563" eaLnBrk="1" fontAlgn="auto" hangingPunct="1">
              <a:spcAft>
                <a:spcPts val="0"/>
              </a:spcAft>
              <a:defRPr/>
            </a:pPr>
            <a:endParaRPr lang="en-IN" dirty="0"/>
          </a:p>
          <a:p>
            <a:pPr>
              <a:defRPr/>
            </a:pPr>
            <a:endParaRPr lang="en-US" dirty="0"/>
          </a:p>
        </p:txBody>
      </p:sp>
      <p:sp>
        <p:nvSpPr>
          <p:cNvPr id="4" name="Footer Placeholder 3"/>
          <p:cNvSpPr>
            <a:spLocks noGrp="1"/>
          </p:cNvSpPr>
          <p:nvPr>
            <p:ph type="ftr" sz="quarter" idx="11"/>
          </p:nvPr>
        </p:nvSpPr>
        <p:spPr/>
        <p:txBody>
          <a:bodyPr/>
          <a:lstStyle/>
          <a:p>
            <a:pPr>
              <a:defRPr/>
            </a:pPr>
            <a:r>
              <a:rPr lang="en-US" smtClean="0"/>
              <a:t>Prof. P. V. Kharbuli, Dept of Computer Sc., SAC Shillong</a:t>
            </a:r>
            <a:endParaRPr lang="en-GB"/>
          </a:p>
        </p:txBody>
      </p:sp>
    </p:spTree>
    <p:extLst>
      <p:ext uri="{BB962C8B-B14F-4D97-AF65-F5344CB8AC3E}">
        <p14:creationId xmlns:p14="http://schemas.microsoft.com/office/powerpoint/2010/main" val="1931961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84238"/>
          </a:xfrm>
        </p:spPr>
        <p:txBody>
          <a:bodyPr/>
          <a:lstStyle/>
          <a:p>
            <a:pPr>
              <a:defRPr/>
            </a:pPr>
            <a:r>
              <a:rPr lang="en-US" sz="3200" dirty="0"/>
              <a:t>Difference between %TYPE &amp; %ROWTYPE</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indent="-182563" eaLnBrk="1" fontAlgn="auto" hangingPunct="1">
              <a:spcAft>
                <a:spcPts val="0"/>
              </a:spcAft>
              <a:defRPr/>
            </a:pPr>
            <a:r>
              <a:rPr lang="en-GB" b="1" dirty="0"/>
              <a:t>%ROWTYPE</a:t>
            </a:r>
            <a:r>
              <a:rPr lang="en-GB" dirty="0"/>
              <a:t> - %ROWTYPE is used to declare a </a:t>
            </a:r>
            <a:r>
              <a:rPr lang="en-GB" i="1" dirty="0"/>
              <a:t>record</a:t>
            </a:r>
            <a:r>
              <a:rPr lang="en-GB" dirty="0"/>
              <a:t> with the same types as found in the specified database table, view or cursor.</a:t>
            </a:r>
          </a:p>
          <a:p>
            <a:pPr indent="-182563" eaLnBrk="1" fontAlgn="auto" hangingPunct="1">
              <a:spcAft>
                <a:spcPts val="0"/>
              </a:spcAft>
              <a:defRPr/>
            </a:pPr>
            <a:r>
              <a:rPr lang="en-GB" dirty="0"/>
              <a:t>Example -</a:t>
            </a:r>
          </a:p>
          <a:p>
            <a:pPr marL="1463040" lvl="4" eaLnBrk="1" fontAlgn="auto" hangingPunct="1">
              <a:spcAft>
                <a:spcPts val="0"/>
              </a:spcAft>
              <a:buFont typeface="Wingdings" pitchFamily="2" charset="2"/>
              <a:buNone/>
              <a:defRPr/>
            </a:pPr>
            <a:r>
              <a:rPr lang="en-GB" b="1" dirty="0"/>
              <a:t>DECLARE </a:t>
            </a:r>
          </a:p>
          <a:p>
            <a:pPr marL="1463040" lvl="4" eaLnBrk="1" fontAlgn="auto" hangingPunct="1">
              <a:spcAft>
                <a:spcPts val="0"/>
              </a:spcAft>
              <a:buFont typeface="Wingdings" pitchFamily="2" charset="2"/>
              <a:buNone/>
              <a:defRPr/>
            </a:pPr>
            <a:r>
              <a:rPr lang="en-GB" dirty="0"/>
              <a:t>	</a:t>
            </a:r>
            <a:r>
              <a:rPr lang="en-GB" dirty="0" smtClean="0"/>
              <a:t>   </a:t>
            </a:r>
            <a:r>
              <a:rPr lang="en-GB" dirty="0" err="1" smtClean="0"/>
              <a:t>v_employee</a:t>
            </a:r>
            <a:r>
              <a:rPr lang="en-GB" dirty="0" smtClean="0"/>
              <a:t> </a:t>
            </a:r>
            <a:r>
              <a:rPr lang="en-GB" dirty="0" err="1"/>
              <a:t>emp%ROWTYPE</a:t>
            </a:r>
            <a:r>
              <a:rPr lang="en-GB" dirty="0"/>
              <a:t>; </a:t>
            </a:r>
          </a:p>
          <a:p>
            <a:pPr marL="1463040" lvl="4" eaLnBrk="1" fontAlgn="auto" hangingPunct="1">
              <a:spcAft>
                <a:spcPts val="0"/>
              </a:spcAft>
              <a:buFont typeface="Wingdings" pitchFamily="2" charset="2"/>
              <a:buNone/>
              <a:defRPr/>
            </a:pPr>
            <a:r>
              <a:rPr lang="en-GB" dirty="0"/>
              <a:t>	--</a:t>
            </a:r>
            <a:r>
              <a:rPr lang="en-GB" dirty="0" err="1"/>
              <a:t>v_emp</a:t>
            </a:r>
            <a:r>
              <a:rPr lang="en-GB" dirty="0"/>
              <a:t> is equal to a row in employees table</a:t>
            </a:r>
          </a:p>
          <a:p>
            <a:pPr marL="1463040" lvl="4" eaLnBrk="1" fontAlgn="auto" hangingPunct="1">
              <a:spcAft>
                <a:spcPts val="0"/>
              </a:spcAft>
              <a:buFont typeface="Wingdings" pitchFamily="2" charset="2"/>
              <a:buNone/>
              <a:defRPr/>
            </a:pPr>
            <a:r>
              <a:rPr lang="en-GB" b="1" dirty="0"/>
              <a:t>BEGIN </a:t>
            </a:r>
          </a:p>
          <a:p>
            <a:pPr marL="0" lvl="4" indent="0" eaLnBrk="1" fontAlgn="auto" hangingPunct="1">
              <a:lnSpc>
                <a:spcPct val="120000"/>
              </a:lnSpc>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t>			SELECT </a:t>
            </a:r>
            <a:r>
              <a:rPr lang="en-GB" dirty="0"/>
              <a:t>* INTO </a:t>
            </a:r>
            <a:r>
              <a:rPr lang="en-GB" dirty="0" err="1"/>
              <a:t>v_emp</a:t>
            </a:r>
            <a:r>
              <a:rPr lang="en-GB" dirty="0"/>
              <a:t> FROM employee</a:t>
            </a:r>
          </a:p>
          <a:p>
            <a:pPr marL="0" lvl="4" indent="0" eaLnBrk="1" fontAlgn="auto" hangingPunct="1">
              <a:lnSpc>
                <a:spcPct val="120000"/>
              </a:lnSpc>
              <a:spcBef>
                <a:spcPts val="0"/>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				</a:t>
            </a:r>
            <a:r>
              <a:rPr lang="en-GB" dirty="0" smtClean="0"/>
              <a:t>	WHERE </a:t>
            </a:r>
            <a:r>
              <a:rPr lang="en-GB" dirty="0" err="1"/>
              <a:t>employee_id</a:t>
            </a:r>
            <a:r>
              <a:rPr lang="en-GB" dirty="0"/>
              <a:t> = 30; </a:t>
            </a:r>
          </a:p>
          <a:p>
            <a:pPr marL="1463040" lvl="4" eaLnBrk="1" fontAlgn="auto" hangingPunct="1">
              <a:spcAft>
                <a:spcPts val="0"/>
              </a:spcAft>
              <a:buFont typeface="Wingdings" pitchFamily="2" charset="2"/>
              <a:buNone/>
              <a:defRPr/>
            </a:pPr>
            <a:r>
              <a:rPr lang="en-GB" dirty="0" smtClean="0"/>
              <a:t>   		DBMS_OUTPUT.PUT_LINE</a:t>
            </a:r>
            <a:r>
              <a:rPr lang="en-GB" dirty="0"/>
              <a:t>(</a:t>
            </a:r>
            <a:r>
              <a:rPr lang="en-GB" dirty="0" smtClean="0"/>
              <a:t>'Name=' </a:t>
            </a:r>
            <a:r>
              <a:rPr lang="en-GB" dirty="0"/>
              <a:t>|| </a:t>
            </a:r>
            <a:r>
              <a:rPr lang="en-GB" dirty="0" err="1"/>
              <a:t>v_emp.fname</a:t>
            </a:r>
            <a:r>
              <a:rPr lang="en-GB" dirty="0"/>
              <a:t>); </a:t>
            </a:r>
          </a:p>
          <a:p>
            <a:pPr marL="1463040" lvl="4" eaLnBrk="1" fontAlgn="auto" hangingPunct="1">
              <a:spcAft>
                <a:spcPts val="0"/>
              </a:spcAft>
              <a:buFont typeface="Wingdings" pitchFamily="2" charset="2"/>
              <a:buNone/>
              <a:defRPr/>
            </a:pPr>
            <a:r>
              <a:rPr lang="en-GB" b="1" dirty="0"/>
              <a:t>END;  </a:t>
            </a:r>
          </a:p>
          <a:p>
            <a:pPr eaLnBrk="1" fontAlgn="auto" hangingPunct="1">
              <a:spcAft>
                <a:spcPts val="0"/>
              </a:spcAft>
              <a:defRPr/>
            </a:pPr>
            <a:r>
              <a:rPr lang="en-GB" dirty="0"/>
              <a:t>Accessing column values: Syntax</a:t>
            </a:r>
          </a:p>
          <a:p>
            <a:pPr marL="45720" indent="0" algn="ctr" eaLnBrk="1" fontAlgn="auto" hangingPunct="1">
              <a:spcAft>
                <a:spcPts val="0"/>
              </a:spcAft>
              <a:buFont typeface="Wingdings" pitchFamily="2" charset="2"/>
              <a:buNone/>
              <a:defRPr/>
            </a:pPr>
            <a:r>
              <a:rPr lang="en-GB" b="1" dirty="0" err="1"/>
              <a:t>rowtype_var_name</a:t>
            </a:r>
            <a:r>
              <a:rPr lang="en-GB" b="1" dirty="0" err="1">
                <a:solidFill>
                  <a:srgbClr val="C00000"/>
                </a:solidFill>
              </a:rPr>
              <a:t>.</a:t>
            </a:r>
            <a:r>
              <a:rPr lang="en-GB" b="1" dirty="0" err="1"/>
              <a:t>column_name</a:t>
            </a:r>
            <a:endParaRPr lang="en-GB" b="1" dirty="0"/>
          </a:p>
          <a:p>
            <a:pPr>
              <a:defRPr/>
            </a:pPr>
            <a:endParaRPr lang="en-US" dirty="0"/>
          </a:p>
        </p:txBody>
      </p:sp>
      <p:sp>
        <p:nvSpPr>
          <p:cNvPr id="4" name="Footer Placeholder 3"/>
          <p:cNvSpPr>
            <a:spLocks noGrp="1"/>
          </p:cNvSpPr>
          <p:nvPr>
            <p:ph type="ftr" sz="quarter" idx="11"/>
          </p:nvPr>
        </p:nvSpPr>
        <p:spPr/>
        <p:txBody>
          <a:bodyPr/>
          <a:lstStyle/>
          <a:p>
            <a:pPr>
              <a:defRPr/>
            </a:pPr>
            <a:r>
              <a:rPr lang="en-US" smtClean="0"/>
              <a:t>Prof. P. V. Kharbuli, Dept of Computer Sc., SAC Shillong</a:t>
            </a:r>
            <a:endParaRPr lang="en-GB"/>
          </a:p>
        </p:txBody>
      </p:sp>
    </p:spTree>
    <p:extLst>
      <p:ext uri="{BB962C8B-B14F-4D97-AF65-F5344CB8AC3E}">
        <p14:creationId xmlns:p14="http://schemas.microsoft.com/office/powerpoint/2010/main" val="201207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152400"/>
            <a:ext cx="8305800" cy="685800"/>
          </a:xfrm>
        </p:spPr>
        <p:txBody>
          <a:bodyPr/>
          <a:lstStyle/>
          <a:p>
            <a:pPr eaLnBrk="1" hangingPunct="1"/>
            <a:r>
              <a:rPr lang="en-US" smtClean="0"/>
              <a:t>Explicit Cursor using %ROWTYPE</a:t>
            </a:r>
            <a:endParaRPr lang="en-IN" smtClean="0"/>
          </a:p>
        </p:txBody>
      </p:sp>
      <p:sp>
        <p:nvSpPr>
          <p:cNvPr id="3" name="Content Placeholder 2"/>
          <p:cNvSpPr>
            <a:spLocks noGrp="1"/>
          </p:cNvSpPr>
          <p:nvPr>
            <p:ph idx="1"/>
          </p:nvPr>
        </p:nvSpPr>
        <p:spPr/>
        <p:txBody>
          <a:bodyPr rtlCol="0">
            <a:normAutofit fontScale="77500" lnSpcReduction="20000"/>
          </a:bodyPr>
          <a:lstStyle/>
          <a:p>
            <a:pPr marL="0" indent="0" eaLnBrk="1" fontAlgn="auto" hangingPunct="1">
              <a:spcBef>
                <a:spcPts val="275"/>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DECLARE</a:t>
            </a:r>
          </a:p>
          <a:p>
            <a:pPr marL="0" indent="0" eaLnBrk="1" fontAlgn="auto" hangingPunct="1">
              <a:spcBef>
                <a:spcPts val="2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a:t>
            </a:r>
            <a:r>
              <a:rPr lang="en-GB" dirty="0" smtClean="0">
                <a:solidFill>
                  <a:srgbClr val="006600"/>
                </a:solidFill>
              </a:rPr>
              <a:t>CURSOR c1 IS</a:t>
            </a:r>
          </a:p>
          <a:p>
            <a:pPr marL="0" indent="0" eaLnBrk="1" fontAlgn="auto" hangingPunct="1">
              <a:spcBef>
                <a:spcPts val="2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SELECT fname, salary FROM Employees;</a:t>
            </a:r>
          </a:p>
          <a:p>
            <a:pPr marL="0" indent="0" eaLnBrk="1" fontAlgn="auto" hangingPunct="1">
              <a:spcBef>
                <a:spcPts val="2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a:t>
            </a:r>
            <a:r>
              <a:rPr lang="en-GB" dirty="0" smtClean="0">
                <a:solidFill>
                  <a:srgbClr val="CC3300"/>
                </a:solidFill>
              </a:rPr>
              <a:t>	emp_info</a:t>
            </a:r>
            <a:r>
              <a:rPr lang="en-GB" dirty="0" smtClean="0"/>
              <a:t> </a:t>
            </a:r>
            <a:r>
              <a:rPr lang="en-GB" dirty="0" smtClean="0">
                <a:solidFill>
                  <a:srgbClr val="339933"/>
                </a:solidFill>
              </a:rPr>
              <a:t>c1</a:t>
            </a:r>
            <a:r>
              <a:rPr lang="en-GB" dirty="0" smtClean="0"/>
              <a:t>%ROWTYPE;</a:t>
            </a:r>
          </a:p>
          <a:p>
            <a:pPr marL="0" indent="0" eaLnBrk="1" fontAlgn="auto" hangingPunct="1">
              <a:spcBef>
                <a:spcPts val="1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200" dirty="0" smtClean="0"/>
          </a:p>
          <a:p>
            <a:pPr marL="0" indent="0" eaLnBrk="1" fontAlgn="auto" hangingPunct="1">
              <a:spcBef>
                <a:spcPts val="275"/>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BEGIN</a:t>
            </a:r>
          </a:p>
          <a:p>
            <a:pPr marL="0" indent="0" eaLnBrk="1" fontAlgn="auto" hangingPunct="1">
              <a:spcBef>
                <a:spcPts val="2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006600"/>
                </a:solidFill>
              </a:rPr>
              <a:t>        OPEN c1;</a:t>
            </a:r>
          </a:p>
          <a:p>
            <a:pPr marL="0" indent="0" eaLnBrk="1" fontAlgn="auto" hangingPunct="1">
              <a:spcBef>
                <a:spcPts val="2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a:t>
            </a:r>
            <a:r>
              <a:rPr lang="en-GB" dirty="0" smtClean="0">
                <a:solidFill>
                  <a:srgbClr val="006600"/>
                </a:solidFill>
              </a:rPr>
              <a:t>FETCH</a:t>
            </a:r>
            <a:r>
              <a:rPr lang="en-GB" dirty="0" smtClean="0"/>
              <a:t> </a:t>
            </a:r>
            <a:r>
              <a:rPr lang="en-GB" dirty="0" smtClean="0">
                <a:solidFill>
                  <a:srgbClr val="339933"/>
                </a:solidFill>
              </a:rPr>
              <a:t>c1</a:t>
            </a:r>
            <a:r>
              <a:rPr lang="en-GB" dirty="0" smtClean="0"/>
              <a:t> INTO </a:t>
            </a:r>
            <a:r>
              <a:rPr lang="en-GB" dirty="0" smtClean="0">
                <a:solidFill>
                  <a:srgbClr val="CC3300"/>
                </a:solidFill>
              </a:rPr>
              <a:t>emp_info.fname</a:t>
            </a:r>
            <a:r>
              <a:rPr lang="en-GB" dirty="0" smtClean="0"/>
              <a:t>, </a:t>
            </a:r>
            <a:r>
              <a:rPr lang="en-GB" dirty="0" smtClean="0">
                <a:solidFill>
                  <a:srgbClr val="CC3300"/>
                </a:solidFill>
              </a:rPr>
              <a:t>emp_info.salary</a:t>
            </a:r>
            <a:r>
              <a:rPr lang="en-GB" dirty="0" smtClean="0"/>
              <a:t>;</a:t>
            </a:r>
          </a:p>
          <a:p>
            <a:pPr marL="0" indent="0" eaLnBrk="1" fontAlgn="auto" hangingPunct="1">
              <a:spcBef>
                <a:spcPts val="25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DBMS_OUTPUT.PUT_LINE</a:t>
            </a:r>
            <a:r>
              <a:rPr lang="en-GB" sz="2300" dirty="0" smtClean="0"/>
              <a:t>(‘Employee Name : ‘ || </a:t>
            </a:r>
            <a:r>
              <a:rPr lang="en-GB" sz="2300" dirty="0" smtClean="0">
                <a:solidFill>
                  <a:srgbClr val="CC3300"/>
                </a:solidFill>
              </a:rPr>
              <a:t>emp_info.fname);</a:t>
            </a:r>
          </a:p>
          <a:p>
            <a:pPr marL="0" indent="0" eaLnBrk="1" fontAlgn="auto" hangingPunct="1">
              <a:spcBef>
                <a:spcPts val="250"/>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300" dirty="0" smtClean="0"/>
              <a:t> 	DBMS_OUTPUT.PUT_LINE(‘ Salary : ’ || </a:t>
            </a:r>
            <a:r>
              <a:rPr lang="en-GB" sz="2300" dirty="0" smtClean="0">
                <a:solidFill>
                  <a:srgbClr val="CC3300"/>
                </a:solidFill>
              </a:rPr>
              <a:t>emp_info.salary</a:t>
            </a:r>
            <a:r>
              <a:rPr lang="en-GB" sz="2300" dirty="0" smtClean="0"/>
              <a:t>);</a:t>
            </a:r>
          </a:p>
          <a:p>
            <a:pPr marL="0" indent="0" eaLnBrk="1" fontAlgn="auto" hangingPunct="1">
              <a:spcBef>
                <a:spcPts val="275"/>
              </a:spcBef>
              <a:spcAft>
                <a:spcPts val="0"/>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006600"/>
                </a:solidFill>
              </a:rPr>
              <a:t>        CLOSE c1;</a:t>
            </a:r>
          </a:p>
          <a:p>
            <a:pPr marL="0" indent="0" eaLnBrk="1" fontAlgn="auto" hangingPunct="1">
              <a:spcBef>
                <a:spcPts val="275"/>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rgbClr val="333399"/>
                </a:solidFill>
              </a:rPr>
              <a:t>END;</a:t>
            </a:r>
          </a:p>
          <a:p>
            <a:pPr marL="0" indent="0" eaLnBrk="1" fontAlgn="auto" hangingPunct="1">
              <a:spcBef>
                <a:spcPts val="275"/>
              </a:spcBef>
              <a:spcAft>
                <a:spcPts val="0"/>
              </a:spcAft>
              <a:buClr>
                <a:srgbClr val="33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smtClean="0"/>
          </a:p>
          <a:p>
            <a:pPr marL="0" indent="0" eaLnBrk="1" fontAlgn="auto" hangingPunct="1">
              <a:spcBef>
                <a:spcPts val="275"/>
              </a:spcBef>
              <a:spcAft>
                <a:spcPts val="0"/>
              </a:spcAft>
              <a:buClr>
                <a:srgbClr val="33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The fetch statement will retrieve the first name and salary of only one record from the Employees table. </a:t>
            </a:r>
          </a:p>
          <a:p>
            <a:pPr marL="0" indent="0" eaLnBrk="1" fontAlgn="auto" hangingPunct="1">
              <a:spcBef>
                <a:spcPts val="275"/>
              </a:spcBef>
              <a:spcAft>
                <a:spcPts val="0"/>
              </a:spcAft>
              <a:buClr>
                <a:srgbClr val="33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After fetching the current row(initially the first row in the dataset), the cursor will point to the next row</a:t>
            </a:r>
          </a:p>
          <a:p>
            <a:pPr marL="0" indent="0" eaLnBrk="1" fontAlgn="auto" hangingPunct="1">
              <a:spcBef>
                <a:spcPts val="275"/>
              </a:spcBef>
              <a:spcAft>
                <a:spcPts val="0"/>
              </a:spcAft>
              <a:buClr>
                <a:srgbClr val="333399"/>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	</a:t>
            </a:r>
          </a:p>
          <a:p>
            <a:pPr marL="0" indent="0" eaLnBrk="1" fontAlgn="auto" hangingPunct="1">
              <a:spcAft>
                <a:spcPts val="0"/>
              </a:spcAft>
              <a:buFont typeface="Wingdings" pitchFamily="2" charset="2"/>
              <a:buNone/>
              <a:defRPr/>
            </a:pPr>
            <a:endParaRPr lang="en-IN" dirty="0"/>
          </a:p>
        </p:txBody>
      </p:sp>
      <p:sp>
        <p:nvSpPr>
          <p:cNvPr id="30724" name="Footer Placeholder 6"/>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bg1"/>
                </a:solidFill>
                <a:latin typeface="Arial" charset="0"/>
                <a:ea typeface="Lucida Sans Unicode" pitchFamily="32" charset="0"/>
                <a:cs typeface="Lucida Sans Unicode" pitchFamily="32" charset="0"/>
              </a:defRPr>
            </a:lvl1pPr>
            <a:lvl2pPr marL="742950" indent="-285750" eaLnBrk="0" hangingPunct="0">
              <a:defRPr>
                <a:solidFill>
                  <a:schemeClr val="bg1"/>
                </a:solidFill>
                <a:latin typeface="Arial" charset="0"/>
                <a:ea typeface="Lucida Sans Unicode" pitchFamily="32" charset="0"/>
                <a:cs typeface="Lucida Sans Unicode" pitchFamily="32" charset="0"/>
              </a:defRPr>
            </a:lvl2pPr>
            <a:lvl3pPr marL="1143000" indent="-228600" eaLnBrk="0" hangingPunct="0">
              <a:defRPr>
                <a:solidFill>
                  <a:schemeClr val="bg1"/>
                </a:solidFill>
                <a:latin typeface="Arial" charset="0"/>
                <a:ea typeface="Lucida Sans Unicode" pitchFamily="32" charset="0"/>
                <a:cs typeface="Lucida Sans Unicode" pitchFamily="32" charset="0"/>
              </a:defRPr>
            </a:lvl3pPr>
            <a:lvl4pPr marL="1600200" indent="-228600" eaLnBrk="0" hangingPunct="0">
              <a:defRPr>
                <a:solidFill>
                  <a:schemeClr val="bg1"/>
                </a:solidFill>
                <a:latin typeface="Arial" charset="0"/>
                <a:ea typeface="Lucida Sans Unicode" pitchFamily="32" charset="0"/>
                <a:cs typeface="Lucida Sans Unicode" pitchFamily="32" charset="0"/>
              </a:defRPr>
            </a:lvl4pPr>
            <a:lvl5pPr marL="2057400" indent="-228600" eaLnBrk="0" hangingPunct="0">
              <a:defRPr>
                <a:solidFill>
                  <a:schemeClr val="bg1"/>
                </a:solidFill>
                <a:latin typeface="Arial" charset="0"/>
                <a:ea typeface="Lucida Sans Unicode" pitchFamily="32" charset="0"/>
                <a:cs typeface="Lucida Sans Unicode" pitchFamily="32" charset="0"/>
              </a:defRPr>
            </a:lvl5pPr>
            <a:lvl6pPr marL="25146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6pPr>
            <a:lvl7pPr marL="29718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7pPr>
            <a:lvl8pPr marL="34290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8pPr>
            <a:lvl9pPr marL="38862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9pPr>
          </a:lstStyle>
          <a:p>
            <a:pPr eaLnBrk="1" hangingPunct="1"/>
            <a:r>
              <a:rPr lang="en-US" smtClean="0">
                <a:solidFill>
                  <a:schemeClr val="tx2"/>
                </a:solidFill>
              </a:rPr>
              <a:t>Prof. P. V. Kharbuli, Dept of Computer Sc., SAC Shillong</a:t>
            </a:r>
            <a:endParaRPr lang="en-GB" smtClean="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3965123"/>
              </p:ext>
            </p:extLst>
          </p:nvPr>
        </p:nvGraphicFramePr>
        <p:xfrm>
          <a:off x="5715000" y="838200"/>
          <a:ext cx="2667000" cy="1482724"/>
        </p:xfrm>
        <a:graphic>
          <a:graphicData uri="http://schemas.openxmlformats.org/drawingml/2006/table">
            <a:tbl>
              <a:tblPr firstRow="1" bandRow="1">
                <a:tableStyleId>{5940675A-B579-460E-94D1-54222C63F5DA}</a:tableStyleId>
              </a:tblPr>
              <a:tblGrid>
                <a:gridCol w="889000"/>
                <a:gridCol w="889000"/>
                <a:gridCol w="889000"/>
              </a:tblGrid>
              <a:tr h="370681">
                <a:tc>
                  <a:txBody>
                    <a:bodyPr/>
                    <a:lstStyle/>
                    <a:p>
                      <a:pPr algn="ctr"/>
                      <a:r>
                        <a:rPr lang="en-US" sz="1800" b="1" dirty="0" smtClean="0"/>
                        <a:t>c1</a:t>
                      </a:r>
                      <a:endParaRPr lang="en-US" sz="1800" b="1"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1" dirty="0" err="1" smtClean="0">
                          <a:solidFill>
                            <a:schemeClr val="bg1"/>
                          </a:solidFill>
                        </a:rPr>
                        <a:t>fname</a:t>
                      </a:r>
                      <a:endParaRPr lang="en-US" sz="1800" b="1" dirty="0">
                        <a:solidFill>
                          <a:schemeClr val="bg1"/>
                        </a:solidFill>
                      </a:endParaRPr>
                    </a:p>
                  </a:txBody>
                  <a:tcPr marT="45700" marB="45700">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sz="1800" b="1" dirty="0" smtClean="0">
                          <a:solidFill>
                            <a:schemeClr val="bg1"/>
                          </a:solidFill>
                        </a:rPr>
                        <a:t>salary</a:t>
                      </a:r>
                      <a:endParaRPr lang="en-US" sz="1800" b="1" dirty="0">
                        <a:solidFill>
                          <a:schemeClr val="bg1"/>
                        </a:solidFill>
                      </a:endParaRPr>
                    </a:p>
                  </a:txBody>
                  <a:tcPr marT="45700" marB="45700">
                    <a:solidFill>
                      <a:schemeClr val="tx1"/>
                    </a:solidFill>
                  </a:tcPr>
                </a:tc>
              </a:tr>
              <a:tr h="370681">
                <a:tc>
                  <a:txBody>
                    <a:bodyPr/>
                    <a:lstStyle/>
                    <a:p>
                      <a:pPr algn="r"/>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800" dirty="0" smtClean="0"/>
                        <a:t>Susan</a:t>
                      </a:r>
                      <a:endParaRPr lang="en-US" sz="1800" dirty="0"/>
                    </a:p>
                  </a:txBody>
                  <a:tcPr marT="45700" marB="45700">
                    <a:lnL w="12700" cap="flat" cmpd="sng" algn="ctr">
                      <a:solidFill>
                        <a:schemeClr val="tx1"/>
                      </a:solidFill>
                      <a:prstDash val="solid"/>
                      <a:round/>
                      <a:headEnd type="none" w="med" len="med"/>
                      <a:tailEnd type="none" w="med" len="med"/>
                    </a:lnL>
                  </a:tcPr>
                </a:tc>
                <a:tc>
                  <a:txBody>
                    <a:bodyPr/>
                    <a:lstStyle/>
                    <a:p>
                      <a:r>
                        <a:rPr lang="en-US" sz="1800" dirty="0" smtClean="0"/>
                        <a:t>15000</a:t>
                      </a:r>
                      <a:endParaRPr lang="en-US" sz="1800" dirty="0"/>
                    </a:p>
                  </a:txBody>
                  <a:tcPr marT="45700" marB="45700"/>
                </a:tc>
              </a:tr>
              <a:tr h="370681">
                <a:tc>
                  <a:txBody>
                    <a:bodyPr/>
                    <a:lstStyle/>
                    <a:p>
                      <a:pPr algn="r"/>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800" dirty="0" smtClean="0"/>
                        <a:t>John</a:t>
                      </a:r>
                      <a:endParaRPr lang="en-US" sz="1800" dirty="0"/>
                    </a:p>
                  </a:txBody>
                  <a:tcPr marT="45700" marB="45700">
                    <a:lnL w="12700" cap="flat" cmpd="sng" algn="ctr">
                      <a:solidFill>
                        <a:schemeClr val="tx1"/>
                      </a:solidFill>
                      <a:prstDash val="solid"/>
                      <a:round/>
                      <a:headEnd type="none" w="med" len="med"/>
                      <a:tailEnd type="none" w="med" len="med"/>
                    </a:lnL>
                  </a:tcPr>
                </a:tc>
                <a:tc>
                  <a:txBody>
                    <a:bodyPr/>
                    <a:lstStyle/>
                    <a:p>
                      <a:r>
                        <a:rPr lang="en-US" sz="1800" dirty="0" smtClean="0"/>
                        <a:t>12000</a:t>
                      </a:r>
                      <a:endParaRPr lang="en-US" sz="1800" dirty="0"/>
                    </a:p>
                  </a:txBody>
                  <a:tcPr marT="45700" marB="45700"/>
                </a:tc>
              </a:tr>
              <a:tr h="370681">
                <a:tc>
                  <a:txBody>
                    <a:bodyPr/>
                    <a:lstStyle/>
                    <a:p>
                      <a:endParaRPr lang="en-US" sz="1800" dirty="0"/>
                    </a:p>
                  </a:txBody>
                  <a:tcPr marT="45700" marB="4570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err="1" smtClean="0"/>
                        <a:t>Reema</a:t>
                      </a:r>
                      <a:endParaRPr lang="en-US" sz="1800" dirty="0"/>
                    </a:p>
                  </a:txBody>
                  <a:tcPr marT="45700" marB="45700">
                    <a:lnL w="12700" cap="flat" cmpd="sng" algn="ctr">
                      <a:solidFill>
                        <a:schemeClr val="tx1"/>
                      </a:solidFill>
                      <a:prstDash val="solid"/>
                      <a:round/>
                      <a:headEnd type="none" w="med" len="med"/>
                      <a:tailEnd type="none" w="med" len="med"/>
                    </a:lnL>
                  </a:tcPr>
                </a:tc>
                <a:tc>
                  <a:txBody>
                    <a:bodyPr/>
                    <a:lstStyle/>
                    <a:p>
                      <a:r>
                        <a:rPr lang="en-US" sz="1800" dirty="0" smtClean="0"/>
                        <a:t>14000</a:t>
                      </a:r>
                      <a:endParaRPr lang="en-US" sz="1800" dirty="0"/>
                    </a:p>
                  </a:txBody>
                  <a:tcPr marT="45700" marB="45700"/>
                </a:tc>
              </a:tr>
            </a:tbl>
          </a:graphicData>
        </a:graphic>
      </p:graphicFrame>
      <p:graphicFrame>
        <p:nvGraphicFramePr>
          <p:cNvPr id="6" name="Table 5"/>
          <p:cNvGraphicFramePr>
            <a:graphicFrameLocks noGrp="1"/>
          </p:cNvGraphicFramePr>
          <p:nvPr/>
        </p:nvGraphicFramePr>
        <p:xfrm>
          <a:off x="5105400" y="2438400"/>
          <a:ext cx="3352800" cy="371475"/>
        </p:xfrm>
        <a:graphic>
          <a:graphicData uri="http://schemas.openxmlformats.org/drawingml/2006/table">
            <a:tbl>
              <a:tblPr firstRow="1" bandRow="1">
                <a:tableStyleId>{5940675A-B579-460E-94D1-54222C63F5DA}</a:tableStyleId>
              </a:tblPr>
              <a:tblGrid>
                <a:gridCol w="1117600"/>
                <a:gridCol w="1117600"/>
                <a:gridCol w="1117600"/>
              </a:tblGrid>
              <a:tr h="371475">
                <a:tc>
                  <a:txBody>
                    <a:bodyPr/>
                    <a:lstStyle/>
                    <a:p>
                      <a:pPr algn="ctr"/>
                      <a:r>
                        <a:rPr lang="en-US" sz="1800" dirty="0" err="1" smtClean="0"/>
                        <a:t>Emp_info</a:t>
                      </a:r>
                      <a:endParaRPr lang="en-US" sz="1800" dirty="0"/>
                    </a:p>
                  </a:txBody>
                  <a:tcPr marT="45798" marB="4579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Susan</a:t>
                      </a:r>
                      <a:endParaRPr lang="en-US" sz="1800" dirty="0"/>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15000</a:t>
                      </a:r>
                      <a:endParaRPr lang="en-US" sz="1800" dirty="0"/>
                    </a:p>
                  </a:txBody>
                  <a:tcPr marT="45798" marB="45798">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839064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animEffect transition="in" filter="blinds(horizontal)">
                                      <p:cBhvr>
                                        <p:cTn id="1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19200"/>
            <a:ext cx="7467600" cy="4953000"/>
          </a:xfrm>
        </p:spPr>
        <p:txBody>
          <a:bodyPr rtlCol="0">
            <a:noAutofit/>
          </a:bodyPr>
          <a:lstStyle/>
          <a:p>
            <a:pPr marL="339725" indent="-339725">
              <a:spcBef>
                <a:spcPts val="1375"/>
              </a:spcBef>
              <a:buFont typeface="Arial" charset="0"/>
              <a:buAutoNum type="arabicPeriod"/>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GB" dirty="0" smtClean="0"/>
              <a:t>Without a cursor for loop, write a PL/SQL program to display the following employee details: employee id, first name, salary and hire date. Show in ascending order of salary. Save the output in a file. Handle errors appropriately.</a:t>
            </a:r>
          </a:p>
          <a:p>
            <a:pPr marL="339725" indent="-339725">
              <a:spcBef>
                <a:spcPts val="1375"/>
              </a:spcBef>
              <a:buFont typeface="Arial" charset="0"/>
              <a:buAutoNum type="arabicPeriod"/>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GB" dirty="0" smtClean="0"/>
              <a:t>Same as Q1 but use a Cursor For Loop.</a:t>
            </a:r>
          </a:p>
          <a:p>
            <a:pPr marL="339725" indent="-339725">
              <a:spcBef>
                <a:spcPts val="1375"/>
              </a:spcBef>
              <a:buFont typeface="Arial" charset="0"/>
              <a:buAutoNum type="arabicPeriod"/>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GB" dirty="0" smtClean="0"/>
              <a:t>Write </a:t>
            </a:r>
            <a:r>
              <a:rPr lang="en-GB" dirty="0" smtClean="0"/>
              <a:t>a PL/SQL program to display all the employees and their associated department names for employees having salary greater than Rs. 15, 000. Handle the error if no record is found or any other error occurs</a:t>
            </a:r>
            <a:r>
              <a:rPr lang="en-GB" dirty="0"/>
              <a:t>. </a:t>
            </a:r>
            <a:endParaRPr lang="en-GB" dirty="0" smtClean="0"/>
          </a:p>
          <a:p>
            <a:pPr marL="339725" indent="-339725" eaLnBrk="1" fontAlgn="auto" hangingPunct="1">
              <a:spcBef>
                <a:spcPts val="1375"/>
              </a:spcBef>
              <a:spcAft>
                <a:spcPts val="0"/>
              </a:spcAft>
              <a:buFont typeface="Arial" charset="0"/>
              <a:buAutoNum type="arabicPeriod"/>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IN" dirty="0"/>
          </a:p>
        </p:txBody>
      </p:sp>
      <p:sp>
        <p:nvSpPr>
          <p:cNvPr id="36868" name="Footer Placeholder 5"/>
          <p:cNvSpPr>
            <a:spLocks noGrp="1"/>
          </p:cNvSpPr>
          <p:nvPr>
            <p:ph type="ftr" sz="quarter" idx="12"/>
          </p:nvPr>
        </p:nvSpPr>
        <p:spPr bwMode="auto">
          <a:xfrm>
            <a:off x="457200" y="6126480"/>
            <a:ext cx="57912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bg1"/>
                </a:solidFill>
                <a:latin typeface="Arial" charset="0"/>
                <a:ea typeface="Lucida Sans Unicode" pitchFamily="32" charset="0"/>
                <a:cs typeface="Lucida Sans Unicode" pitchFamily="32" charset="0"/>
              </a:defRPr>
            </a:lvl1pPr>
            <a:lvl2pPr marL="742950" indent="-285750" eaLnBrk="0" hangingPunct="0">
              <a:defRPr>
                <a:solidFill>
                  <a:schemeClr val="bg1"/>
                </a:solidFill>
                <a:latin typeface="Arial" charset="0"/>
                <a:ea typeface="Lucida Sans Unicode" pitchFamily="32" charset="0"/>
                <a:cs typeface="Lucida Sans Unicode" pitchFamily="32" charset="0"/>
              </a:defRPr>
            </a:lvl2pPr>
            <a:lvl3pPr marL="1143000" indent="-228600" eaLnBrk="0" hangingPunct="0">
              <a:defRPr>
                <a:solidFill>
                  <a:schemeClr val="bg1"/>
                </a:solidFill>
                <a:latin typeface="Arial" charset="0"/>
                <a:ea typeface="Lucida Sans Unicode" pitchFamily="32" charset="0"/>
                <a:cs typeface="Lucida Sans Unicode" pitchFamily="32" charset="0"/>
              </a:defRPr>
            </a:lvl3pPr>
            <a:lvl4pPr marL="1600200" indent="-228600" eaLnBrk="0" hangingPunct="0">
              <a:defRPr>
                <a:solidFill>
                  <a:schemeClr val="bg1"/>
                </a:solidFill>
                <a:latin typeface="Arial" charset="0"/>
                <a:ea typeface="Lucida Sans Unicode" pitchFamily="32" charset="0"/>
                <a:cs typeface="Lucida Sans Unicode" pitchFamily="32" charset="0"/>
              </a:defRPr>
            </a:lvl4pPr>
            <a:lvl5pPr marL="2057400" indent="-228600" eaLnBrk="0" hangingPunct="0">
              <a:defRPr>
                <a:solidFill>
                  <a:schemeClr val="bg1"/>
                </a:solidFill>
                <a:latin typeface="Arial" charset="0"/>
                <a:ea typeface="Lucida Sans Unicode" pitchFamily="32" charset="0"/>
                <a:cs typeface="Lucida Sans Unicode" pitchFamily="32" charset="0"/>
              </a:defRPr>
            </a:lvl5pPr>
            <a:lvl6pPr marL="25146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6pPr>
            <a:lvl7pPr marL="29718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7pPr>
            <a:lvl8pPr marL="34290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8pPr>
            <a:lvl9pPr marL="38862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9pPr>
          </a:lstStyle>
          <a:p>
            <a:pPr eaLnBrk="1" hangingPunct="1"/>
            <a:r>
              <a:rPr lang="en-US" dirty="0" smtClean="0">
                <a:solidFill>
                  <a:schemeClr val="tx2"/>
                </a:solidFill>
              </a:rPr>
              <a:t>Prof. P. V. </a:t>
            </a:r>
            <a:r>
              <a:rPr lang="en-US" dirty="0" err="1" smtClean="0">
                <a:solidFill>
                  <a:schemeClr val="tx2"/>
                </a:solidFill>
              </a:rPr>
              <a:t>Kharbuli</a:t>
            </a:r>
            <a:r>
              <a:rPr lang="en-US" dirty="0" smtClean="0">
                <a:solidFill>
                  <a:schemeClr val="tx2"/>
                </a:solidFill>
              </a:rPr>
              <a:t>, </a:t>
            </a:r>
            <a:r>
              <a:rPr lang="en-US" dirty="0" err="1" smtClean="0">
                <a:solidFill>
                  <a:schemeClr val="tx2"/>
                </a:solidFill>
              </a:rPr>
              <a:t>Dept</a:t>
            </a:r>
            <a:r>
              <a:rPr lang="en-US" dirty="0" smtClean="0">
                <a:solidFill>
                  <a:schemeClr val="tx2"/>
                </a:solidFill>
              </a:rPr>
              <a:t> of Computer Sc., SAC </a:t>
            </a:r>
            <a:r>
              <a:rPr lang="en-US" dirty="0" err="1" smtClean="0">
                <a:solidFill>
                  <a:schemeClr val="tx2"/>
                </a:solidFill>
              </a:rPr>
              <a:t>Shillong</a:t>
            </a:r>
            <a:endParaRPr lang="en-GB" dirty="0" smtClean="0">
              <a:solidFill>
                <a:schemeClr val="tx2"/>
              </a:solidFill>
            </a:endParaRPr>
          </a:p>
        </p:txBody>
      </p:sp>
      <p:sp>
        <p:nvSpPr>
          <p:cNvPr id="4" name="Vertical Scroll 3"/>
          <p:cNvSpPr/>
          <p:nvPr/>
        </p:nvSpPr>
        <p:spPr>
          <a:xfrm>
            <a:off x="228600" y="304800"/>
            <a:ext cx="914400" cy="5791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b="1" dirty="0"/>
              <a:t>CURSOR</a:t>
            </a:r>
            <a:r>
              <a:rPr lang="en-US" b="1" dirty="0" smtClean="0"/>
              <a:t> WORKSHEET</a:t>
            </a:r>
            <a:endParaRPr lang="en-US" b="1" dirty="0"/>
          </a:p>
        </p:txBody>
      </p:sp>
      <p:sp>
        <p:nvSpPr>
          <p:cNvPr id="7" name="TextBox 6"/>
          <p:cNvSpPr txBox="1"/>
          <p:nvPr/>
        </p:nvSpPr>
        <p:spPr>
          <a:xfrm>
            <a:off x="1295400" y="392668"/>
            <a:ext cx="7239000" cy="523220"/>
          </a:xfrm>
          <a:prstGeom prst="rect">
            <a:avLst/>
          </a:prstGeom>
          <a:noFill/>
          <a:ln w="12700">
            <a:solidFill>
              <a:srgbClr val="00B0F0"/>
            </a:solidFill>
            <a:prstDash val="dash"/>
          </a:ln>
        </p:spPr>
        <p:txBody>
          <a:bodyPr wrap="square" rtlCol="0">
            <a:spAutoFit/>
          </a:bodyPr>
          <a:lstStyle/>
          <a:p>
            <a:pPr algn="ctr"/>
            <a:r>
              <a:rPr lang="en-US" sz="2800" dirty="0" smtClean="0"/>
              <a:t>Each program should have the Exception Block</a:t>
            </a:r>
            <a:endParaRPr lang="en-US" sz="2800" dirty="0"/>
          </a:p>
        </p:txBody>
      </p:sp>
    </p:spTree>
    <p:extLst>
      <p:ext uri="{BB962C8B-B14F-4D97-AF65-F5344CB8AC3E}">
        <p14:creationId xmlns:p14="http://schemas.microsoft.com/office/powerpoint/2010/main" val="4157687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43000"/>
            <a:ext cx="7315200" cy="5029200"/>
          </a:xfrm>
        </p:spPr>
        <p:txBody>
          <a:bodyPr rtlCol="0">
            <a:noAutofit/>
          </a:bodyPr>
          <a:lstStyle/>
          <a:p>
            <a:pPr marL="350838" indent="-350838">
              <a:spcBef>
                <a:spcPts val="1375"/>
              </a:spcBef>
              <a:buFont typeface="+mj-lt"/>
              <a:buAutoNum type="arabicPeriod" startAt="4"/>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GB" dirty="0"/>
              <a:t>Use a cursor for loop in a PL/SQL program to display the following employee details: employee id, first name, job id and department name. Show in ascending order of department name. Save the output in a file. Handle errors appropriately.</a:t>
            </a:r>
          </a:p>
          <a:p>
            <a:pPr marL="350838" indent="-350838">
              <a:spcBef>
                <a:spcPts val="1375"/>
              </a:spcBef>
              <a:buFont typeface="+mj-lt"/>
              <a:buAutoNum type="arabicPeriod" startAt="4"/>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GB" dirty="0" smtClean="0"/>
              <a:t>Write </a:t>
            </a:r>
            <a:r>
              <a:rPr lang="en-GB" dirty="0"/>
              <a:t>a PL/SQL program to find the total number of Employees residing in ‘</a:t>
            </a:r>
            <a:r>
              <a:rPr lang="en-GB" dirty="0" err="1"/>
              <a:t>Shillong</a:t>
            </a:r>
            <a:r>
              <a:rPr lang="en-GB" dirty="0"/>
              <a:t>’ using the concept of SQL% cursor. Display appropriate message for the output.</a:t>
            </a:r>
          </a:p>
          <a:p>
            <a:pPr marL="339725" indent="-339725">
              <a:spcBef>
                <a:spcPts val="1375"/>
              </a:spcBef>
              <a:buFont typeface="Arial" charset="0"/>
              <a:buAutoNum type="arabicPeriod" startAt="4"/>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GB" dirty="0"/>
              <a:t>Write a PL/SQL program to find the maximum and minimum salaries of employees in each department</a:t>
            </a:r>
            <a:r>
              <a:rPr lang="en-GB" dirty="0" smtClean="0"/>
              <a:t>.</a:t>
            </a:r>
            <a:endParaRPr lang="en-GB" dirty="0"/>
          </a:p>
        </p:txBody>
      </p:sp>
      <p:sp>
        <p:nvSpPr>
          <p:cNvPr id="36868" name="Footer Placeholder 5"/>
          <p:cNvSpPr>
            <a:spLocks noGrp="1"/>
          </p:cNvSpPr>
          <p:nvPr>
            <p:ph type="ftr" sz="quarter" idx="12"/>
          </p:nvPr>
        </p:nvSpPr>
        <p:spPr bwMode="auto">
          <a:xfrm>
            <a:off x="457200" y="6126480"/>
            <a:ext cx="57912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bg1"/>
                </a:solidFill>
                <a:latin typeface="Arial" charset="0"/>
                <a:ea typeface="Lucida Sans Unicode" pitchFamily="32" charset="0"/>
                <a:cs typeface="Lucida Sans Unicode" pitchFamily="32" charset="0"/>
              </a:defRPr>
            </a:lvl1pPr>
            <a:lvl2pPr marL="742950" indent="-285750" eaLnBrk="0" hangingPunct="0">
              <a:defRPr>
                <a:solidFill>
                  <a:schemeClr val="bg1"/>
                </a:solidFill>
                <a:latin typeface="Arial" charset="0"/>
                <a:ea typeface="Lucida Sans Unicode" pitchFamily="32" charset="0"/>
                <a:cs typeface="Lucida Sans Unicode" pitchFamily="32" charset="0"/>
              </a:defRPr>
            </a:lvl2pPr>
            <a:lvl3pPr marL="1143000" indent="-228600" eaLnBrk="0" hangingPunct="0">
              <a:defRPr>
                <a:solidFill>
                  <a:schemeClr val="bg1"/>
                </a:solidFill>
                <a:latin typeface="Arial" charset="0"/>
                <a:ea typeface="Lucida Sans Unicode" pitchFamily="32" charset="0"/>
                <a:cs typeface="Lucida Sans Unicode" pitchFamily="32" charset="0"/>
              </a:defRPr>
            </a:lvl3pPr>
            <a:lvl4pPr marL="1600200" indent="-228600" eaLnBrk="0" hangingPunct="0">
              <a:defRPr>
                <a:solidFill>
                  <a:schemeClr val="bg1"/>
                </a:solidFill>
                <a:latin typeface="Arial" charset="0"/>
                <a:ea typeface="Lucida Sans Unicode" pitchFamily="32" charset="0"/>
                <a:cs typeface="Lucida Sans Unicode" pitchFamily="32" charset="0"/>
              </a:defRPr>
            </a:lvl4pPr>
            <a:lvl5pPr marL="2057400" indent="-228600" eaLnBrk="0" hangingPunct="0">
              <a:defRPr>
                <a:solidFill>
                  <a:schemeClr val="bg1"/>
                </a:solidFill>
                <a:latin typeface="Arial" charset="0"/>
                <a:ea typeface="Lucida Sans Unicode" pitchFamily="32" charset="0"/>
                <a:cs typeface="Lucida Sans Unicode" pitchFamily="32" charset="0"/>
              </a:defRPr>
            </a:lvl5pPr>
            <a:lvl6pPr marL="25146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6pPr>
            <a:lvl7pPr marL="29718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7pPr>
            <a:lvl8pPr marL="34290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8pPr>
            <a:lvl9pPr marL="3886200" indent="-228600" defTabSz="457200" eaLnBrk="0" fontAlgn="base" hangingPunct="0">
              <a:lnSpc>
                <a:spcPct val="87000"/>
              </a:lnSpc>
              <a:spcBef>
                <a:spcPct val="0"/>
              </a:spcBef>
              <a:spcAft>
                <a:spcPct val="0"/>
              </a:spcAft>
              <a:buClr>
                <a:srgbClr val="000000"/>
              </a:buClr>
              <a:buSzPct val="100000"/>
              <a:buFont typeface="Arial" charset="0"/>
              <a:defRPr>
                <a:solidFill>
                  <a:schemeClr val="bg1"/>
                </a:solidFill>
                <a:latin typeface="Arial" charset="0"/>
                <a:ea typeface="Lucida Sans Unicode" pitchFamily="32" charset="0"/>
                <a:cs typeface="Lucida Sans Unicode" pitchFamily="32" charset="0"/>
              </a:defRPr>
            </a:lvl9pPr>
          </a:lstStyle>
          <a:p>
            <a:pPr eaLnBrk="1" hangingPunct="1"/>
            <a:r>
              <a:rPr lang="en-US" dirty="0" smtClean="0">
                <a:solidFill>
                  <a:schemeClr val="tx2"/>
                </a:solidFill>
              </a:rPr>
              <a:t>Prof. P. V. </a:t>
            </a:r>
            <a:r>
              <a:rPr lang="en-US" dirty="0" err="1" smtClean="0">
                <a:solidFill>
                  <a:schemeClr val="tx2"/>
                </a:solidFill>
              </a:rPr>
              <a:t>Kharbuli</a:t>
            </a:r>
            <a:r>
              <a:rPr lang="en-US" dirty="0" smtClean="0">
                <a:solidFill>
                  <a:schemeClr val="tx2"/>
                </a:solidFill>
              </a:rPr>
              <a:t>, </a:t>
            </a:r>
            <a:r>
              <a:rPr lang="en-US" dirty="0" err="1" smtClean="0">
                <a:solidFill>
                  <a:schemeClr val="tx2"/>
                </a:solidFill>
              </a:rPr>
              <a:t>Dept</a:t>
            </a:r>
            <a:r>
              <a:rPr lang="en-US" dirty="0" smtClean="0">
                <a:solidFill>
                  <a:schemeClr val="tx2"/>
                </a:solidFill>
              </a:rPr>
              <a:t> of Computer Sc., SAC </a:t>
            </a:r>
            <a:r>
              <a:rPr lang="en-US" dirty="0" err="1" smtClean="0">
                <a:solidFill>
                  <a:schemeClr val="tx2"/>
                </a:solidFill>
              </a:rPr>
              <a:t>Shillong</a:t>
            </a:r>
            <a:endParaRPr lang="en-GB" dirty="0" smtClean="0">
              <a:solidFill>
                <a:schemeClr val="tx2"/>
              </a:solidFill>
            </a:endParaRPr>
          </a:p>
        </p:txBody>
      </p:sp>
      <p:sp>
        <p:nvSpPr>
          <p:cNvPr id="4" name="Vertical Scroll 3"/>
          <p:cNvSpPr/>
          <p:nvPr/>
        </p:nvSpPr>
        <p:spPr>
          <a:xfrm>
            <a:off x="228600" y="304800"/>
            <a:ext cx="914400" cy="5791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b="1" dirty="0"/>
              <a:t>CURSOR</a:t>
            </a:r>
            <a:r>
              <a:rPr lang="en-US" b="1" dirty="0" smtClean="0"/>
              <a:t> WORKSHEET</a:t>
            </a:r>
            <a:endParaRPr lang="en-US" b="1" dirty="0"/>
          </a:p>
        </p:txBody>
      </p:sp>
      <p:sp>
        <p:nvSpPr>
          <p:cNvPr id="5" name="TextBox 4"/>
          <p:cNvSpPr txBox="1"/>
          <p:nvPr/>
        </p:nvSpPr>
        <p:spPr>
          <a:xfrm>
            <a:off x="1295400" y="392668"/>
            <a:ext cx="7239000" cy="523220"/>
          </a:xfrm>
          <a:prstGeom prst="rect">
            <a:avLst/>
          </a:prstGeom>
          <a:noFill/>
          <a:ln w="12700">
            <a:solidFill>
              <a:srgbClr val="00B0F0"/>
            </a:solidFill>
            <a:prstDash val="dash"/>
          </a:ln>
        </p:spPr>
        <p:txBody>
          <a:bodyPr wrap="square" rtlCol="0">
            <a:spAutoFit/>
          </a:bodyPr>
          <a:lstStyle/>
          <a:p>
            <a:pPr algn="ctr"/>
            <a:r>
              <a:rPr lang="en-US" sz="2800" dirty="0" smtClean="0"/>
              <a:t>Each program should have the Exception Block</a:t>
            </a:r>
            <a:endParaRPr lang="en-US" sz="2800" dirty="0"/>
          </a:p>
        </p:txBody>
      </p:sp>
    </p:spTree>
    <p:extLst>
      <p:ext uri="{BB962C8B-B14F-4D97-AF65-F5344CB8AC3E}">
        <p14:creationId xmlns:p14="http://schemas.microsoft.com/office/powerpoint/2010/main" val="2327096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a:solidFill>
            <a:srgbClr val="FFFFFF"/>
          </a:solidFill>
        </p:spPr>
        <p:txBody>
          <a:bodyPr/>
          <a:lstStyle/>
          <a:p>
            <a:r>
              <a:rPr lang="en-US" dirty="0" smtClean="0"/>
              <a:t>Classification of Errors</a:t>
            </a:r>
          </a:p>
        </p:txBody>
      </p:sp>
      <p:sp>
        <p:nvSpPr>
          <p:cNvPr id="4" name="Slide Number Placeholder 3"/>
          <p:cNvSpPr>
            <a:spLocks noGrp="1"/>
          </p:cNvSpPr>
          <p:nvPr>
            <p:ph type="sldNum" sz="quarter" idx="12"/>
          </p:nvPr>
        </p:nvSpPr>
        <p:spPr>
          <a:xfrm>
            <a:off x="497394" y="6248400"/>
            <a:ext cx="2133600" cy="365125"/>
          </a:xfrm>
        </p:spPr>
        <p:txBody>
          <a:bodyPr/>
          <a:lstStyle/>
          <a:p>
            <a:pPr algn="l">
              <a:defRPr/>
            </a:pPr>
            <a:fld id="{80C2F808-6B63-4D58-AD3B-D6F0A1CDB0E5}" type="slidenum">
              <a:rPr lang="en-GB" smtClean="0">
                <a:hlinkClick r:id="rId2" action="ppaction://hlinksldjump"/>
              </a:rPr>
              <a:pPr algn="l">
                <a:defRPr/>
              </a:pPr>
              <a:t>4</a:t>
            </a:fld>
            <a:endParaRPr lang="en-GB" dirty="0"/>
          </a:p>
        </p:txBody>
      </p:sp>
      <p:sp>
        <p:nvSpPr>
          <p:cNvPr id="2" name="TextBox 1"/>
          <p:cNvSpPr txBox="1"/>
          <p:nvPr/>
        </p:nvSpPr>
        <p:spPr>
          <a:xfrm>
            <a:off x="4050220" y="1515814"/>
            <a:ext cx="1052788" cy="523220"/>
          </a:xfrm>
          <a:prstGeom prst="rect">
            <a:avLst/>
          </a:prstGeom>
          <a:noFill/>
        </p:spPr>
        <p:txBody>
          <a:bodyPr wrap="none" rtlCol="0">
            <a:spAutoFit/>
          </a:bodyPr>
          <a:lstStyle/>
          <a:p>
            <a:pPr algn="ctr"/>
            <a:r>
              <a:rPr lang="en-US" sz="2800" dirty="0" smtClean="0"/>
              <a:t>Errors</a:t>
            </a:r>
            <a:endParaRPr lang="en-US" sz="2800" dirty="0"/>
          </a:p>
        </p:txBody>
      </p:sp>
      <p:sp>
        <p:nvSpPr>
          <p:cNvPr id="6" name="TextBox 5"/>
          <p:cNvSpPr txBox="1"/>
          <p:nvPr/>
        </p:nvSpPr>
        <p:spPr>
          <a:xfrm>
            <a:off x="497394" y="2992886"/>
            <a:ext cx="3729612" cy="461665"/>
          </a:xfrm>
          <a:prstGeom prst="rect">
            <a:avLst/>
          </a:prstGeom>
          <a:noFill/>
        </p:spPr>
        <p:txBody>
          <a:bodyPr wrap="none" rtlCol="0">
            <a:spAutoFit/>
          </a:bodyPr>
          <a:lstStyle/>
          <a:p>
            <a:pPr algn="ctr"/>
            <a:r>
              <a:rPr lang="en-GB" sz="2400" dirty="0">
                <a:solidFill>
                  <a:srgbClr val="006600"/>
                </a:solidFill>
              </a:rPr>
              <a:t>Internally Defined or Built-in</a:t>
            </a:r>
            <a:endParaRPr lang="en-US" sz="2400" dirty="0"/>
          </a:p>
        </p:txBody>
      </p:sp>
      <p:sp>
        <p:nvSpPr>
          <p:cNvPr id="7" name="TextBox 6"/>
          <p:cNvSpPr txBox="1"/>
          <p:nvPr/>
        </p:nvSpPr>
        <p:spPr>
          <a:xfrm>
            <a:off x="4536951" y="2971800"/>
            <a:ext cx="4508157" cy="461665"/>
          </a:xfrm>
          <a:prstGeom prst="rect">
            <a:avLst/>
          </a:prstGeom>
          <a:noFill/>
        </p:spPr>
        <p:txBody>
          <a:bodyPr wrap="none" rtlCol="0">
            <a:spAutoFit/>
          </a:bodyPr>
          <a:lstStyle/>
          <a:p>
            <a:pPr algn="ctr"/>
            <a:r>
              <a:rPr lang="en-GB" sz="2400" dirty="0" smtClean="0">
                <a:solidFill>
                  <a:srgbClr val="006600"/>
                </a:solidFill>
              </a:rPr>
              <a:t>Externally </a:t>
            </a:r>
            <a:r>
              <a:rPr lang="en-GB" sz="2400" dirty="0">
                <a:solidFill>
                  <a:srgbClr val="006600"/>
                </a:solidFill>
              </a:rPr>
              <a:t>Defined or </a:t>
            </a:r>
            <a:r>
              <a:rPr lang="en-GB" sz="2400" dirty="0" smtClean="0">
                <a:solidFill>
                  <a:srgbClr val="006600"/>
                </a:solidFill>
              </a:rPr>
              <a:t>User-defined</a:t>
            </a:r>
            <a:endParaRPr lang="en-US" sz="2400" dirty="0"/>
          </a:p>
        </p:txBody>
      </p:sp>
      <p:sp>
        <p:nvSpPr>
          <p:cNvPr id="8" name="TextBox 7"/>
          <p:cNvSpPr txBox="1"/>
          <p:nvPr/>
        </p:nvSpPr>
        <p:spPr>
          <a:xfrm>
            <a:off x="468846" y="4126468"/>
            <a:ext cx="1091966" cy="461665"/>
          </a:xfrm>
          <a:prstGeom prst="rect">
            <a:avLst/>
          </a:prstGeom>
          <a:noFill/>
        </p:spPr>
        <p:txBody>
          <a:bodyPr wrap="none" rtlCol="0">
            <a:spAutoFit/>
          </a:bodyPr>
          <a:lstStyle/>
          <a:p>
            <a:pPr algn="ctr"/>
            <a:r>
              <a:rPr lang="en-GB" sz="2400" dirty="0" smtClean="0">
                <a:solidFill>
                  <a:schemeClr val="accent2">
                    <a:lumMod val="75000"/>
                  </a:schemeClr>
                </a:solidFill>
              </a:rPr>
              <a:t>Named</a:t>
            </a:r>
            <a:endParaRPr lang="en-US" sz="2400" dirty="0">
              <a:solidFill>
                <a:schemeClr val="accent2">
                  <a:lumMod val="75000"/>
                </a:schemeClr>
              </a:solidFill>
            </a:endParaRPr>
          </a:p>
        </p:txBody>
      </p:sp>
      <p:sp>
        <p:nvSpPr>
          <p:cNvPr id="9" name="TextBox 8"/>
          <p:cNvSpPr txBox="1"/>
          <p:nvPr/>
        </p:nvSpPr>
        <p:spPr>
          <a:xfrm>
            <a:off x="2209114" y="4126468"/>
            <a:ext cx="1414170" cy="461665"/>
          </a:xfrm>
          <a:prstGeom prst="rect">
            <a:avLst/>
          </a:prstGeom>
          <a:noFill/>
        </p:spPr>
        <p:txBody>
          <a:bodyPr wrap="none" rtlCol="0">
            <a:spAutoFit/>
          </a:bodyPr>
          <a:lstStyle>
            <a:defPPr>
              <a:defRPr lang="en-US"/>
            </a:defPPr>
            <a:lvl1pPr algn="ctr">
              <a:defRPr sz="2400">
                <a:solidFill>
                  <a:schemeClr val="accent2">
                    <a:lumMod val="75000"/>
                  </a:schemeClr>
                </a:solidFill>
              </a:defRPr>
            </a:lvl1pPr>
          </a:lstStyle>
          <a:p>
            <a:r>
              <a:rPr lang="en-GB" dirty="0"/>
              <a:t>Unnamed</a:t>
            </a:r>
            <a:endParaRPr lang="en-US" dirty="0"/>
          </a:p>
        </p:txBody>
      </p:sp>
      <p:sp>
        <p:nvSpPr>
          <p:cNvPr id="10" name="TextBox 9"/>
          <p:cNvSpPr txBox="1"/>
          <p:nvPr/>
        </p:nvSpPr>
        <p:spPr>
          <a:xfrm>
            <a:off x="7162114" y="4114800"/>
            <a:ext cx="1414170" cy="461665"/>
          </a:xfrm>
          <a:prstGeom prst="rect">
            <a:avLst/>
          </a:prstGeom>
          <a:noFill/>
        </p:spPr>
        <p:txBody>
          <a:bodyPr wrap="none" rtlCol="0">
            <a:spAutoFit/>
          </a:bodyPr>
          <a:lstStyle>
            <a:defPPr>
              <a:defRPr lang="en-US"/>
            </a:defPPr>
            <a:lvl1pPr algn="ctr">
              <a:defRPr sz="2400">
                <a:solidFill>
                  <a:schemeClr val="accent2">
                    <a:lumMod val="75000"/>
                  </a:schemeClr>
                </a:solidFill>
              </a:defRPr>
            </a:lvl1pPr>
          </a:lstStyle>
          <a:p>
            <a:r>
              <a:rPr lang="en-GB" dirty="0"/>
              <a:t>Unnamed</a:t>
            </a:r>
            <a:endParaRPr lang="en-US" dirty="0"/>
          </a:p>
        </p:txBody>
      </p:sp>
      <p:sp>
        <p:nvSpPr>
          <p:cNvPr id="11" name="TextBox 10"/>
          <p:cNvSpPr txBox="1"/>
          <p:nvPr/>
        </p:nvSpPr>
        <p:spPr>
          <a:xfrm>
            <a:off x="5068589" y="4114800"/>
            <a:ext cx="1091966" cy="461665"/>
          </a:xfrm>
          <a:prstGeom prst="rect">
            <a:avLst/>
          </a:prstGeom>
          <a:noFill/>
        </p:spPr>
        <p:txBody>
          <a:bodyPr wrap="none" rtlCol="0">
            <a:spAutoFit/>
          </a:bodyPr>
          <a:lstStyle>
            <a:defPPr>
              <a:defRPr lang="en-US"/>
            </a:defPPr>
            <a:lvl1pPr algn="ctr">
              <a:defRPr sz="2400">
                <a:solidFill>
                  <a:schemeClr val="accent2">
                    <a:lumMod val="75000"/>
                  </a:schemeClr>
                </a:solidFill>
              </a:defRPr>
            </a:lvl1pPr>
          </a:lstStyle>
          <a:p>
            <a:r>
              <a:rPr lang="en-GB" dirty="0"/>
              <a:t>Named</a:t>
            </a:r>
            <a:endParaRPr lang="en-US" dirty="0"/>
          </a:p>
        </p:txBody>
      </p:sp>
      <p:cxnSp>
        <p:nvCxnSpPr>
          <p:cNvPr id="5" name="Straight Connector 4"/>
          <p:cNvCxnSpPr/>
          <p:nvPr/>
        </p:nvCxnSpPr>
        <p:spPr>
          <a:xfrm>
            <a:off x="2362200" y="2667000"/>
            <a:ext cx="442882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2" idx="2"/>
          </p:cNvCxnSpPr>
          <p:nvPr/>
        </p:nvCxnSpPr>
        <p:spPr>
          <a:xfrm flipV="1">
            <a:off x="4576614" y="2039034"/>
            <a:ext cx="0" cy="62796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 idx="0"/>
          </p:cNvCxnSpPr>
          <p:nvPr/>
        </p:nvCxnSpPr>
        <p:spPr>
          <a:xfrm>
            <a:off x="2362200" y="2667000"/>
            <a:ext cx="0" cy="3258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7" idx="0"/>
          </p:cNvCxnSpPr>
          <p:nvPr/>
        </p:nvCxnSpPr>
        <p:spPr>
          <a:xfrm>
            <a:off x="6791028" y="2667000"/>
            <a:ext cx="2" cy="3048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14828" y="3886200"/>
            <a:ext cx="190137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2"/>
          </p:cNvCxnSpPr>
          <p:nvPr/>
        </p:nvCxnSpPr>
        <p:spPr>
          <a:xfrm>
            <a:off x="2362200" y="3454551"/>
            <a:ext cx="0" cy="43164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8" idx="0"/>
          </p:cNvCxnSpPr>
          <p:nvPr/>
        </p:nvCxnSpPr>
        <p:spPr>
          <a:xfrm rot="16200000" flipH="1">
            <a:off x="894694" y="4006333"/>
            <a:ext cx="240268" cy="2"/>
          </a:xfrm>
          <a:prstGeom prst="bentConnector3">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0"/>
          </p:cNvCxnSpPr>
          <p:nvPr/>
        </p:nvCxnSpPr>
        <p:spPr>
          <a:xfrm flipV="1">
            <a:off x="2916199" y="3886200"/>
            <a:ext cx="0" cy="24026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614572" y="3876781"/>
            <a:ext cx="2254626" cy="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p:cNvCxnSpPr>
          <p:nvPr/>
        </p:nvCxnSpPr>
        <p:spPr>
          <a:xfrm flipH="1">
            <a:off x="6791029" y="3433465"/>
            <a:ext cx="1" cy="44331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11" idx="0"/>
          </p:cNvCxnSpPr>
          <p:nvPr/>
        </p:nvCxnSpPr>
        <p:spPr>
          <a:xfrm rot="5400000">
            <a:off x="5495564" y="3995790"/>
            <a:ext cx="238018" cy="2"/>
          </a:xfrm>
          <a:prstGeom prst="bentConnector3">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0"/>
          </p:cNvCxnSpPr>
          <p:nvPr/>
        </p:nvCxnSpPr>
        <p:spPr>
          <a:xfrm flipV="1">
            <a:off x="7869199" y="3876782"/>
            <a:ext cx="0" cy="23801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7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lnSpcReduction="10000"/>
          </a:bodyPr>
          <a:lstStyle/>
          <a:p>
            <a:pPr>
              <a:spcBef>
                <a:spcPts val="1250"/>
              </a:spcBef>
              <a:buClr>
                <a:schemeClr val="tx1">
                  <a:lumMod val="50000"/>
                  <a:lumOff val="50000"/>
                </a:schemeClr>
              </a:buClr>
              <a:defRPr/>
            </a:pPr>
            <a:r>
              <a:rPr lang="en-US" dirty="0" smtClean="0">
                <a:solidFill>
                  <a:schemeClr val="tx1">
                    <a:lumMod val="85000"/>
                  </a:schemeClr>
                </a:solidFill>
              </a:rPr>
              <a:t>These errors are pre-defined and are automatically raised by Oracle whenever an error is encountered.</a:t>
            </a:r>
          </a:p>
          <a:p>
            <a:pPr>
              <a:spcBef>
                <a:spcPts val="1250"/>
              </a:spcBef>
              <a:buClr>
                <a:schemeClr val="tx1">
                  <a:lumMod val="50000"/>
                  <a:lumOff val="50000"/>
                </a:schemeClr>
              </a:buClr>
              <a:defRPr/>
            </a:pPr>
            <a:r>
              <a:rPr lang="en-US" dirty="0" smtClean="0">
                <a:solidFill>
                  <a:schemeClr val="tx1">
                    <a:lumMod val="85000"/>
                  </a:schemeClr>
                </a:solidFill>
              </a:rPr>
              <a:t>Each error is assigned a </a:t>
            </a:r>
            <a:r>
              <a:rPr lang="en-US" dirty="0" smtClean="0">
                <a:solidFill>
                  <a:schemeClr val="accent6">
                    <a:lumMod val="75000"/>
                  </a:schemeClr>
                </a:solidFill>
              </a:rPr>
              <a:t>“unique number and message”</a:t>
            </a:r>
          </a:p>
          <a:p>
            <a:pPr>
              <a:spcBef>
                <a:spcPts val="1250"/>
              </a:spcBef>
              <a:buClr>
                <a:schemeClr val="tx1">
                  <a:lumMod val="50000"/>
                  <a:lumOff val="50000"/>
                </a:schemeClr>
              </a:buClr>
              <a:defRPr/>
            </a:pPr>
            <a:r>
              <a:rPr lang="en-US" dirty="0" smtClean="0"/>
              <a:t>They can be divided into</a:t>
            </a:r>
            <a:r>
              <a:rPr lang="en-US" b="1" dirty="0" smtClean="0">
                <a:solidFill>
                  <a:schemeClr val="accent2">
                    <a:lumMod val="75000"/>
                  </a:schemeClr>
                </a:solidFill>
              </a:rPr>
              <a:t> two types:</a:t>
            </a:r>
          </a:p>
          <a:p>
            <a:pPr lvl="1">
              <a:spcBef>
                <a:spcPts val="1250"/>
              </a:spcBef>
              <a:buClr>
                <a:schemeClr val="tx1">
                  <a:lumMod val="50000"/>
                  <a:lumOff val="50000"/>
                </a:schemeClr>
              </a:buClr>
              <a:defRPr/>
            </a:pPr>
            <a:r>
              <a:rPr lang="en-US" b="1" dirty="0" smtClean="0">
                <a:solidFill>
                  <a:schemeClr val="accent2">
                    <a:lumMod val="75000"/>
                  </a:schemeClr>
                </a:solidFill>
              </a:rPr>
              <a:t>Named Errors: </a:t>
            </a:r>
            <a:r>
              <a:rPr lang="en-US" dirty="0" smtClean="0">
                <a:solidFill>
                  <a:schemeClr val="tx1">
                    <a:lumMod val="85000"/>
                  </a:schemeClr>
                </a:solidFill>
              </a:rPr>
              <a:t>These errors can be referred to by </a:t>
            </a:r>
            <a:r>
              <a:rPr lang="en-US" b="1" dirty="0" smtClean="0">
                <a:solidFill>
                  <a:srgbClr val="00B050"/>
                </a:solidFill>
              </a:rPr>
              <a:t>names </a:t>
            </a:r>
            <a:r>
              <a:rPr lang="en-US" dirty="0" smtClean="0">
                <a:solidFill>
                  <a:schemeClr val="tx1">
                    <a:lumMod val="85000"/>
                  </a:schemeClr>
                </a:solidFill>
              </a:rPr>
              <a:t>instead of numbers</a:t>
            </a:r>
          </a:p>
          <a:p>
            <a:pPr lvl="1">
              <a:spcBef>
                <a:spcPts val="1250"/>
              </a:spcBef>
              <a:buClr>
                <a:schemeClr val="tx1">
                  <a:lumMod val="50000"/>
                  <a:lumOff val="50000"/>
                </a:schemeClr>
              </a:buClr>
              <a:defRPr/>
            </a:pPr>
            <a:endParaRPr lang="en-US" dirty="0" smtClean="0">
              <a:solidFill>
                <a:schemeClr val="tx1">
                  <a:lumMod val="85000"/>
                </a:schemeClr>
              </a:solidFill>
            </a:endParaRPr>
          </a:p>
          <a:p>
            <a:pPr lvl="1">
              <a:spcBef>
                <a:spcPts val="1250"/>
              </a:spcBef>
              <a:buClr>
                <a:schemeClr val="tx1">
                  <a:lumMod val="50000"/>
                  <a:lumOff val="50000"/>
                </a:schemeClr>
              </a:buClr>
              <a:defRPr/>
            </a:pPr>
            <a:r>
              <a:rPr lang="en-US" b="1" dirty="0" smtClean="0">
                <a:solidFill>
                  <a:schemeClr val="accent2">
                    <a:lumMod val="75000"/>
                  </a:schemeClr>
                </a:solidFill>
              </a:rPr>
              <a:t>Unnamed </a:t>
            </a:r>
            <a:r>
              <a:rPr lang="en-US" b="1" dirty="0">
                <a:solidFill>
                  <a:schemeClr val="accent2">
                    <a:lumMod val="75000"/>
                  </a:schemeClr>
                </a:solidFill>
              </a:rPr>
              <a:t>Errors: </a:t>
            </a:r>
            <a:r>
              <a:rPr lang="en-US" dirty="0">
                <a:solidFill>
                  <a:schemeClr val="tx1">
                    <a:lumMod val="85000"/>
                  </a:schemeClr>
                </a:solidFill>
              </a:rPr>
              <a:t>These errors can be referred to </a:t>
            </a:r>
            <a:r>
              <a:rPr lang="en-US" dirty="0" smtClean="0">
                <a:solidFill>
                  <a:schemeClr val="tx1">
                    <a:lumMod val="85000"/>
                  </a:schemeClr>
                </a:solidFill>
              </a:rPr>
              <a:t>by the </a:t>
            </a:r>
            <a:r>
              <a:rPr lang="en-US" b="1" dirty="0">
                <a:solidFill>
                  <a:srgbClr val="00B050"/>
                </a:solidFill>
              </a:rPr>
              <a:t>unique numbers</a:t>
            </a:r>
            <a:r>
              <a:rPr lang="en-US" dirty="0" smtClean="0">
                <a:solidFill>
                  <a:schemeClr val="tx1">
                    <a:lumMod val="85000"/>
                  </a:schemeClr>
                </a:solidFill>
              </a:rPr>
              <a:t>. They are referred to by the general name “</a:t>
            </a:r>
            <a:r>
              <a:rPr lang="en-US" dirty="0" smtClean="0">
                <a:solidFill>
                  <a:srgbClr val="0070C0"/>
                </a:solidFill>
              </a:rPr>
              <a:t>OTHERS</a:t>
            </a:r>
            <a:r>
              <a:rPr lang="en-US" dirty="0" smtClean="0">
                <a:solidFill>
                  <a:schemeClr val="tx1">
                    <a:lumMod val="85000"/>
                  </a:schemeClr>
                </a:solidFill>
              </a:rPr>
              <a:t>”. </a:t>
            </a:r>
            <a:r>
              <a:rPr lang="en-US" b="1" dirty="0" smtClean="0">
                <a:solidFill>
                  <a:schemeClr val="tx1">
                    <a:lumMod val="85000"/>
                  </a:schemeClr>
                </a:solidFill>
              </a:rPr>
              <a:t>OTHERS stands for all other exceptions not explicitly named</a:t>
            </a:r>
            <a:endParaRPr lang="en-US" b="1" dirty="0">
              <a:solidFill>
                <a:schemeClr val="tx1">
                  <a:lumMod val="85000"/>
                </a:schemeClr>
              </a:solidFill>
            </a:endParaRPr>
          </a:p>
          <a:p>
            <a:pPr lvl="1">
              <a:spcBef>
                <a:spcPts val="1250"/>
              </a:spcBef>
              <a:buClr>
                <a:schemeClr val="tx1">
                  <a:lumMod val="50000"/>
                  <a:lumOff val="50000"/>
                </a:schemeClr>
              </a:buClr>
              <a:defRPr/>
            </a:pPr>
            <a:endParaRPr lang="en-US" dirty="0" smtClean="0">
              <a:solidFill>
                <a:schemeClr val="tx1">
                  <a:lumMod val="85000"/>
                </a:schemeClr>
              </a:solidFill>
            </a:endParaRPr>
          </a:p>
          <a:p>
            <a:pPr>
              <a:spcBef>
                <a:spcPts val="1250"/>
              </a:spcBef>
              <a:buClr>
                <a:schemeClr val="tx1">
                  <a:lumMod val="50000"/>
                  <a:lumOff val="50000"/>
                </a:schemeClr>
              </a:buClr>
              <a:defRPr/>
            </a:pPr>
            <a:endParaRPr lang="en-US" dirty="0" smtClean="0">
              <a:solidFill>
                <a:schemeClr val="tx1">
                  <a:lumMod val="85000"/>
                </a:schemeClr>
              </a:solidFill>
            </a:endParaRPr>
          </a:p>
          <a:p>
            <a:pPr>
              <a:spcBef>
                <a:spcPts val="1250"/>
              </a:spcBef>
              <a:buClr>
                <a:schemeClr val="tx1">
                  <a:lumMod val="50000"/>
                  <a:lumOff val="50000"/>
                </a:schemeClr>
              </a:buClr>
              <a:defRPr/>
            </a:pPr>
            <a:endParaRPr lang="en-US" b="1" dirty="0" smtClean="0">
              <a:solidFill>
                <a:schemeClr val="tx1">
                  <a:lumMod val="85000"/>
                </a:schemeClr>
              </a:solidFill>
            </a:endParaRPr>
          </a:p>
          <a:p>
            <a:pPr>
              <a:spcBef>
                <a:spcPts val="1250"/>
              </a:spcBef>
              <a:buClr>
                <a:schemeClr val="tx1">
                  <a:lumMod val="50000"/>
                  <a:lumOff val="50000"/>
                </a:schemeClr>
              </a:buClr>
              <a:defRPr/>
            </a:pPr>
            <a:endParaRPr lang="en-US" dirty="0" smtClean="0">
              <a:solidFill>
                <a:schemeClr val="tx1">
                  <a:lumMod val="85000"/>
                </a:schemeClr>
              </a:solidFill>
            </a:endParaRPr>
          </a:p>
          <a:p>
            <a:pPr>
              <a:spcBef>
                <a:spcPts val="1250"/>
              </a:spcBef>
              <a:buClr>
                <a:schemeClr val="tx1">
                  <a:lumMod val="50000"/>
                  <a:lumOff val="50000"/>
                </a:schemeClr>
              </a:buClr>
              <a:defRPr/>
            </a:pPr>
            <a:endParaRPr lang="en-GB" dirty="0">
              <a:solidFill>
                <a:schemeClr val="tx1">
                  <a:lumMod val="85000"/>
                </a:schemeClr>
              </a:solidFill>
            </a:endParaRPr>
          </a:p>
        </p:txBody>
      </p:sp>
      <p:sp>
        <p:nvSpPr>
          <p:cNvPr id="4099" name="Title 2"/>
          <p:cNvSpPr>
            <a:spLocks noGrp="1"/>
          </p:cNvSpPr>
          <p:nvPr>
            <p:ph type="title"/>
          </p:nvPr>
        </p:nvSpPr>
        <p:spPr>
          <a:solidFill>
            <a:srgbClr val="FFFFFF"/>
          </a:solidFill>
        </p:spPr>
        <p:txBody>
          <a:bodyPr/>
          <a:lstStyle/>
          <a:p>
            <a:r>
              <a:rPr lang="en-US" dirty="0" smtClean="0"/>
              <a:t>Built-in Exceptions</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5</a:t>
            </a:fld>
            <a:endParaRPr lang="en-GB" dirty="0"/>
          </a:p>
        </p:txBody>
      </p:sp>
    </p:spTree>
    <p:extLst>
      <p:ext uri="{BB962C8B-B14F-4D97-AF65-F5344CB8AC3E}">
        <p14:creationId xmlns:p14="http://schemas.microsoft.com/office/powerpoint/2010/main" val="214894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dirty="0"/>
              <a:t>Common</a:t>
            </a: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dirty="0"/>
              <a:t>Built-in</a:t>
            </a: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dirty="0"/>
              <a:t>Exceptions</a:t>
            </a:r>
          </a:p>
        </p:txBody>
      </p:sp>
      <p:sp>
        <p:nvSpPr>
          <p:cNvPr id="3" name="Slide Number Placeholder 2"/>
          <p:cNvSpPr>
            <a:spLocks noGrp="1"/>
          </p:cNvSpPr>
          <p:nvPr>
            <p:ph type="sldNum" sz="quarter" idx="12"/>
          </p:nvPr>
        </p:nvSpPr>
        <p:spPr>
          <a:xfrm>
            <a:off x="6553200" y="6645275"/>
            <a:ext cx="2133600" cy="365125"/>
          </a:xfrm>
        </p:spPr>
        <p:txBody>
          <a:bodyPr/>
          <a:lstStyle/>
          <a:p>
            <a:fld id="{846DBC5D-4018-4DB7-978F-958382B4F117}" type="slidenum">
              <a:rPr lang="en-US" smtClean="0"/>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32581817"/>
              </p:ext>
            </p:extLst>
          </p:nvPr>
        </p:nvGraphicFramePr>
        <p:xfrm>
          <a:off x="457200" y="1691005"/>
          <a:ext cx="8229600" cy="914400"/>
        </p:xfrm>
        <a:graphic>
          <a:graphicData uri="http://schemas.openxmlformats.org/drawingml/2006/table">
            <a:tbl>
              <a:tblPr firstRow="1" bandRow="1">
                <a:tableStyleId>{74C1A8A3-306A-4EB7-A6B1-4F7E0EB9C5D6}</a:tableStyleId>
              </a:tblPr>
              <a:tblGrid>
                <a:gridCol w="1676400"/>
                <a:gridCol w="5105400"/>
                <a:gridCol w="1447800"/>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b="1" dirty="0" err="1" smtClean="0"/>
                        <a:t>no_data_found</a:t>
                      </a:r>
                      <a:endParaRPr lang="en-GB" b="1" dirty="0" smtClean="0"/>
                    </a:p>
                    <a:p>
                      <a:pPr algn="just"/>
                      <a:endParaRPr lang="en-US" b="1"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b="0" dirty="0" smtClean="0"/>
                        <a:t>When a Select statement returns no rows, this error may be raised. This error usually occurs when you use an implicit cursor and perform a SELECT INTO.</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b="0" dirty="0" smtClean="0"/>
                        <a:t>ORA-01403</a:t>
                      </a:r>
                    </a:p>
                    <a:p>
                      <a:pPr algn="just"/>
                      <a:endParaRPr lang="en-US" b="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69119329"/>
              </p:ext>
            </p:extLst>
          </p:nvPr>
        </p:nvGraphicFramePr>
        <p:xfrm>
          <a:off x="457200" y="2757805"/>
          <a:ext cx="8229600" cy="640080"/>
        </p:xfrm>
        <a:graphic>
          <a:graphicData uri="http://schemas.openxmlformats.org/drawingml/2006/table">
            <a:tbl>
              <a:tblPr firstRow="1" bandRow="1">
                <a:tableStyleId>{85BE263C-DBD7-4A20-BB59-AAB30ACAA65A}</a:tableStyleId>
              </a:tblPr>
              <a:tblGrid>
                <a:gridCol w="1752600"/>
                <a:gridCol w="5105400"/>
                <a:gridCol w="1371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err="1" smtClean="0"/>
                        <a:t>too_many_rows</a:t>
                      </a:r>
                      <a:endParaRPr lang="en-GB" b="1" dirty="0" smtClean="0">
                        <a:solidFill>
                          <a:schemeClr val="bg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b="0" dirty="0" smtClean="0"/>
                        <a:t>This exception is raised when a single row is needed to be returned but has returned multiple rows.</a:t>
                      </a:r>
                      <a:endParaRPr lang="en-GB" sz="1800" b="0"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ORA-01422</a:t>
                      </a:r>
                      <a:endParaRPr lang="en-GB" sz="1800" b="0" dirty="0" smtClean="0">
                        <a:solidFill>
                          <a:schemeClr val="bg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07589381"/>
              </p:ext>
            </p:extLst>
          </p:nvPr>
        </p:nvGraphicFramePr>
        <p:xfrm>
          <a:off x="457200" y="3519805"/>
          <a:ext cx="8229600" cy="1488440"/>
        </p:xfrm>
        <a:graphic>
          <a:graphicData uri="http://schemas.openxmlformats.org/drawingml/2006/table">
            <a:tbl>
              <a:tblPr firstRow="1" bandRow="1">
                <a:tableStyleId>{EB344D84-9AFB-497E-A393-DC336BA19D2E}</a:tableStyleId>
              </a:tblPr>
              <a:tblGrid>
                <a:gridCol w="1981200"/>
                <a:gridCol w="4876800"/>
                <a:gridCol w="1371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dup_val_on_index</a:t>
                      </a:r>
                      <a:endParaRPr lang="en-GB" b="1" dirty="0" smtClean="0">
                        <a:solidFill>
                          <a:schemeClr val="bg1"/>
                        </a:solidFill>
                      </a:endParaRPr>
                    </a:p>
                  </a:txBody>
                  <a:tcPr/>
                </a:tc>
                <a:tc>
                  <a:txBody>
                    <a:bodyPr/>
                    <a:lstStyle/>
                    <a:p>
                      <a:pPr marL="0" marR="0" indent="0" algn="just" defTabSz="914400" rtl="0" eaLnBrk="1" fontAlgn="auto" latinLnBrk="0" hangingPunct="1">
                        <a:lnSpc>
                          <a:spcPct val="100000"/>
                        </a:lnSpc>
                        <a:spcBef>
                          <a:spcPts val="20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0" dirty="0" smtClean="0"/>
                        <a:t>This exception is raised when you try to insert a record into a table that has a primary key on it, and the record that you are inserting duplicates one that already exists in the table.</a:t>
                      </a:r>
                    </a:p>
                    <a:p>
                      <a:pPr algn="just">
                        <a:lnSpc>
                          <a:spcPct val="100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0" dirty="0">
                        <a:solidFill>
                          <a:srgbClr val="7030A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ORA-06502</a:t>
                      </a:r>
                      <a:endParaRPr lang="en-GB" sz="1800" b="0" dirty="0" smtClean="0">
                        <a:solidFill>
                          <a:schemeClr val="bg1"/>
                        </a:solidFill>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6162401"/>
              </p:ext>
            </p:extLst>
          </p:nvPr>
        </p:nvGraphicFramePr>
        <p:xfrm>
          <a:off x="457200" y="4891405"/>
          <a:ext cx="8229600" cy="1188720"/>
        </p:xfrm>
        <a:graphic>
          <a:graphicData uri="http://schemas.openxmlformats.org/drawingml/2006/table">
            <a:tbl>
              <a:tblPr firstRow="1" bandRow="1">
                <a:tableStyleId>{EB9631B5-78F2-41C9-869B-9F39066F8104}</a:tableStyleId>
              </a:tblPr>
              <a:tblGrid>
                <a:gridCol w="2032000"/>
                <a:gridCol w="4826000"/>
                <a:gridCol w="1371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err="1" smtClean="0">
                          <a:solidFill>
                            <a:schemeClr val="bg1"/>
                          </a:solidFill>
                        </a:rPr>
                        <a:t>value_error</a:t>
                      </a:r>
                      <a:endParaRPr lang="en-GB"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chemeClr val="bg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solidFill>
                        </a:rPr>
                        <a:t>This error occurs when you attempt to put a value into a variable, but either the value is incompatible or is too big</a:t>
                      </a:r>
                      <a:r>
                        <a:rPr lang="en-GB" sz="1800" dirty="0" smtClean="0">
                          <a:solidFill>
                            <a:schemeClr val="bg1"/>
                          </a:solidFill>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GB" sz="1800"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solidFill>
                        </a:rPr>
                        <a:t>ORA-00001</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53256202"/>
              </p:ext>
            </p:extLst>
          </p:nvPr>
        </p:nvGraphicFramePr>
        <p:xfrm>
          <a:off x="457200" y="1157605"/>
          <a:ext cx="8229600" cy="370840"/>
        </p:xfrm>
        <a:graphic>
          <a:graphicData uri="http://schemas.openxmlformats.org/drawingml/2006/table">
            <a:tbl>
              <a:tblPr firstRow="1" bandRow="1">
                <a:tableStyleId>{8EC20E35-A176-4012-BC5E-935CFFF8708E}</a:tableStyleId>
              </a:tblPr>
              <a:tblGrid>
                <a:gridCol w="1676400"/>
                <a:gridCol w="5105400"/>
                <a:gridCol w="1447800"/>
              </a:tblGrid>
              <a:tr h="370840">
                <a:tc>
                  <a:txBody>
                    <a:bodyPr/>
                    <a:lstStyle/>
                    <a:p>
                      <a:r>
                        <a:rPr lang="en-US" dirty="0" smtClean="0"/>
                        <a:t>Exceptions</a:t>
                      </a:r>
                      <a:endParaRPr lang="en-US" dirty="0">
                        <a:solidFill>
                          <a:schemeClr val="bg1"/>
                        </a:solidFill>
                      </a:endParaRPr>
                    </a:p>
                  </a:txBody>
                  <a:tcPr/>
                </a:tc>
                <a:tc>
                  <a:txBody>
                    <a:bodyPr/>
                    <a:lstStyle/>
                    <a:p>
                      <a:r>
                        <a:rPr lang="en-US" dirty="0" smtClean="0"/>
                        <a:t>Description</a:t>
                      </a:r>
                      <a:endParaRPr lang="en-US" dirty="0"/>
                    </a:p>
                  </a:txBody>
                  <a:tcPr/>
                </a:tc>
                <a:tc>
                  <a:txBody>
                    <a:bodyPr/>
                    <a:lstStyle/>
                    <a:p>
                      <a:r>
                        <a:rPr lang="en-US" dirty="0" smtClean="0"/>
                        <a:t>Oracle Error</a:t>
                      </a:r>
                      <a:endParaRPr lang="en-US" dirty="0"/>
                    </a:p>
                  </a:txBody>
                  <a:tcPr/>
                </a:tc>
              </a:tr>
            </a:tbl>
          </a:graphicData>
        </a:graphic>
      </p:graphicFrame>
    </p:spTree>
    <p:extLst>
      <p:ext uri="{BB962C8B-B14F-4D97-AF65-F5344CB8AC3E}">
        <p14:creationId xmlns:p14="http://schemas.microsoft.com/office/powerpoint/2010/main" val="1875590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a:t>
            </a: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dirty="0"/>
              <a:t>Built-in</a:t>
            </a: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dirty="0"/>
              <a:t>Exceptions</a:t>
            </a:r>
          </a:p>
        </p:txBody>
      </p:sp>
      <p:sp>
        <p:nvSpPr>
          <p:cNvPr id="5" name="Content Placeholder 4"/>
          <p:cNvSpPr>
            <a:spLocks noGrp="1"/>
          </p:cNvSpPr>
          <p:nvPr>
            <p:ph idx="1"/>
          </p:nvPr>
        </p:nvSpPr>
        <p:spPr/>
        <p:txBody>
          <a:bodyPr/>
          <a:lstStyle/>
          <a:p>
            <a:r>
              <a:rPr lang="en-GB" b="1" dirty="0" smtClean="0">
                <a:solidFill>
                  <a:srgbClr val="00B0F0"/>
                </a:solidFill>
              </a:rPr>
              <a:t>Others</a:t>
            </a:r>
            <a:r>
              <a:rPr lang="en-US" dirty="0" smtClean="0">
                <a:solidFill>
                  <a:srgbClr val="00B0F0"/>
                </a:solidFill>
              </a:rPr>
              <a:t>: </a:t>
            </a:r>
          </a:p>
          <a:p>
            <a:pPr lvl="1"/>
            <a:r>
              <a:rPr lang="en-GB" dirty="0" smtClean="0"/>
              <a:t>This </a:t>
            </a:r>
            <a:r>
              <a:rPr lang="en-GB" dirty="0"/>
              <a:t>exception is used to catch any errors that are not handled by specific error handles. You must always make this error the last one in your program since Oracle will not process any exception handles after this one.</a:t>
            </a:r>
            <a:endParaRPr lang="en-US" dirty="0"/>
          </a:p>
          <a:p>
            <a:pPr lvl="1"/>
            <a:r>
              <a:rPr lang="en-GB" dirty="0" smtClean="0"/>
              <a:t>Oracle Error number: Non-specific</a:t>
            </a:r>
            <a:endParaRPr lang="en-US" dirty="0" smtClean="0"/>
          </a:p>
          <a:p>
            <a:endParaRPr lang="en-US" dirty="0"/>
          </a:p>
        </p:txBody>
      </p:sp>
      <p:sp>
        <p:nvSpPr>
          <p:cNvPr id="3" name="Slide Number Placeholder 2"/>
          <p:cNvSpPr>
            <a:spLocks noGrp="1"/>
          </p:cNvSpPr>
          <p:nvPr>
            <p:ph type="sldNum" sz="quarter" idx="12"/>
          </p:nvPr>
        </p:nvSpPr>
        <p:spPr/>
        <p:txBody>
          <a:bodyPr/>
          <a:lstStyle/>
          <a:p>
            <a:fld id="{846DBC5D-4018-4DB7-978F-958382B4F117}" type="slidenum">
              <a:rPr lang="en-US" smtClean="0"/>
              <a:pPr/>
              <a:t>7</a:t>
            </a:fld>
            <a:endParaRPr lang="en-US"/>
          </a:p>
        </p:txBody>
      </p:sp>
    </p:spTree>
    <p:extLst>
      <p:ext uri="{BB962C8B-B14F-4D97-AF65-F5344CB8AC3E}">
        <p14:creationId xmlns:p14="http://schemas.microsoft.com/office/powerpoint/2010/main" val="79329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lnSpcReduction="10000"/>
          </a:bodyPr>
          <a:lstStyle/>
          <a:p>
            <a:pPr>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The </a:t>
            </a:r>
            <a:r>
              <a:rPr lang="en-GB" dirty="0"/>
              <a:t>%ROWTYPE attribute provides a record type that represents a row in a table (or view). </a:t>
            </a:r>
          </a:p>
          <a:p>
            <a:pPr>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a:t>The record </a:t>
            </a:r>
            <a:r>
              <a:rPr lang="en-GB" b="1" dirty="0">
                <a:solidFill>
                  <a:srgbClr val="7030A0"/>
                </a:solidFill>
              </a:rPr>
              <a:t>can store an entire row of data</a:t>
            </a:r>
            <a:r>
              <a:rPr lang="en-GB" dirty="0">
                <a:solidFill>
                  <a:srgbClr val="7030A0"/>
                </a:solidFill>
              </a:rPr>
              <a:t> </a:t>
            </a:r>
            <a:r>
              <a:rPr lang="en-GB" dirty="0"/>
              <a:t>selected from the table or fetched from a cursor or strongly typed cursor variable. </a:t>
            </a:r>
          </a:p>
          <a:p>
            <a:pPr>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t>Syntax:</a:t>
            </a:r>
          </a:p>
          <a:p>
            <a:pPr marL="0" indent="0" algn="ctr">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	</a:t>
            </a:r>
            <a:r>
              <a:rPr lang="en-GB" dirty="0"/>
              <a:t>	</a:t>
            </a:r>
            <a:r>
              <a:rPr lang="en-GB" b="1" dirty="0"/>
              <a:t>&lt;</a:t>
            </a:r>
            <a:r>
              <a:rPr lang="en-GB" b="1" dirty="0" err="1"/>
              <a:t>variable_name</a:t>
            </a:r>
            <a:r>
              <a:rPr lang="en-GB" b="1" dirty="0"/>
              <a:t>&gt; &lt;</a:t>
            </a:r>
            <a:r>
              <a:rPr lang="en-GB" b="1" dirty="0" err="1"/>
              <a:t>table_name</a:t>
            </a:r>
            <a:r>
              <a:rPr lang="en-GB" b="1" dirty="0"/>
              <a:t>&gt;</a:t>
            </a:r>
            <a:r>
              <a:rPr lang="en-GB" b="1" dirty="0">
                <a:solidFill>
                  <a:srgbClr val="0070C0"/>
                </a:solidFill>
              </a:rPr>
              <a:t>%ROWTYPE</a:t>
            </a:r>
            <a:r>
              <a:rPr lang="en-GB" b="1" dirty="0" smtClean="0"/>
              <a:t>;</a:t>
            </a:r>
          </a:p>
          <a:p>
            <a:pPr>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solidFill>
                  <a:srgbClr val="002060"/>
                </a:solidFill>
              </a:rPr>
              <a:t>To access each column in the row:</a:t>
            </a:r>
          </a:p>
          <a:p>
            <a:pPr lvl="1">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dirty="0" smtClean="0"/>
              <a:t>We make use of the </a:t>
            </a:r>
            <a:r>
              <a:rPr lang="en-GB" b="1" dirty="0" smtClean="0">
                <a:solidFill>
                  <a:srgbClr val="7030A0"/>
                </a:solidFill>
              </a:rPr>
              <a:t>dot(.)</a:t>
            </a:r>
            <a:r>
              <a:rPr lang="en-GB" dirty="0" smtClean="0"/>
              <a:t> operator</a:t>
            </a:r>
          </a:p>
          <a:p>
            <a:pPr lvl="1">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t>Syntax</a:t>
            </a:r>
            <a:r>
              <a:rPr lang="en-GB" b="1" dirty="0"/>
              <a:t>: </a:t>
            </a:r>
          </a:p>
          <a:p>
            <a:pPr marL="457200" lvl="1" indent="0" algn="ctr">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t>&lt;</a:t>
            </a:r>
            <a:r>
              <a:rPr lang="en-GB" b="1" dirty="0" err="1"/>
              <a:t>variable_name</a:t>
            </a:r>
            <a:r>
              <a:rPr lang="en-GB" b="1" dirty="0" smtClean="0"/>
              <a:t>&gt;</a:t>
            </a:r>
            <a:r>
              <a:rPr lang="en-GB" b="1" dirty="0" smtClean="0">
                <a:solidFill>
                  <a:srgbClr val="7030A0"/>
                </a:solidFill>
              </a:rPr>
              <a:t>.</a:t>
            </a:r>
            <a:r>
              <a:rPr lang="en-GB" b="1" dirty="0" smtClean="0"/>
              <a:t>&lt;</a:t>
            </a:r>
            <a:r>
              <a:rPr lang="en-GB" b="1" dirty="0" err="1" smtClean="0"/>
              <a:t>column_name</a:t>
            </a:r>
            <a:r>
              <a:rPr lang="en-GB" b="1" dirty="0" smtClean="0"/>
              <a:t>&gt;;</a:t>
            </a:r>
            <a:endParaRPr lang="en-GB" dirty="0">
              <a:solidFill>
                <a:schemeClr val="tx1">
                  <a:lumMod val="85000"/>
                </a:schemeClr>
              </a:solidFill>
            </a:endParaRPr>
          </a:p>
        </p:txBody>
      </p:sp>
      <p:sp>
        <p:nvSpPr>
          <p:cNvPr id="4099" name="Title 2"/>
          <p:cNvSpPr>
            <a:spLocks noGrp="1"/>
          </p:cNvSpPr>
          <p:nvPr>
            <p:ph type="title"/>
          </p:nvPr>
        </p:nvSpPr>
        <p:spPr>
          <a:solidFill>
            <a:srgbClr val="FFFFFF"/>
          </a:solidFill>
        </p:spPr>
        <p:txBody>
          <a:bodyPr/>
          <a:lstStyle/>
          <a:p>
            <a:r>
              <a:rPr lang="en-US" dirty="0" smtClean="0"/>
              <a:t>%ROWTYPE</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8</a:t>
            </a:fld>
            <a:endParaRPr lang="en-GB" dirty="0"/>
          </a:p>
        </p:txBody>
      </p:sp>
    </p:spTree>
    <p:extLst>
      <p:ext uri="{BB962C8B-B14F-4D97-AF65-F5344CB8AC3E}">
        <p14:creationId xmlns:p14="http://schemas.microsoft.com/office/powerpoint/2010/main" val="374353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457200" y="1484313"/>
            <a:ext cx="8147050" cy="4687887"/>
          </a:xfrm>
        </p:spPr>
        <p:txBody>
          <a:bodyPr>
            <a:normAutofit/>
          </a:bodyPr>
          <a:lstStyle/>
          <a:p>
            <a:pPr>
              <a:spcBef>
                <a:spcPts val="825"/>
              </a:spcBef>
              <a:buClr>
                <a:schemeClr val="tx1">
                  <a:lumMod val="50000"/>
                  <a:lumOff val="50000"/>
                </a:schemeClr>
              </a:buCl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t>Exercise: </a:t>
            </a:r>
            <a:r>
              <a:rPr lang="en-US" dirty="0"/>
              <a:t>Declare a variable to be able to have the same structure as Locations Table.</a:t>
            </a:r>
          </a:p>
          <a:p>
            <a:pPr marL="0" indent="0">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solidFill>
                  <a:srgbClr val="002060"/>
                </a:solidFill>
              </a:rPr>
              <a:t>	Declare</a:t>
            </a:r>
          </a:p>
          <a:p>
            <a:pPr marL="0" indent="0">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solidFill>
                  <a:srgbClr val="002060"/>
                </a:solidFill>
              </a:rPr>
              <a:t>		</a:t>
            </a:r>
            <a:r>
              <a:rPr lang="en-GB" b="1" dirty="0" err="1">
                <a:solidFill>
                  <a:srgbClr val="002060"/>
                </a:solidFill>
              </a:rPr>
              <a:t>L</a:t>
            </a:r>
            <a:r>
              <a:rPr lang="en-GB" b="1" dirty="0" err="1" smtClean="0">
                <a:solidFill>
                  <a:srgbClr val="002060"/>
                </a:solidFill>
              </a:rPr>
              <a:t>_row</a:t>
            </a:r>
            <a:r>
              <a:rPr lang="en-GB" b="1" dirty="0" smtClean="0">
                <a:solidFill>
                  <a:srgbClr val="002060"/>
                </a:solidFill>
              </a:rPr>
              <a:t> locations %ROWTYPE;</a:t>
            </a:r>
            <a:r>
              <a:rPr lang="en-GB" b="1" dirty="0">
                <a:solidFill>
                  <a:srgbClr val="002060"/>
                </a:solidFill>
              </a:rPr>
              <a:t>	</a:t>
            </a:r>
            <a:r>
              <a:rPr lang="en-GB" b="1" dirty="0" smtClean="0">
                <a:solidFill>
                  <a:srgbClr val="002060"/>
                </a:solidFill>
              </a:rPr>
              <a:t>	</a:t>
            </a:r>
          </a:p>
          <a:p>
            <a:pPr marL="0" indent="0">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a:solidFill>
                  <a:srgbClr val="002060"/>
                </a:solidFill>
              </a:rPr>
              <a:t>	</a:t>
            </a:r>
            <a:r>
              <a:rPr lang="en-GB" b="1" dirty="0" smtClean="0">
                <a:solidFill>
                  <a:srgbClr val="002060"/>
                </a:solidFill>
              </a:rPr>
              <a:t>Begin</a:t>
            </a:r>
          </a:p>
          <a:p>
            <a:pPr marL="0" indent="0">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smtClean="0">
                <a:solidFill>
                  <a:srgbClr val="002060"/>
                </a:solidFill>
              </a:rPr>
              <a:t>		</a:t>
            </a:r>
          </a:p>
          <a:p>
            <a:pPr marL="0" indent="0">
              <a:spcBef>
                <a:spcPts val="825"/>
              </a:spcBef>
              <a:buClr>
                <a:schemeClr val="tx1">
                  <a:lumMod val="50000"/>
                  <a:lumOff val="50000"/>
                </a:schemeClr>
              </a:buClr>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GB" b="1" dirty="0">
                <a:solidFill>
                  <a:srgbClr val="002060"/>
                </a:solidFill>
              </a:rPr>
              <a:t>	</a:t>
            </a:r>
            <a:r>
              <a:rPr lang="en-GB" b="1" dirty="0" smtClean="0">
                <a:solidFill>
                  <a:srgbClr val="002060"/>
                </a:solidFill>
              </a:rPr>
              <a:t>End</a:t>
            </a:r>
          </a:p>
        </p:txBody>
      </p:sp>
      <p:sp>
        <p:nvSpPr>
          <p:cNvPr id="4099" name="Title 2"/>
          <p:cNvSpPr>
            <a:spLocks noGrp="1"/>
          </p:cNvSpPr>
          <p:nvPr>
            <p:ph type="title"/>
          </p:nvPr>
        </p:nvSpPr>
        <p:spPr>
          <a:solidFill>
            <a:srgbClr val="FFFFFF"/>
          </a:solidFill>
        </p:spPr>
        <p:txBody>
          <a:bodyPr/>
          <a:lstStyle/>
          <a:p>
            <a:r>
              <a:rPr lang="en-US" dirty="0" smtClean="0"/>
              <a:t>%ROWTYPE</a:t>
            </a:r>
          </a:p>
        </p:txBody>
      </p:sp>
      <p:sp>
        <p:nvSpPr>
          <p:cNvPr id="4" name="Slide Number Placeholder 3"/>
          <p:cNvSpPr>
            <a:spLocks noGrp="1"/>
          </p:cNvSpPr>
          <p:nvPr>
            <p:ph type="sldNum" sz="quarter" idx="12"/>
          </p:nvPr>
        </p:nvSpPr>
        <p:spPr>
          <a:xfrm>
            <a:off x="457200" y="6356350"/>
            <a:ext cx="2133600" cy="365125"/>
          </a:xfrm>
        </p:spPr>
        <p:txBody>
          <a:bodyPr/>
          <a:lstStyle/>
          <a:p>
            <a:pPr algn="l">
              <a:defRPr/>
            </a:pPr>
            <a:fld id="{80C2F808-6B63-4D58-AD3B-D6F0A1CDB0E5}" type="slidenum">
              <a:rPr lang="en-GB" smtClean="0">
                <a:hlinkClick r:id="rId2" action="ppaction://hlinksldjump"/>
              </a:rPr>
              <a:pPr algn="l">
                <a:defRPr/>
              </a:pPr>
              <a:t>9</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664919093"/>
              </p:ext>
            </p:extLst>
          </p:nvPr>
        </p:nvGraphicFramePr>
        <p:xfrm>
          <a:off x="838200" y="5105400"/>
          <a:ext cx="4572000" cy="741680"/>
        </p:xfrm>
        <a:graphic>
          <a:graphicData uri="http://schemas.openxmlformats.org/drawingml/2006/table">
            <a:tbl>
              <a:tblPr firstRow="1" bandRow="1">
                <a:tableStyleId>{5940675A-B579-460E-94D1-54222C63F5DA}</a:tableStyleId>
              </a:tblPr>
              <a:tblGrid>
                <a:gridCol w="2667000"/>
                <a:gridCol w="1905000"/>
              </a:tblGrid>
              <a:tr h="370840">
                <a:tc>
                  <a:txBody>
                    <a:bodyPr/>
                    <a:lstStyle/>
                    <a:p>
                      <a:r>
                        <a:rPr lang="en-US" dirty="0" err="1" smtClean="0"/>
                        <a:t>L_row</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To store </a:t>
                      </a:r>
                      <a:r>
                        <a:rPr lang="en-US" dirty="0" err="1" smtClean="0"/>
                        <a:t>location_id</a:t>
                      </a:r>
                      <a:r>
                        <a:rPr lang="en-US" dirty="0" smtClean="0"/>
                        <a:t>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store city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 name="Straight Arrow Connector 4"/>
          <p:cNvCxnSpPr/>
          <p:nvPr/>
        </p:nvCxnSpPr>
        <p:spPr>
          <a:xfrm>
            <a:off x="2362200" y="3200400"/>
            <a:ext cx="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48864" y="4659868"/>
            <a:ext cx="1227644" cy="369332"/>
          </a:xfrm>
          <a:prstGeom prst="rect">
            <a:avLst/>
          </a:prstGeom>
          <a:noFill/>
        </p:spPr>
        <p:txBody>
          <a:bodyPr wrap="none" rtlCol="0">
            <a:spAutoFit/>
          </a:bodyPr>
          <a:lstStyle/>
          <a:p>
            <a:r>
              <a:rPr lang="en-US" b="1" dirty="0" smtClean="0"/>
              <a:t>In memory</a:t>
            </a:r>
            <a:endParaRPr lang="en-US" b="1" dirty="0"/>
          </a:p>
        </p:txBody>
      </p:sp>
    </p:spTree>
    <p:extLst>
      <p:ext uri="{BB962C8B-B14F-4D97-AF65-F5344CB8AC3E}">
        <p14:creationId xmlns:p14="http://schemas.microsoft.com/office/powerpoint/2010/main" val="198618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2270</Words>
  <Application>Microsoft Office PowerPoint</Application>
  <PresentationFormat>On-screen Show (4:3)</PresentationFormat>
  <Paragraphs>519</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Contents</vt:lpstr>
      <vt:lpstr>Exceptions</vt:lpstr>
      <vt:lpstr>Classification of Errors</vt:lpstr>
      <vt:lpstr>Built-in Exceptions</vt:lpstr>
      <vt:lpstr>Common Built-in Exceptions</vt:lpstr>
      <vt:lpstr>Common Built-in Exceptions</vt:lpstr>
      <vt:lpstr>%ROWTYPE</vt:lpstr>
      <vt:lpstr>%ROWTYPE</vt:lpstr>
      <vt:lpstr>Built-in Exceptions: Example</vt:lpstr>
      <vt:lpstr>User Defined Exceptions</vt:lpstr>
      <vt:lpstr>User Defined Named Exceptions</vt:lpstr>
      <vt:lpstr>User Defined Exceptions: example</vt:lpstr>
      <vt:lpstr>User Defined Unnamed Exceptions</vt:lpstr>
      <vt:lpstr>User Defined Exceptions: example</vt:lpstr>
      <vt:lpstr>What is a Cursor?</vt:lpstr>
      <vt:lpstr>Result Set or Active Set</vt:lpstr>
      <vt:lpstr>Sample Resultset</vt:lpstr>
      <vt:lpstr>Why is cursor required?</vt:lpstr>
      <vt:lpstr>Implicit Cursor</vt:lpstr>
      <vt:lpstr>Implicit Cursor Variables </vt:lpstr>
      <vt:lpstr>Implicit Cursor: Example</vt:lpstr>
      <vt:lpstr>Drawbacks of Implicit Cursor</vt:lpstr>
      <vt:lpstr>Explicit Cursor</vt:lpstr>
      <vt:lpstr>Steps involved in using Explicit Cursor</vt:lpstr>
      <vt:lpstr>Explicit Cursor: Syntax</vt:lpstr>
      <vt:lpstr>Step 3: Creating Explicit Cursor</vt:lpstr>
      <vt:lpstr>Example: Fetching One record</vt:lpstr>
      <vt:lpstr>Example: Fetching one row at a time</vt:lpstr>
      <vt:lpstr>To fetch all rows</vt:lpstr>
      <vt:lpstr>The Cursor For Loop</vt:lpstr>
      <vt:lpstr>The Cursor For Loop:Example</vt:lpstr>
      <vt:lpstr>Displaying all employees names&amp; salary using Cursor for Loop</vt:lpstr>
      <vt:lpstr>Example 3: Using Cursor For Loop</vt:lpstr>
      <vt:lpstr>Difference between %TYPE &amp; %ROWTYPE</vt:lpstr>
      <vt:lpstr>Difference between %TYPE &amp; %ROWTYPE</vt:lpstr>
      <vt:lpstr>Explicit Cursor using %ROWTYPE</vt:lpstr>
      <vt:lpstr>PowerPoint Presentation</vt:lpstr>
      <vt:lpstr>PowerPoint Presentation</vt:lpstr>
    </vt:vector>
  </TitlesOfParts>
  <Company>SAC, Shillong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polynia</dc:creator>
  <cp:lastModifiedBy>polynia</cp:lastModifiedBy>
  <cp:revision>320</cp:revision>
  <dcterms:created xsi:type="dcterms:W3CDTF">2015-03-03T05:42:27Z</dcterms:created>
  <dcterms:modified xsi:type="dcterms:W3CDTF">2017-04-04T04:55:34Z</dcterms:modified>
</cp:coreProperties>
</file>