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58" r:id="rId5"/>
    <p:sldId id="264" r:id="rId6"/>
    <p:sldId id="270" r:id="rId7"/>
    <p:sldId id="268" r:id="rId8"/>
    <p:sldId id="269" r:id="rId9"/>
    <p:sldId id="267" r:id="rId10"/>
    <p:sldId id="273" r:id="rId11"/>
    <p:sldId id="272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300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30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02/06/2017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86200" y="23622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4290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28490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 algn="just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295400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64598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02/06/2017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ree-power-point-templat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098504"/>
            <a:ext cx="5105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Granting Privileges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E:\websites\free-power-point-templates\2012\logo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6586" y="6629400"/>
            <a:ext cx="470520" cy="16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Privileges to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Syntax: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altLang="en-US" dirty="0">
                <a:solidFill>
                  <a:srgbClr val="0070C0"/>
                </a:solidFill>
              </a:rPr>
              <a:t>GRANT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privilege1 [,privelege2,…..,</a:t>
            </a:r>
            <a:r>
              <a:rPr lang="en-US" altLang="en-US" dirty="0"/>
              <a:t>privilegeN] 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70C0"/>
                </a:solidFill>
              </a:rPr>
              <a:t>TO</a:t>
            </a:r>
            <a:r>
              <a:rPr lang="en-US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role-name;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7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Roles to Users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is done by a DBA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b="1" dirty="0" smtClean="0"/>
              <a:t>Syntax: </a:t>
            </a:r>
            <a:r>
              <a:rPr lang="en-US" dirty="0"/>
              <a:t>To assign the role to a </a:t>
            </a:r>
            <a:r>
              <a:rPr lang="en-US" dirty="0" smtClean="0"/>
              <a:t>user</a:t>
            </a:r>
            <a:endParaRPr lang="en-US" dirty="0"/>
          </a:p>
          <a:p>
            <a:pPr marL="119062" indent="0" algn="just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GRANT </a:t>
            </a:r>
            <a:r>
              <a:rPr lang="en-US" dirty="0" err="1" smtClean="0"/>
              <a:t>role_name</a:t>
            </a:r>
            <a:r>
              <a:rPr lang="en-US" dirty="0" smtClean="0"/>
              <a:t> </a:t>
            </a:r>
          </a:p>
          <a:p>
            <a:pPr marL="119062" indent="0" algn="just">
              <a:spcBef>
                <a:spcPct val="50000"/>
              </a:spcBef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	TO </a:t>
            </a:r>
            <a:r>
              <a:rPr lang="en-US" dirty="0" smtClean="0"/>
              <a:t>username-list;</a:t>
            </a:r>
          </a:p>
          <a:p>
            <a:pPr marL="119062" indent="0" algn="just">
              <a:spcBef>
                <a:spcPct val="50000"/>
              </a:spcBef>
              <a:buNone/>
              <a:defRPr/>
            </a:pPr>
            <a:r>
              <a:rPr lang="en-US" sz="2400" dirty="0" smtClean="0"/>
              <a:t>Here, username-list specifies username1, username2, username3,…., </a:t>
            </a:r>
            <a:r>
              <a:rPr lang="en-US" sz="2400" dirty="0" err="1" smtClean="0"/>
              <a:t>usernameN</a:t>
            </a:r>
            <a:r>
              <a:rPr lang="en-US" sz="2400" dirty="0" smtClean="0"/>
              <a:t>. </a:t>
            </a:r>
            <a:r>
              <a:rPr lang="en-US" sz="2400" dirty="0" err="1" smtClean="0"/>
              <a:t>Atleast</a:t>
            </a:r>
            <a:r>
              <a:rPr lang="en-US" sz="2400" dirty="0" smtClean="0"/>
              <a:t> one username to be present</a:t>
            </a:r>
            <a:endParaRPr lang="en-US" sz="2400" dirty="0"/>
          </a:p>
          <a:p>
            <a:pPr marL="119062" indent="0">
              <a:spcBef>
                <a:spcPct val="50000"/>
              </a:spcBef>
              <a:buFont typeface="Wingdings 2" pitchFamily="18" charset="2"/>
              <a:buNone/>
              <a:defRPr/>
            </a:pPr>
            <a:endParaRPr lang="en-US" dirty="0" smtClean="0"/>
          </a:p>
          <a:p>
            <a:pPr marL="119062" indent="0">
              <a:spcBef>
                <a:spcPct val="50000"/>
              </a:spcBef>
              <a:buFont typeface="Wingdings 2" pitchFamily="18" charset="2"/>
              <a:buNone/>
              <a:defRPr/>
            </a:pPr>
            <a:endParaRPr lang="en-US" dirty="0"/>
          </a:p>
          <a:p>
            <a:pPr marL="576262" indent="-457200">
              <a:buFont typeface="+mj-lt"/>
              <a:buAutoNum type="arabicPeriod"/>
              <a:defRPr/>
            </a:pPr>
            <a:endParaRPr lang="en-US" dirty="0"/>
          </a:p>
          <a:p>
            <a:pPr marL="119062" indent="0">
              <a:buFont typeface="Wingdings 2" pitchFamily="18" charset="2"/>
              <a:buNone/>
              <a:defRPr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4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the three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5853" y="2204864"/>
            <a:ext cx="6710784" cy="4275740"/>
          </a:xfrm>
        </p:spPr>
        <p:txBody>
          <a:bodyPr>
            <a:normAutofit fontScale="92500" lnSpcReduction="20000"/>
          </a:bodyPr>
          <a:lstStyle/>
          <a:p>
            <a:pPr marL="117475" indent="0" algn="just">
              <a:buNone/>
            </a:pPr>
            <a:r>
              <a:rPr lang="en-US" altLang="en-US" b="1" dirty="0" smtClean="0"/>
              <a:t>Step 1:</a:t>
            </a:r>
          </a:p>
          <a:p>
            <a:pPr marL="117475" indent="0" algn="just">
              <a:buNone/>
            </a:pPr>
            <a:r>
              <a:rPr lang="en-US" altLang="en-US" dirty="0" smtClean="0"/>
              <a:t>CREATE </a:t>
            </a:r>
            <a:r>
              <a:rPr lang="en-US" altLang="en-US" dirty="0"/>
              <a:t>ROLE </a:t>
            </a:r>
            <a:r>
              <a:rPr lang="en-US" altLang="en-US" dirty="0" err="1"/>
              <a:t>mca_student</a:t>
            </a:r>
            <a:r>
              <a:rPr lang="en-US" altLang="en-US" dirty="0"/>
              <a:t>;</a:t>
            </a:r>
          </a:p>
          <a:p>
            <a:pPr marL="117475" indent="0" algn="just">
              <a:buNone/>
            </a:pPr>
            <a:r>
              <a:rPr lang="en-US" altLang="en-US" b="1" dirty="0"/>
              <a:t>Step </a:t>
            </a:r>
            <a:r>
              <a:rPr lang="en-US" altLang="en-US" b="1" dirty="0" smtClean="0"/>
              <a:t>2:</a:t>
            </a:r>
            <a:endParaRPr lang="en-US" altLang="en-US" dirty="0"/>
          </a:p>
          <a:p>
            <a:pPr marL="117475" indent="0" algn="just">
              <a:buNone/>
            </a:pPr>
            <a:r>
              <a:rPr lang="en-US" altLang="en-US" dirty="0"/>
              <a:t>GRANT create session, create table, create view, create sequence, create procedure, create function, create package, create </a:t>
            </a:r>
            <a:r>
              <a:rPr lang="en-US" altLang="en-US" dirty="0" smtClean="0"/>
              <a:t>trigger</a:t>
            </a:r>
          </a:p>
          <a:p>
            <a:pPr marL="117475" indent="0" algn="just">
              <a:buNone/>
            </a:pPr>
            <a:r>
              <a:rPr lang="en-US" altLang="en-US" dirty="0" smtClean="0"/>
              <a:t>TO </a:t>
            </a:r>
            <a:r>
              <a:rPr lang="en-US" altLang="en-US" dirty="0" err="1"/>
              <a:t>mca_student</a:t>
            </a:r>
            <a:r>
              <a:rPr lang="en-US" altLang="en-US" dirty="0"/>
              <a:t>;</a:t>
            </a:r>
          </a:p>
          <a:p>
            <a:pPr marL="117475" indent="0" algn="just">
              <a:buNone/>
            </a:pPr>
            <a:r>
              <a:rPr lang="en-US" altLang="en-US" b="1" dirty="0"/>
              <a:t>Step </a:t>
            </a:r>
            <a:r>
              <a:rPr lang="en-US" altLang="en-US" b="1" dirty="0" smtClean="0"/>
              <a:t>3:</a:t>
            </a:r>
            <a:endParaRPr lang="en-US" altLang="en-US" dirty="0"/>
          </a:p>
          <a:p>
            <a:pPr marL="117475" indent="0" algn="just">
              <a:buNone/>
            </a:pPr>
            <a:r>
              <a:rPr lang="en-US" altLang="en-US" dirty="0"/>
              <a:t>GRANT </a:t>
            </a:r>
            <a:r>
              <a:rPr lang="en-US" altLang="en-US" dirty="0" err="1"/>
              <a:t>mca_student</a:t>
            </a:r>
            <a:endParaRPr lang="en-US" altLang="en-US" dirty="0"/>
          </a:p>
          <a:p>
            <a:pPr marL="117475" indent="0" algn="just">
              <a:buNone/>
            </a:pPr>
            <a:r>
              <a:rPr lang="en-US" altLang="en-US" dirty="0"/>
              <a:t>TO user01,user02,user04;</a:t>
            </a:r>
          </a:p>
          <a:p>
            <a:pPr marL="117475" indent="0" algn="just">
              <a:buFont typeface="Wingdings 2" pitchFamily="18" charset="2"/>
              <a:buNone/>
            </a:pPr>
            <a:endParaRPr lang="en-US" altLang="en-US" dirty="0"/>
          </a:p>
          <a:p>
            <a:pPr marL="117475" indent="0" algn="just">
              <a:buFont typeface="Wingdings 2" pitchFamily="18" charset="2"/>
              <a:buNone/>
            </a:pPr>
            <a:endParaRPr lang="en-US" alt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8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9" t="7333" r="7001" b="25999"/>
          <a:stretch>
            <a:fillRect/>
          </a:stretch>
        </p:blipFill>
        <p:spPr bwMode="auto">
          <a:xfrm>
            <a:off x="904056" y="116632"/>
            <a:ext cx="7772400" cy="4519612"/>
          </a:xfrm>
          <a:prstGeom prst="rect">
            <a:avLst/>
          </a:prstGeom>
          <a:noFill/>
          <a:ln w="28575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67944" y="4797152"/>
            <a:ext cx="4724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66C7D"/>
              </a:buClr>
              <a:buFont typeface="Arial" charset="0"/>
              <a:buChar char="▪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6BB76D"/>
              </a:buClr>
              <a:buFont typeface="Arial" charset="0"/>
              <a:buChar char="▪"/>
              <a:defRPr sz="20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cs typeface="Microsoft New Tai Lue" pitchFamily="34" charset="0"/>
              </a:rPr>
              <a:t>In the graphic displayed, User1, User2, and User3 are assigned to Role1. User3 is also assigned to Role2 and Role3.</a:t>
            </a:r>
          </a:p>
        </p:txBody>
      </p:sp>
    </p:spTree>
    <p:extLst>
      <p:ext uri="{BB962C8B-B14F-4D97-AF65-F5344CB8AC3E}">
        <p14:creationId xmlns:p14="http://schemas.microsoft.com/office/powerpoint/2010/main" val="39429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197142"/>
              </p:ext>
            </p:extLst>
          </p:nvPr>
        </p:nvGraphicFramePr>
        <p:xfrm>
          <a:off x="395536" y="352648"/>
          <a:ext cx="8424936" cy="406877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68152"/>
                <a:gridCol w="7056784"/>
              </a:tblGrid>
              <a:tr h="366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 Role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Privileges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Granted to the Role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</a:tr>
              <a:tr h="338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CONNECT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CREATE SESSION</a:t>
                      </a:r>
                      <a:endParaRPr lang="en-IN" dirty="0"/>
                    </a:p>
                  </a:txBody>
                  <a:tcPr/>
                </a:tc>
              </a:tr>
              <a:tr h="976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RESOURCE </a:t>
                      </a:r>
                      <a:endParaRPr kumimoji="0" lang="en-US" sz="18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CREATE DATABASE LINK, CREATE SYNONYM, CREATE ROLE, CREATE TYPE, CREATE VIEW, CREATE MATERIALIZED VIEW, CREATE PROCEDURE, CREATE PUBLIC SYNONYM, CREATE TABLE, CREATE TRIGGER, CREATE SEQUENCE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</a:tr>
              <a:tr h="23297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DBA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All System Privileges WITH ADMIN OPTION.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A user with DBA role assigned can grant all privileges to any user.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He/She</a:t>
                      </a: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can create, alter and drop users.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u="none" strike="noStrike" kern="1200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He/She</a:t>
                      </a: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can insert, update, delete, drop other user objects.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Any normal user can be extended the DBA role.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Avoid granting the DBA role to normal users.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DBA can drop an entire database users and all the objects owned by user in a single command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6"/>
          <p:cNvSpPr txBox="1">
            <a:spLocks/>
          </p:cNvSpPr>
          <p:nvPr/>
        </p:nvSpPr>
        <p:spPr>
          <a:xfrm>
            <a:off x="4211960" y="4720183"/>
            <a:ext cx="4520481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itchFamily="34" charset="0"/>
                <a:ea typeface="Microsoft Himalaya" pitchFamily="2" charset="0"/>
                <a:cs typeface="Microsoft New Tai Lue" pitchFamily="34" charset="0"/>
              </a:defRPr>
            </a:lvl1pPr>
          </a:lstStyle>
          <a:p>
            <a:r>
              <a:rPr lang="en-US" sz="4000" dirty="0" smtClean="0"/>
              <a:t>Pre-defined Roles</a:t>
            </a:r>
            <a:endParaRPr lang="en-IN" sz="4000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4175955" y="5477469"/>
            <a:ext cx="4880521" cy="11918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sz="2400" dirty="0" smtClean="0"/>
              <a:t>You can either create roles or use the system roles pre-defined by Oracle.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43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Roles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pre-defined and created roles in the Oracle Server are stored along with the privileges, in data dictionary named ROLE_SYS_PRIVS.</a:t>
            </a:r>
          </a:p>
          <a:p>
            <a:endParaRPr lang="en-US" altLang="en-US" dirty="0"/>
          </a:p>
          <a:p>
            <a:r>
              <a:rPr lang="en-US" altLang="en-US" dirty="0"/>
              <a:t>To view such roles: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SELECT</a:t>
            </a:r>
            <a:r>
              <a:rPr lang="en-US" altLang="en-US" dirty="0"/>
              <a:t> * </a:t>
            </a: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ROLE_SYS_PRIVS;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1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Enable and Disable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8125" indent="-238125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0070C0"/>
                </a:solidFill>
              </a:rPr>
              <a:t>SET ROLE</a:t>
            </a:r>
            <a:r>
              <a:rPr lang="en-US" altLang="en-US" dirty="0"/>
              <a:t> statement allows you to enable or disable a role for a current session. </a:t>
            </a:r>
          </a:p>
          <a:p>
            <a:pPr marL="238125" indent="-238125">
              <a:lnSpc>
                <a:spcPct val="90000"/>
              </a:lnSpc>
            </a:pPr>
            <a:endParaRPr lang="en-US" altLang="en-US" dirty="0"/>
          </a:p>
          <a:p>
            <a:pPr marL="238125" indent="-238125">
              <a:lnSpc>
                <a:spcPct val="90000"/>
              </a:lnSpc>
            </a:pPr>
            <a:r>
              <a:rPr lang="en-US" altLang="en-US" b="1" dirty="0" smtClean="0"/>
              <a:t>Syntax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238125" indent="-238125">
              <a:lnSpc>
                <a:spcPct val="90000"/>
              </a:lnSpc>
              <a:buFont typeface="Wingdings 2" pitchFamily="18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70C0"/>
                </a:solidFill>
              </a:rPr>
              <a:t>SET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ROLE</a:t>
            </a:r>
            <a:r>
              <a:rPr lang="en-US" altLang="en-US" dirty="0" smtClean="0"/>
              <a:t>{ </a:t>
            </a:r>
            <a:r>
              <a:rPr lang="en-US" altLang="en-US" dirty="0" err="1" smtClean="0"/>
              <a:t>role_name</a:t>
            </a:r>
            <a:r>
              <a:rPr lang="en-US" altLang="en-US" dirty="0" smtClean="0"/>
              <a:t> </a:t>
            </a:r>
            <a:r>
              <a:rPr lang="en-US" altLang="en-US" dirty="0"/>
              <a:t>[ </a:t>
            </a:r>
            <a:r>
              <a:rPr lang="en-US" altLang="en-US" dirty="0">
                <a:solidFill>
                  <a:srgbClr val="0070C0"/>
                </a:solidFill>
              </a:rPr>
              <a:t>IDENTIFIED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BY</a:t>
            </a:r>
            <a:r>
              <a:rPr lang="en-US" altLang="en-US" dirty="0"/>
              <a:t> password ] | </a:t>
            </a:r>
            <a:r>
              <a:rPr lang="en-US" altLang="en-US" dirty="0">
                <a:solidFill>
                  <a:srgbClr val="0070C0"/>
                </a:solidFill>
              </a:rPr>
              <a:t>ALL</a:t>
            </a:r>
            <a:r>
              <a:rPr lang="en-US" altLang="en-US" dirty="0"/>
              <a:t> 	[</a:t>
            </a:r>
            <a:r>
              <a:rPr lang="en-US" altLang="en-US" dirty="0">
                <a:solidFill>
                  <a:srgbClr val="0070C0"/>
                </a:solidFill>
              </a:rPr>
              <a:t>EXCEPT</a:t>
            </a:r>
            <a:r>
              <a:rPr lang="en-US" altLang="en-US" dirty="0"/>
              <a:t> role1, role2, ... ] | </a:t>
            </a:r>
            <a:r>
              <a:rPr lang="en-US" altLang="en-US" dirty="0">
                <a:solidFill>
                  <a:srgbClr val="0070C0"/>
                </a:solidFill>
              </a:rPr>
              <a:t>NONE</a:t>
            </a:r>
            <a:r>
              <a:rPr lang="en-US" altLang="en-US" dirty="0"/>
              <a:t>};</a:t>
            </a:r>
          </a:p>
          <a:p>
            <a:pPr marL="238125" indent="-238125">
              <a:lnSpc>
                <a:spcPct val="90000"/>
              </a:lnSpc>
              <a:buFont typeface="Wingdings 2" pitchFamily="18" charset="2"/>
              <a:buNone/>
            </a:pPr>
            <a:endParaRPr lang="en-US" altLang="en-US" dirty="0">
              <a:latin typeface="Calibri" pitchFamily="34" charset="0"/>
            </a:endParaRPr>
          </a:p>
          <a:p>
            <a:pPr marL="238125" indent="-238125">
              <a:lnSpc>
                <a:spcPct val="90000"/>
              </a:lnSpc>
              <a:buFont typeface="Wingdings 2" pitchFamily="18" charset="2"/>
              <a:buNone/>
            </a:pPr>
            <a:endParaRPr lang="en-US" altLang="en-US" dirty="0">
              <a:latin typeface="Calibri" pitchFamily="34" charset="0"/>
            </a:endParaRPr>
          </a:p>
          <a:p>
            <a:pPr marL="238125" indent="-238125">
              <a:lnSpc>
                <a:spcPct val="90000"/>
              </a:lnSpc>
              <a:buFont typeface="Wingdings 2" pitchFamily="18" charset="2"/>
              <a:buNone/>
            </a:pPr>
            <a:endParaRPr lang="en-US" altLang="en-US" dirty="0">
              <a:latin typeface="Calibri" pitchFamily="34" charset="0"/>
            </a:endParaRPr>
          </a:p>
          <a:p>
            <a:pPr marL="238125" indent="-238125">
              <a:lnSpc>
                <a:spcPct val="90000"/>
              </a:lnSpc>
            </a:pPr>
            <a:endParaRPr lang="en-US" altLang="en-US" dirty="0">
              <a:latin typeface="Calibri" pitchFamily="34" charset="0"/>
            </a:endParaRPr>
          </a:p>
          <a:p>
            <a:pPr marL="238125" indent="-238125">
              <a:lnSpc>
                <a:spcPct val="90000"/>
              </a:lnSpc>
            </a:pPr>
            <a:endParaRPr lang="en-US" altLang="en-US" dirty="0">
              <a:latin typeface="Calibri" pitchFamily="34" charset="0"/>
            </a:endParaRPr>
          </a:p>
          <a:p>
            <a:pPr marL="238125" indent="-238125">
              <a:lnSpc>
                <a:spcPct val="90000"/>
              </a:lnSpc>
            </a:pPr>
            <a:endParaRPr lang="en-US" altLang="en-US" dirty="0">
              <a:latin typeface="Calibri" pitchFamily="34" charset="0"/>
            </a:endParaRPr>
          </a:p>
          <a:p>
            <a:pPr marL="238125" indent="-238125">
              <a:lnSpc>
                <a:spcPct val="90000"/>
              </a:lnSpc>
            </a:pPr>
            <a:endParaRPr lang="en-US" altLang="en-US" dirty="0">
              <a:latin typeface="Calibri" pitchFamily="34" charset="0"/>
            </a:endParaRPr>
          </a:p>
          <a:p>
            <a:pPr marL="238125" indent="-238125">
              <a:lnSpc>
                <a:spcPct val="90000"/>
              </a:lnSpc>
            </a:pPr>
            <a:endParaRPr lang="en-US" altLang="en-US" dirty="0">
              <a:latin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6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SET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8125" indent="-238125" algn="just">
              <a:buFontTx/>
              <a:buChar char="•"/>
              <a:defRPr/>
            </a:pPr>
            <a:r>
              <a:rPr lang="en-US" dirty="0" err="1">
                <a:solidFill>
                  <a:srgbClr val="0070C0"/>
                </a:solidFill>
              </a:rPr>
              <a:t>role_name</a:t>
            </a:r>
            <a:r>
              <a:rPr lang="en-US" dirty="0"/>
              <a:t> phrase is the name of the role that you wish to enable.</a:t>
            </a:r>
          </a:p>
          <a:p>
            <a:pPr marL="238125" indent="-238125" algn="just">
              <a:buFontTx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</a:rPr>
              <a:t>IDENTIFIED </a:t>
            </a:r>
            <a:r>
              <a:rPr lang="en-US" dirty="0">
                <a:solidFill>
                  <a:srgbClr val="0070C0"/>
                </a:solidFill>
              </a:rPr>
              <a:t>BY </a:t>
            </a:r>
            <a:r>
              <a:rPr lang="en-US" dirty="0"/>
              <a:t>password phrase is the password for the role to enable it. If the role does not have a password, this phrase can be omitted.</a:t>
            </a:r>
          </a:p>
          <a:p>
            <a:pPr marL="238125" indent="-238125" algn="just">
              <a:buFontTx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/>
              <a:t>phrase means that all roles should be enabled for this current session, except those listed in the </a:t>
            </a:r>
            <a:r>
              <a:rPr lang="en-US" dirty="0">
                <a:solidFill>
                  <a:srgbClr val="0070C0"/>
                </a:solidFill>
              </a:rPr>
              <a:t>EXCEPT</a:t>
            </a:r>
            <a:r>
              <a:rPr lang="en-US" dirty="0"/>
              <a:t> phrase.</a:t>
            </a:r>
          </a:p>
          <a:p>
            <a:pPr marL="238125" indent="-238125" algn="just">
              <a:buFontTx/>
              <a:buChar char="•"/>
              <a:defRPr/>
            </a:pPr>
            <a:r>
              <a:rPr lang="en-US" dirty="0" smtClean="0">
                <a:solidFill>
                  <a:srgbClr val="0070C0"/>
                </a:solidFill>
              </a:rPr>
              <a:t>NONE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/>
              <a:t>phrase disables all roles for the current session. (including all default roles)</a:t>
            </a:r>
          </a:p>
          <a:p>
            <a:pPr algn="just">
              <a:defRPr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0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&amp; Disabling Roles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38125" indent="-238125">
              <a:lnSpc>
                <a:spcPct val="90000"/>
              </a:lnSpc>
              <a:defRPr/>
            </a:pPr>
            <a:r>
              <a:rPr lang="en-US" dirty="0">
                <a:latin typeface="Calibri" pitchFamily="34" charset="0"/>
              </a:rPr>
              <a:t>To enable all roles:</a:t>
            </a:r>
          </a:p>
          <a:p>
            <a:pPr marL="530225" lvl="1" indent="-238125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</a:rPr>
              <a:t>SET ROLE ALL;</a:t>
            </a:r>
          </a:p>
          <a:p>
            <a:pPr marL="238125" indent="-238125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To </a:t>
            </a:r>
            <a:r>
              <a:rPr lang="en-US" dirty="0">
                <a:latin typeface="Calibri" pitchFamily="34" charset="0"/>
              </a:rPr>
              <a:t>enable password roles</a:t>
            </a:r>
          </a:p>
          <a:p>
            <a:pPr marL="530225" lvl="1" indent="-238125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</a:rPr>
              <a:t>SET ROLE </a:t>
            </a:r>
            <a:r>
              <a:rPr lang="en-US" sz="2400" dirty="0" err="1">
                <a:latin typeface="Calibri" pitchFamily="34" charset="0"/>
              </a:rPr>
              <a:t>test_role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alibri" pitchFamily="34" charset="0"/>
              </a:rPr>
              <a:t>IDENTIFIED BY </a:t>
            </a:r>
            <a:r>
              <a:rPr lang="en-US" sz="2400" dirty="0">
                <a:latin typeface="Calibri" pitchFamily="34" charset="0"/>
              </a:rPr>
              <a:t>test123</a:t>
            </a:r>
            <a:r>
              <a:rPr lang="en-US" sz="2400" dirty="0" smtClean="0">
                <a:latin typeface="Calibri" pitchFamily="34" charset="0"/>
              </a:rPr>
              <a:t>;</a:t>
            </a:r>
            <a:endParaRPr lang="en-US" sz="2400" dirty="0">
              <a:latin typeface="Calibri" pitchFamily="34" charset="0"/>
            </a:endParaRPr>
          </a:p>
          <a:p>
            <a:pPr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Disabling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4041775" cy="3798583"/>
          </a:xfrm>
        </p:spPr>
        <p:txBody>
          <a:bodyPr>
            <a:normAutofit/>
          </a:bodyPr>
          <a:lstStyle/>
          <a:p>
            <a:pPr marL="238125" indent="-238125">
              <a:lnSpc>
                <a:spcPct val="90000"/>
              </a:lnSpc>
              <a:defRPr/>
            </a:pPr>
            <a:r>
              <a:rPr lang="en-US" dirty="0">
                <a:latin typeface="Calibri" pitchFamily="34" charset="0"/>
              </a:rPr>
              <a:t>To </a:t>
            </a:r>
            <a:r>
              <a:rPr lang="en-US" dirty="0" smtClean="0">
                <a:latin typeface="Calibri" pitchFamily="34" charset="0"/>
              </a:rPr>
              <a:t>disable roles </a:t>
            </a:r>
            <a:r>
              <a:rPr lang="en-US" dirty="0" err="1" smtClean="0">
                <a:latin typeface="Calibri" pitchFamily="34" charset="0"/>
              </a:rPr>
              <a:t>test_role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mca_student</a:t>
            </a:r>
            <a:endParaRPr lang="en-US" dirty="0">
              <a:latin typeface="Calibri" pitchFamily="34" charset="0"/>
            </a:endParaRPr>
          </a:p>
          <a:p>
            <a:pPr marL="530225" lvl="1" indent="-238125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</a:rPr>
              <a:t>SET ROLE ALL EXCEPT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err="1">
                <a:latin typeface="Calibri" pitchFamily="34" charset="0"/>
              </a:rPr>
              <a:t>test_role</a:t>
            </a:r>
            <a:r>
              <a:rPr lang="en-US" sz="2400" dirty="0">
                <a:latin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</a:rPr>
              <a:t>mca_student</a:t>
            </a:r>
            <a:r>
              <a:rPr lang="en-US" sz="2400" dirty="0">
                <a:latin typeface="Calibri" pitchFamily="34" charset="0"/>
              </a:rPr>
              <a:t>;	</a:t>
            </a:r>
          </a:p>
          <a:p>
            <a:pPr marL="238125" indent="-238125">
              <a:lnSpc>
                <a:spcPct val="90000"/>
              </a:lnSpc>
              <a:defRPr/>
            </a:pPr>
            <a:endParaRPr lang="en-US" dirty="0" smtClean="0">
              <a:latin typeface="Calibri" pitchFamily="34" charset="0"/>
            </a:endParaRPr>
          </a:p>
          <a:p>
            <a:pPr marL="238125" indent="-238125">
              <a:lnSpc>
                <a:spcPct val="90000"/>
              </a:lnSpc>
              <a:defRPr/>
            </a:pPr>
            <a:r>
              <a:rPr lang="en-US" dirty="0" smtClean="0">
                <a:latin typeface="Calibri" pitchFamily="34" charset="0"/>
              </a:rPr>
              <a:t>To </a:t>
            </a:r>
            <a:r>
              <a:rPr lang="en-US" dirty="0">
                <a:latin typeface="Calibri" pitchFamily="34" charset="0"/>
              </a:rPr>
              <a:t>disable all roles:</a:t>
            </a:r>
          </a:p>
          <a:p>
            <a:pPr marL="530225" lvl="1" indent="-238125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02060"/>
                </a:solidFill>
                <a:latin typeface="Calibri" pitchFamily="34" charset="0"/>
              </a:rPr>
              <a:t>SET ROLE 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</a:rPr>
              <a:t>NONE;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62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Dropping a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It is also possible to drop a role. The syntax for dropping a role is:</a:t>
            </a:r>
          </a:p>
          <a:p>
            <a:pPr marL="119062" indent="0" algn="just">
              <a:buFont typeface="Wingdings 2" pitchFamily="18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DROP ROLE </a:t>
            </a:r>
            <a:r>
              <a:rPr lang="en-US" dirty="0" smtClean="0"/>
              <a:t>&lt;</a:t>
            </a:r>
            <a:r>
              <a:rPr lang="en-US" dirty="0" err="1" smtClean="0"/>
              <a:t>role_name</a:t>
            </a:r>
            <a:r>
              <a:rPr lang="en-US" dirty="0" smtClean="0"/>
              <a:t>&gt;;</a:t>
            </a:r>
            <a:endParaRPr lang="en-US" dirty="0"/>
          </a:p>
          <a:p>
            <a:pPr algn="just">
              <a:defRPr/>
            </a:pPr>
            <a:r>
              <a:rPr lang="en-US" dirty="0" smtClean="0"/>
              <a:t>For </a:t>
            </a:r>
            <a:r>
              <a:rPr lang="en-US" dirty="0"/>
              <a:t>example:	</a:t>
            </a:r>
            <a:endParaRPr lang="en-US" dirty="0" smtClean="0"/>
          </a:p>
          <a:p>
            <a:pPr marL="0" indent="0" algn="just"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DROP </a:t>
            </a:r>
            <a:r>
              <a:rPr lang="en-US" dirty="0">
                <a:solidFill>
                  <a:srgbClr val="002060"/>
                </a:solidFill>
              </a:rPr>
              <a:t>ROLE </a:t>
            </a:r>
            <a:r>
              <a:rPr lang="en-US" dirty="0" err="1" smtClean="0"/>
              <a:t>mca_student</a:t>
            </a:r>
            <a:r>
              <a:rPr lang="en-US" dirty="0" smtClean="0"/>
              <a:t>;</a:t>
            </a:r>
            <a:endParaRPr lang="en-US" dirty="0"/>
          </a:p>
          <a:p>
            <a:pPr algn="just">
              <a:defRPr/>
            </a:pPr>
            <a:r>
              <a:rPr lang="en-US" dirty="0" smtClean="0"/>
              <a:t>This </a:t>
            </a:r>
            <a:r>
              <a:rPr lang="en-US" dirty="0"/>
              <a:t>drop statement would drop the role called </a:t>
            </a:r>
            <a:r>
              <a:rPr lang="en-US" dirty="0" err="1" smtClean="0"/>
              <a:t>mca_student</a:t>
            </a:r>
            <a:r>
              <a:rPr lang="en-US" dirty="0" smtClean="0"/>
              <a:t> </a:t>
            </a:r>
            <a:r>
              <a:rPr lang="en-US" dirty="0"/>
              <a:t>that we defined earlier.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287D2-0E3D-40CA-BAC6-046470799A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are Roles?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675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>
                <a:solidFill>
                  <a:srgbClr val="008000"/>
                </a:solidFill>
              </a:rPr>
              <a:t>Roles</a:t>
            </a:r>
            <a:r>
              <a:rPr lang="en-US" altLang="en-US" dirty="0"/>
              <a:t> are a </a:t>
            </a:r>
            <a:r>
              <a:rPr lang="en-US" altLang="en-US" dirty="0">
                <a:solidFill>
                  <a:schemeClr val="accent6"/>
                </a:solidFill>
              </a:rPr>
              <a:t>collection of privileges </a:t>
            </a:r>
            <a:r>
              <a:rPr lang="en-US" altLang="en-US" dirty="0"/>
              <a:t>or access rights. </a:t>
            </a:r>
          </a:p>
          <a:p>
            <a:pPr algn="just"/>
            <a:r>
              <a:rPr lang="en-US" altLang="en-US" dirty="0" smtClean="0"/>
              <a:t>When </a:t>
            </a:r>
            <a:r>
              <a:rPr lang="en-US" altLang="en-US" dirty="0"/>
              <a:t>there are many users in a database it becomes difficult to grant or revoke privileges to users. So, if you define roles, you can grant or revoke privileges to roles.</a:t>
            </a:r>
          </a:p>
          <a:p>
            <a:pPr algn="just"/>
            <a:r>
              <a:rPr lang="en-US" altLang="en-US" dirty="0" smtClean="0"/>
              <a:t>Thus</a:t>
            </a:r>
            <a:r>
              <a:rPr lang="en-US" altLang="en-US" dirty="0"/>
              <a:t>, any user with a particular role will have or denied such privileges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What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sz="4000" dirty="0"/>
              <a:t>are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sz="4000" dirty="0" smtClean="0"/>
              <a:t>System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sz="4000" dirty="0"/>
              <a:t>Privileges</a:t>
            </a:r>
            <a:r>
              <a:rPr lang="en-US" sz="4000" dirty="0"/>
              <a:t>?</a:t>
            </a:r>
            <a:endParaRPr lang="en-IN" sz="4000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There are more than 100 system privileges for an Oracle 9i database.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These privileges are divided into 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</a:rPr>
              <a:t>DBA privileges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User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privileges</a:t>
            </a:r>
          </a:p>
          <a:p>
            <a:pPr eaLnBrk="1" hangingPunct="1"/>
            <a:endParaRPr lang="en-IN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108D1-12D3-4C95-982A-CB62F0E906C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 Privileges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DBA privileges belong only to the DBA and are more powerful than the user privileges. </a:t>
            </a:r>
          </a:p>
          <a:p>
            <a:pPr>
              <a:spcBef>
                <a:spcPct val="50000"/>
              </a:spcBef>
            </a:pPr>
            <a:r>
              <a:rPr lang="en-US" dirty="0"/>
              <a:t>The most commonly-used DBA privileges are: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CREATE USER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DROP ANY USER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BACKUP ANY TABLE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DROP ANY TABLE</a:t>
            </a:r>
          </a:p>
          <a:p>
            <a:pPr lvl="1">
              <a:spcBef>
                <a:spcPct val="500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90382"/>
              </p:ext>
            </p:extLst>
          </p:nvPr>
        </p:nvGraphicFramePr>
        <p:xfrm>
          <a:off x="636984" y="1124744"/>
          <a:ext cx="7391400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400"/>
                <a:gridCol w="419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DBA PRIVILEGES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lvl="1" algn="just">
                        <a:spcBef>
                          <a:spcPct val="50000"/>
                        </a:spcBef>
                        <a:buNone/>
                      </a:pPr>
                      <a:r>
                        <a:rPr lang="en-US" sz="2000" dirty="0" smtClean="0"/>
                        <a:t>CREATE USER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CREATE USER privilege enables the grantee to create Oracle users.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2000" dirty="0" smtClean="0"/>
                        <a:t>DROP USER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DROP USER privilege enables the grantee to remove a user from the server.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2000" dirty="0" smtClean="0"/>
                        <a:t>BACKUP ANY TABLE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BACKUP ANY TABLE privilege enables the grantee to make a backup of any table by using the export utility.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2000" dirty="0" smtClean="0"/>
                        <a:t>DROP ANY TABLE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DROP ANY TABLE privilege enables the grantee to drop a table in any user’s schema.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8E483-C30D-45D1-8631-492F576D82C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48130"/>
            <a:ext cx="7211144" cy="1143000"/>
          </a:xfrm>
        </p:spPr>
        <p:txBody>
          <a:bodyPr/>
          <a:lstStyle/>
          <a:p>
            <a:r>
              <a:rPr lang="en-US" dirty="0" smtClean="0"/>
              <a:t>Commonly Used DBA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User Privileges</a:t>
            </a:r>
            <a:endParaRPr lang="en-IN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Most users do not have DBA privileges. It is the job of the DBA to </a:t>
            </a:r>
            <a:r>
              <a:rPr lang="en-US" b="1" smtClean="0">
                <a:solidFill>
                  <a:srgbClr val="990033"/>
                </a:solidFill>
              </a:rPr>
              <a:t>grant individual users the privileges</a:t>
            </a:r>
            <a:r>
              <a:rPr lang="en-US" smtClean="0"/>
              <a:t> that suit them. 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The most</a:t>
            </a:r>
            <a:r>
              <a:rPr lang="en-US" b="1" smtClean="0"/>
              <a:t> </a:t>
            </a:r>
            <a:r>
              <a:rPr lang="en-US" b="1" smtClean="0">
                <a:solidFill>
                  <a:srgbClr val="006600"/>
                </a:solidFill>
              </a:rPr>
              <a:t>commonly-granted user privileges</a:t>
            </a:r>
            <a:r>
              <a:rPr lang="en-US" smtClean="0"/>
              <a:t> are given: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smtClean="0">
                <a:solidFill>
                  <a:srgbClr val="0070C0"/>
                </a:solidFill>
              </a:rPr>
              <a:t>CREATE SESSION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smtClean="0">
                <a:solidFill>
                  <a:srgbClr val="0070C0"/>
                </a:solidFill>
              </a:rPr>
              <a:t>CREATE TABLE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smtClean="0">
                <a:solidFill>
                  <a:srgbClr val="0070C0"/>
                </a:solidFill>
              </a:rPr>
              <a:t>CREATE SEQUENCE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smtClean="0">
                <a:solidFill>
                  <a:srgbClr val="0070C0"/>
                </a:solidFill>
              </a:rPr>
              <a:t>CREATE VIEW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b="1" smtClean="0">
                <a:solidFill>
                  <a:srgbClr val="0070C0"/>
                </a:solidFill>
              </a:rPr>
              <a:t>CREATE PROCEDURE</a:t>
            </a:r>
          </a:p>
          <a:p>
            <a:pPr lvl="1" eaLnBrk="1" hangingPunct="1">
              <a:spcBef>
                <a:spcPct val="50000"/>
              </a:spcBef>
            </a:pPr>
            <a:endParaRPr lang="en-IN" b="1" smtClean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6F89CC-D07F-4E54-BF82-763ADC618E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Commonly used User Privileges</a:t>
            </a:r>
            <a:endParaRPr lang="en-IN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C083F-7057-44D0-95C8-1443034CC93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990600"/>
          <a:ext cx="8686800" cy="57308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82186"/>
                <a:gridCol w="5104614"/>
              </a:tblGrid>
              <a:tr h="3962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USER PRIVILEGES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T="45725" marB="45725"/>
                </a:tc>
              </a:tr>
              <a:tr h="1005951">
                <a:tc>
                  <a:txBody>
                    <a:bodyPr/>
                    <a:lstStyle/>
                    <a:p>
                      <a:pPr lvl="1" algn="just">
                        <a:spcBef>
                          <a:spcPct val="50000"/>
                        </a:spcBef>
                        <a:buNone/>
                      </a:pPr>
                      <a:r>
                        <a:rPr lang="en-US" sz="2000" b="1" dirty="0" smtClean="0"/>
                        <a:t>CREATE SESSION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CREATE SESSION privilege</a:t>
                      </a:r>
                      <a:r>
                        <a:rPr lang="en-US" sz="2000" dirty="0" smtClean="0"/>
                        <a:t> enables the grantee to connect to the Oracle server. This is the most basic privilege.</a:t>
                      </a:r>
                    </a:p>
                  </a:txBody>
                  <a:tcPr marT="45725" marB="45725"/>
                </a:tc>
              </a:tr>
              <a:tr h="1005951"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r>
                        <a:rPr lang="en-US" sz="2000" b="1" dirty="0" smtClean="0"/>
                        <a:t>CREATE</a:t>
                      </a:r>
                      <a:r>
                        <a:rPr lang="en-US" sz="2000" b="1" baseline="0" dirty="0" smtClean="0"/>
                        <a:t> TABLE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CREATE TABLE privilege</a:t>
                      </a:r>
                      <a:r>
                        <a:rPr lang="en-US" sz="2000" dirty="0" smtClean="0"/>
                        <a:t> enables the grantee to create a table. The table becomes a part of the user’s schema.</a:t>
                      </a:r>
                    </a:p>
                  </a:txBody>
                  <a:tcPr marT="45725" marB="45725"/>
                </a:tc>
              </a:tr>
              <a:tr h="1005951"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r>
                        <a:rPr lang="en-US" sz="2000" b="1" dirty="0" smtClean="0"/>
                        <a:t>CREATE SEQUENCE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CREATE SEQUENCE privilege </a:t>
                      </a:r>
                      <a:r>
                        <a:rPr lang="en-US" sz="2000" dirty="0" smtClean="0"/>
                        <a:t>enables the grantee to create a sequence. The sequence becomes a part of the user’s schema.</a:t>
                      </a:r>
                    </a:p>
                  </a:txBody>
                  <a:tcPr marT="45725" marB="45725"/>
                </a:tc>
              </a:tr>
              <a:tr h="1005951"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r>
                        <a:rPr lang="en-US" sz="2000" b="1" dirty="0" smtClean="0"/>
                        <a:t>CREATE</a:t>
                      </a:r>
                      <a:r>
                        <a:rPr lang="en-US" sz="2000" b="1" baseline="0" dirty="0" smtClean="0"/>
                        <a:t> VIEW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CREATE VIEW privilege </a:t>
                      </a:r>
                      <a:r>
                        <a:rPr lang="en-US" sz="2000" dirty="0" smtClean="0"/>
                        <a:t>enables the grantee to create a view. The view becomes a part of the user’s schema.</a:t>
                      </a:r>
                    </a:p>
                  </a:txBody>
                  <a:tcPr marT="45725" marB="45725"/>
                </a:tc>
              </a:tr>
              <a:tr h="1310785">
                <a:tc>
                  <a:txBody>
                    <a:bodyPr/>
                    <a:lstStyle/>
                    <a:p>
                      <a:pPr lvl="1" algn="just">
                        <a:buNone/>
                      </a:pPr>
                      <a:r>
                        <a:rPr lang="en-US" sz="2000" b="1" dirty="0" smtClean="0"/>
                        <a:t>CREATE PROCEDURE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>
                          <a:solidFill>
                            <a:srgbClr val="008000"/>
                          </a:solidFill>
                        </a:rPr>
                        <a:t>CREATE PROCEDURE privilege </a:t>
                      </a:r>
                      <a:r>
                        <a:rPr lang="en-US" sz="2000" dirty="0" smtClean="0"/>
                        <a:t>enables the grantee to create a stored procedure, function or package. The privilege is essential for developers who write PL/SQL code.</a:t>
                      </a:r>
                    </a:p>
                  </a:txBody>
                  <a:tcPr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4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48965" y="119675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A DBA runs a </a:t>
            </a:r>
            <a:r>
              <a:rPr lang="en-US" dirty="0" smtClean="0">
                <a:solidFill>
                  <a:srgbClr val="0070C0"/>
                </a:solidFill>
              </a:rPr>
              <a:t>GRANT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statement</a:t>
            </a:r>
            <a:r>
              <a:rPr lang="en-US" dirty="0" smtClean="0"/>
              <a:t> to allocate privileges to individual users.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Once the DBA grants a privilege, the user can use that privilege immediately. </a:t>
            </a:r>
          </a:p>
          <a:p>
            <a:pPr eaLnBrk="1" hangingPunct="1"/>
            <a:r>
              <a:rPr lang="en-US" b="1" dirty="0" smtClean="0"/>
              <a:t>Syntax</a:t>
            </a:r>
            <a:r>
              <a:rPr lang="en-US" b="1" dirty="0" smtClean="0"/>
              <a:t>: 	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</a:rPr>
              <a:t>GRANT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privilege1[,privelege2,..,privilegeN] </a:t>
            </a:r>
            <a:r>
              <a:rPr lang="en-US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TO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&lt;</a:t>
            </a:r>
            <a:r>
              <a:rPr lang="en-US" dirty="0" err="1" smtClean="0"/>
              <a:t>userid</a:t>
            </a:r>
            <a:r>
              <a:rPr lang="en-US" dirty="0" smtClean="0"/>
              <a:t>&gt;;</a:t>
            </a:r>
          </a:p>
          <a:p>
            <a:pPr eaLnBrk="1" hangingPunct="1"/>
            <a:endParaRPr lang="en-US" u="sng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BBFF0-31D1-4839-A188-F7C86D7D3D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Example: Granting User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9062" indent="0" algn="l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GRANT</a:t>
            </a:r>
            <a:r>
              <a:rPr lang="en-US" dirty="0" smtClean="0"/>
              <a:t> CREATE SESSION, CREATE TABLE</a:t>
            </a:r>
            <a:endParaRPr lang="en-US" dirty="0"/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 smtClean="0"/>
              <a:t>user15;</a:t>
            </a:r>
            <a:endParaRPr lang="en-US" dirty="0"/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GRANT</a:t>
            </a:r>
            <a:r>
              <a:rPr lang="en-US" dirty="0" smtClean="0"/>
              <a:t> </a:t>
            </a:r>
            <a:r>
              <a:rPr lang="en-US" dirty="0"/>
              <a:t>CREATE SESSION, CREATE </a:t>
            </a:r>
            <a:r>
              <a:rPr lang="en-US" dirty="0" smtClean="0"/>
              <a:t>TABLE, </a:t>
            </a:r>
            <a:r>
              <a:rPr lang="en-US" dirty="0"/>
              <a:t>CREATE </a:t>
            </a:r>
            <a:r>
              <a:rPr lang="en-US" dirty="0" smtClean="0"/>
              <a:t>VIEW</a:t>
            </a:r>
            <a:endParaRPr lang="en-US" dirty="0"/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/>
              <a:t>user16;</a:t>
            </a: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GRANT</a:t>
            </a:r>
            <a:r>
              <a:rPr lang="en-US" dirty="0" smtClean="0"/>
              <a:t> </a:t>
            </a:r>
            <a:r>
              <a:rPr lang="en-US" dirty="0"/>
              <a:t>CREATE SESSION, CREATE TABLE, CREATE </a:t>
            </a:r>
            <a:r>
              <a:rPr lang="en-US" dirty="0" smtClean="0"/>
              <a:t>VIEW, CREATE SEQUENCE</a:t>
            </a:r>
            <a:endParaRPr lang="en-US" dirty="0"/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/>
              <a:t>user23;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D02E6-B1D3-4B6B-A781-86363664236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object privilege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8000"/>
                </a:solidFill>
              </a:rPr>
              <a:t>privilege or right to perform a particular action</a:t>
            </a:r>
            <a:r>
              <a:rPr lang="en-US" dirty="0" smtClean="0"/>
              <a:t> on a specific table, view, sequence, or procedure.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dirty="0" smtClean="0"/>
              <a:t>Each object has a particular set of grantable privileges as shown below.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dirty="0" smtClean="0"/>
              <a:t>We use a variation of the </a:t>
            </a:r>
            <a:r>
              <a:rPr lang="en-US" dirty="0" smtClean="0">
                <a:solidFill>
                  <a:srgbClr val="0070C0"/>
                </a:solidFill>
              </a:rPr>
              <a:t>GRANT</a:t>
            </a:r>
            <a:r>
              <a:rPr lang="en-US" dirty="0" smtClean="0"/>
              <a:t> statement  to allocate object privileges</a:t>
            </a:r>
          </a:p>
          <a:p>
            <a:pPr algn="just" eaLnBrk="1" hangingPunct="1">
              <a:spcBef>
                <a:spcPct val="50000"/>
              </a:spcBef>
            </a:pPr>
            <a:endParaRPr lang="en-US" dirty="0" smtClean="0"/>
          </a:p>
          <a:p>
            <a:pPr algn="just" eaLnBrk="1" hangingPunct="1"/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234DB-272D-45D4-A670-80B27AFBD94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Privileges</a:t>
            </a:r>
          </a:p>
        </p:txBody>
      </p:sp>
    </p:spTree>
    <p:extLst>
      <p:ext uri="{BB962C8B-B14F-4D97-AF65-F5344CB8AC3E}">
        <p14:creationId xmlns:p14="http://schemas.microsoft.com/office/powerpoint/2010/main" val="24063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152481"/>
              </p:ext>
            </p:extLst>
          </p:nvPr>
        </p:nvGraphicFramePr>
        <p:xfrm>
          <a:off x="539552" y="1178027"/>
          <a:ext cx="8229603" cy="42671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2201"/>
                <a:gridCol w="929639"/>
                <a:gridCol w="1645921"/>
                <a:gridCol w="1645921"/>
                <a:gridCol w="1645921"/>
              </a:tblGrid>
              <a:tr h="474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Object Privilege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Table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View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Sequence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Procedure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</a:tr>
              <a:tr h="474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ALTER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</a:tr>
              <a:tr h="474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DELETE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</a:tr>
              <a:tr h="474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EXECUTE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</a:tr>
              <a:tr h="474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INDEX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</a:tr>
              <a:tr h="474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INSERT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</a:tr>
              <a:tr h="474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REFERENCES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</a:tr>
              <a:tr h="474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SELECT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</a:tr>
              <a:tr h="474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UPDATE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√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1441" marR="91441" marT="45712" marB="45712" horzOverflow="overflow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8518B-AEC5-443A-BC0A-E097DF33931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Privileges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Granting Object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Syntax: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GRANT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&lt;privilege&gt; [, privelege2, ……,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privilegeN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] 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ON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object_name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TO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user|Role|PUBLIC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&gt;;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Important to Note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tx1"/>
                </a:solidFill>
              </a:rPr>
              <a:t>role can be granted </a:t>
            </a:r>
            <a:r>
              <a:rPr lang="en-US" altLang="en-US" dirty="0">
                <a:solidFill>
                  <a:srgbClr val="002060"/>
                </a:solidFill>
              </a:rPr>
              <a:t>to 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users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or </a:t>
            </a:r>
            <a:r>
              <a:rPr lang="en-US" altLang="en-US" dirty="0" smtClean="0">
                <a:solidFill>
                  <a:srgbClr val="00B050"/>
                </a:solidFill>
              </a:rPr>
              <a:t>another </a:t>
            </a:r>
            <a:r>
              <a:rPr lang="en-US" altLang="en-US" dirty="0">
                <a:solidFill>
                  <a:srgbClr val="00B050"/>
                </a:solidFill>
              </a:rPr>
              <a:t>role </a:t>
            </a:r>
            <a:r>
              <a:rPr lang="en-US" altLang="en-US" dirty="0" smtClean="0"/>
              <a:t>or </a:t>
            </a:r>
            <a:r>
              <a:rPr lang="en-US" altLang="en-US" dirty="0" smtClean="0">
                <a:solidFill>
                  <a:srgbClr val="00B050"/>
                </a:solidFill>
              </a:rPr>
              <a:t>applications</a:t>
            </a: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A </a:t>
            </a:r>
            <a:r>
              <a:rPr lang="en-US" altLang="en-US" dirty="0"/>
              <a:t>user can </a:t>
            </a:r>
            <a:r>
              <a:rPr lang="en-US" altLang="en-US" dirty="0">
                <a:solidFill>
                  <a:schemeClr val="tx1"/>
                </a:solidFill>
              </a:rPr>
              <a:t>have access to several roles.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Several </a:t>
            </a:r>
            <a:r>
              <a:rPr lang="en-US" altLang="en-US" dirty="0"/>
              <a:t>users can be </a:t>
            </a:r>
            <a:r>
              <a:rPr lang="en-US" altLang="en-US" dirty="0">
                <a:solidFill>
                  <a:schemeClr val="tx1"/>
                </a:solidFill>
              </a:rPr>
              <a:t>assigned the same role. </a:t>
            </a:r>
          </a:p>
          <a:p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smtClean="0"/>
              <a:t>		</a:t>
            </a:r>
            <a:endParaRPr lang="en-IN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DE2A6-AB17-484F-80D5-F1B834FFCC3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1676400" y="36576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55776" y="2133600"/>
            <a:ext cx="6359624" cy="4419600"/>
          </a:xfrm>
          <a:prstGeom prst="rect">
            <a:avLst/>
          </a:prstGeom>
        </p:spPr>
        <p:txBody>
          <a:bodyPr lIns="54864" tIns="91440">
            <a:normAutofit lnSpcReduction="10000"/>
          </a:bodyPr>
          <a:lstStyle/>
          <a:p>
            <a:pPr marL="576072" indent="-457200" algn="just" fontAlgn="auto"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8000"/>
                </a:solidFill>
              </a:rPr>
              <a:t>PRIVILEGE parameter </a:t>
            </a:r>
            <a:r>
              <a:rPr lang="en-US" sz="2600" dirty="0" smtClean="0"/>
              <a:t>after the GRANT clause specifies the privilege to be granted. Multiple privileges are separated by commas.</a:t>
            </a:r>
          </a:p>
          <a:p>
            <a:pPr marL="576072" indent="-457200" algn="just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70C0"/>
                </a:solidFill>
              </a:rPr>
              <a:t>ON</a:t>
            </a:r>
            <a:r>
              <a:rPr lang="en-US" sz="2600" dirty="0" smtClean="0">
                <a:solidFill>
                  <a:srgbClr val="008000"/>
                </a:solidFill>
              </a:rPr>
              <a:t> clause</a:t>
            </a:r>
            <a:r>
              <a:rPr lang="en-US" sz="2600" dirty="0" smtClean="0"/>
              <a:t> followed by the object name specifies the object on which the privileges are granted.</a:t>
            </a:r>
          </a:p>
          <a:p>
            <a:pPr marL="576072" indent="-457200" algn="just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70C0"/>
                </a:solidFill>
              </a:rPr>
              <a:t>TO</a:t>
            </a:r>
            <a:r>
              <a:rPr lang="en-US" sz="2600" dirty="0" smtClean="0">
                <a:solidFill>
                  <a:srgbClr val="008000"/>
                </a:solidFill>
              </a:rPr>
              <a:t> clause </a:t>
            </a:r>
            <a:r>
              <a:rPr lang="en-US" sz="2600" dirty="0" smtClean="0"/>
              <a:t>identifies the user or the role to whom the privilege is granted. The </a:t>
            </a:r>
            <a:r>
              <a:rPr lang="en-US" sz="2600" dirty="0" smtClean="0">
                <a:solidFill>
                  <a:srgbClr val="0070C0"/>
                </a:solidFill>
              </a:rPr>
              <a:t>PUBLIC</a:t>
            </a:r>
            <a:r>
              <a:rPr lang="en-US" sz="2600" dirty="0" smtClean="0">
                <a:solidFill>
                  <a:srgbClr val="008000"/>
                </a:solidFill>
              </a:rPr>
              <a:t> keyword </a:t>
            </a:r>
            <a:r>
              <a:rPr lang="en-US" sz="2600" dirty="0" smtClean="0"/>
              <a:t>grants object privileges to all the users in the database domain.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5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ALL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keyword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signifies all of the associated object privileges</a:t>
            </a:r>
            <a:r>
              <a:rPr lang="en-US" dirty="0" smtClean="0"/>
              <a:t>.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GRANT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ALL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ON </a:t>
            </a:r>
            <a:r>
              <a:rPr lang="en-US" dirty="0" err="1"/>
              <a:t>object_name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	TO </a:t>
            </a:r>
            <a:r>
              <a:rPr lang="en-US" dirty="0" err="1"/>
              <a:t>user|Role|PUBLIC</a:t>
            </a:r>
            <a:r>
              <a:rPr lang="en-US" dirty="0"/>
              <a:t>;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AFCA6-1BA8-4B66-A295-7183015298E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Example: Object Privileges  on Students 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Group 1:</a:t>
            </a: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GRANT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SELECT, INSERT, UPDATE</a:t>
            </a: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STUDENTS</a:t>
            </a: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user01,user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02,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user04, user07, user 08,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user09, user 10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GRANT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SELECT </a:t>
            </a: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</a:t>
            </a: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user19, user21,user22,user23;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GRANT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SELECT, INSERT</a:t>
            </a: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STUDENTS</a:t>
            </a: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user13,user14, user 15, user16, user17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user18;</a:t>
            </a: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GRANT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SELECT, INSERT,UPDATE,DELETE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19062" indent="0" algn="l">
              <a:buFont typeface="Wingdings 2" pitchFamily="1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</a:t>
            </a:r>
          </a:p>
          <a:p>
            <a:pPr marL="119062" indent="0"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user26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user27,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user28,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user29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user30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19062" indent="0" algn="l">
              <a:buFont typeface="Wingdings 2" pitchFamily="18" charset="2"/>
              <a:buNone/>
              <a:defRPr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9062" indent="0" algn="l">
              <a:buFont typeface="Wingdings 2" pitchFamily="18" charset="2"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119062" indent="0" algn="l">
              <a:buFont typeface="Wingdings 2" pitchFamily="18" charset="2"/>
              <a:buNone/>
              <a:defRPr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9062" indent="0" algn="l">
              <a:buFont typeface="Wingdings 2" pitchFamily="18" charset="2"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2397B-5D8B-4245-A531-AE33CD11B0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can give Object Privileges?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2"/>
                </a:solidFill>
              </a:rPr>
              <a:t>two ways </a:t>
            </a:r>
            <a:r>
              <a:rPr lang="en-US" dirty="0" smtClean="0"/>
              <a:t>to grant privileges to an object to other users on the system. </a:t>
            </a:r>
          </a:p>
          <a:p>
            <a:pPr marL="914400" lvl="1" indent="-457200" eaLnBrk="1" hangingPunct="1">
              <a:buFont typeface="Corbel" pitchFamily="34" charset="0"/>
              <a:buAutoNum type="arabicPeriod"/>
            </a:pPr>
            <a:r>
              <a:rPr lang="en-US" dirty="0" smtClean="0"/>
              <a:t>One is to be the</a:t>
            </a:r>
            <a:r>
              <a:rPr lang="en-US" dirty="0" smtClean="0">
                <a:solidFill>
                  <a:srgbClr val="008000"/>
                </a:solidFill>
              </a:rPr>
              <a:t> owner of the object.</a:t>
            </a:r>
          </a:p>
          <a:p>
            <a:pPr marL="914400" lvl="1" indent="-457200" eaLnBrk="1" hangingPunct="1">
              <a:buFont typeface="Corbel" pitchFamily="34" charset="0"/>
              <a:buAutoNum type="arabicPeriod"/>
            </a:pPr>
            <a:r>
              <a:rPr lang="en-US" dirty="0" smtClean="0"/>
              <a:t>The other way is to be granted a privilege with the </a:t>
            </a:r>
            <a:r>
              <a:rPr lang="en-US" dirty="0" smtClean="0">
                <a:solidFill>
                  <a:srgbClr val="008000"/>
                </a:solidFill>
              </a:rPr>
              <a:t>WITH GRANT OPTION</a:t>
            </a:r>
            <a:r>
              <a:rPr lang="en-US" dirty="0" smtClean="0"/>
              <a:t> clause. This clause is used for giving other users on the system access to that object.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008F2-A1F9-4A9A-9F72-5E7CB925499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8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GRANT OPTION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A user who receives a privilege along with the </a:t>
            </a:r>
            <a:r>
              <a:rPr lang="en-US" dirty="0" smtClean="0">
                <a:solidFill>
                  <a:srgbClr val="0070C0"/>
                </a:solidFill>
              </a:rPr>
              <a:t>WITH GRANT OPTION </a:t>
            </a:r>
            <a:r>
              <a:rPr lang="en-US" dirty="0"/>
              <a:t>privilege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can grant that privilege to other users on the system.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However, if that user’s privilege is revoked, the other users on the system also lose that </a:t>
            </a:r>
            <a:r>
              <a:rPr lang="en-US" dirty="0" smtClean="0"/>
              <a:t>privilege.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WITH GRANT OPTION </a:t>
            </a:r>
            <a:r>
              <a:rPr lang="en-US" dirty="0" smtClean="0"/>
              <a:t>privilege applies </a:t>
            </a:r>
            <a:r>
              <a:rPr lang="en-US" dirty="0" smtClean="0">
                <a:solidFill>
                  <a:schemeClr val="accent2"/>
                </a:solidFill>
              </a:rPr>
              <a:t>only to users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not to roles. </a:t>
            </a:r>
          </a:p>
          <a:p>
            <a:pPr eaLnBrk="1" hangingPunct="1"/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11D41-D861-4359-844B-0D1EE3C805C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Example: WITH GRANT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7475" indent="0" algn="l">
              <a:lnSpc>
                <a:spcPct val="90000"/>
              </a:lnSpc>
              <a:buFont typeface="Wingdings 2" pitchFamily="18" charset="2"/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GRANT</a:t>
            </a:r>
            <a:r>
              <a:rPr lang="en-US" sz="2600" dirty="0" smtClean="0"/>
              <a:t> SELECT</a:t>
            </a:r>
          </a:p>
          <a:p>
            <a:pPr marL="117475" indent="0" algn="l">
              <a:lnSpc>
                <a:spcPct val="90000"/>
              </a:lnSpc>
              <a:buFont typeface="Wingdings 2" pitchFamily="18" charset="2"/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ON</a:t>
            </a:r>
            <a:r>
              <a:rPr lang="en-US" sz="2600" dirty="0" smtClean="0"/>
              <a:t> STUDENTS</a:t>
            </a:r>
          </a:p>
          <a:p>
            <a:pPr marL="117475" indent="0" algn="l">
              <a:lnSpc>
                <a:spcPct val="90000"/>
              </a:lnSpc>
              <a:buFont typeface="Wingdings 2" pitchFamily="18" charset="2"/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user31</a:t>
            </a:r>
          </a:p>
          <a:p>
            <a:pPr marL="117475" indent="0" algn="l">
              <a:lnSpc>
                <a:spcPct val="90000"/>
              </a:lnSpc>
              <a:buFont typeface="Wingdings 2" pitchFamily="18" charset="2"/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WITH GRANT OPTION</a:t>
            </a:r>
            <a:r>
              <a:rPr lang="en-US" sz="2600" dirty="0" smtClean="0"/>
              <a:t>;</a:t>
            </a:r>
            <a:endParaRPr lang="en-US" dirty="0" smtClean="0"/>
          </a:p>
          <a:p>
            <a:pPr marL="117475" indent="0" algn="l">
              <a:lnSpc>
                <a:spcPct val="90000"/>
              </a:lnSpc>
              <a:buNone/>
            </a:pPr>
            <a:r>
              <a:rPr lang="en-US" dirty="0" smtClean="0"/>
              <a:t>What </a:t>
            </a:r>
            <a:r>
              <a:rPr lang="en-US" dirty="0" smtClean="0"/>
              <a:t>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user31 </a:t>
            </a:r>
            <a:r>
              <a:rPr lang="en-US" dirty="0" smtClean="0"/>
              <a:t>do?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user31</a:t>
            </a:r>
            <a:r>
              <a:rPr lang="en-US" dirty="0" smtClean="0"/>
              <a:t> has only SELECT privilege on the table.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user31 </a:t>
            </a:r>
            <a:r>
              <a:rPr lang="en-US" dirty="0" smtClean="0"/>
              <a:t>has the right to grant only the SELECT privilege to  </a:t>
            </a:r>
            <a:r>
              <a:rPr lang="en-US" dirty="0" err="1" smtClean="0"/>
              <a:t>to</a:t>
            </a:r>
            <a:r>
              <a:rPr lang="en-US" dirty="0" smtClean="0"/>
              <a:t> other users as well.</a:t>
            </a:r>
          </a:p>
          <a:p>
            <a:pPr marL="117475" indent="0">
              <a:lnSpc>
                <a:spcPct val="90000"/>
              </a:lnSpc>
              <a:buNone/>
            </a:pPr>
            <a:r>
              <a:rPr lang="en-US" dirty="0" smtClean="0"/>
              <a:t>What happens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user31 </a:t>
            </a:r>
            <a:r>
              <a:rPr lang="en-US" dirty="0" smtClean="0"/>
              <a:t>looses the SELECT privilege?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all other users whom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user31 </a:t>
            </a:r>
            <a:r>
              <a:rPr lang="en-US" dirty="0" smtClean="0"/>
              <a:t>had given the same right will also be revoked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BE6B-37CA-4EE1-8A5D-E010271BCE9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You can use the </a:t>
            </a:r>
            <a:r>
              <a:rPr lang="en-US" dirty="0" smtClean="0">
                <a:solidFill>
                  <a:schemeClr val="accent2"/>
                </a:solidFill>
              </a:rPr>
              <a:t>REVOKE statement</a:t>
            </a:r>
            <a:r>
              <a:rPr lang="en-US" dirty="0" smtClean="0"/>
              <a:t> selectively to remove one or more </a:t>
            </a:r>
            <a:r>
              <a:rPr lang="en-US" dirty="0" smtClean="0">
                <a:solidFill>
                  <a:srgbClr val="00B050"/>
                </a:solidFill>
              </a:rPr>
              <a:t>object privileges </a:t>
            </a:r>
            <a:r>
              <a:rPr lang="en-US" dirty="0" smtClean="0"/>
              <a:t>from one or more users.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The privileges that you name are revoked from the users you specify.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In addition, the privileges granted to other users through the </a:t>
            </a:r>
            <a:r>
              <a:rPr lang="en-US" dirty="0" smtClean="0">
                <a:solidFill>
                  <a:srgbClr val="0070C0"/>
                </a:solidFill>
              </a:rPr>
              <a:t>WITH GRANT OPTION </a:t>
            </a:r>
            <a:r>
              <a:rPr lang="en-US" dirty="0" smtClean="0"/>
              <a:t>clause are also revoked when you run the REVOKE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A4DBD-4E11-4EFD-A656-B4324733ED4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 statement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dirty="0"/>
              <a:t>Syntax</a:t>
            </a:r>
            <a:endParaRPr lang="en-US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marL="400050" lvl="1" indent="0"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REVOKE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privilege [, privilege,…..]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object</a:t>
            </a:r>
          </a:p>
          <a:p>
            <a:pPr marL="400050" lvl="1" indent="0"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FROM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</a:t>
            </a:r>
          </a:p>
          <a:p>
            <a:pPr marL="400050" lvl="1" indent="0">
              <a:buNone/>
              <a:defRPr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CASCADE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CONSTRIANTS;</a:t>
            </a:r>
            <a:endParaRPr lang="en-US" dirty="0">
              <a:solidFill>
                <a:srgbClr val="0070C0"/>
              </a:solidFill>
            </a:endParaRPr>
          </a:p>
          <a:p>
            <a:pPr algn="just"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70C0"/>
                </a:solidFill>
              </a:rPr>
              <a:t>CASCADE CONSTRAINTS </a:t>
            </a:r>
            <a:r>
              <a:rPr lang="en-US" sz="2400" dirty="0" smtClean="0">
                <a:solidFill>
                  <a:srgbClr val="008000"/>
                </a:solidFill>
              </a:rPr>
              <a:t>keywords </a:t>
            </a:r>
            <a:r>
              <a:rPr lang="en-US" sz="2400" dirty="0" smtClean="0"/>
              <a:t>remove any referential integrity constraints defined for the object by means of the </a:t>
            </a:r>
            <a:r>
              <a:rPr lang="en-US" sz="2400" dirty="0" smtClean="0">
                <a:solidFill>
                  <a:srgbClr val="7030A0"/>
                </a:solidFill>
              </a:rPr>
              <a:t>REFERENCES</a:t>
            </a:r>
            <a:r>
              <a:rPr lang="en-US" sz="2400" dirty="0" smtClean="0"/>
              <a:t> privilege.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>
              <a:buFont typeface="Wingdings 2" pitchFamily="18" charset="2"/>
              <a:buNone/>
            </a:pPr>
            <a:endParaRPr lang="en-IN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0202D-76E1-42EE-A614-BCD626B5757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5517232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Types of Role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7544" y="206481"/>
            <a:ext cx="4040188" cy="639762"/>
          </a:xfrm>
        </p:spPr>
        <p:txBody>
          <a:bodyPr/>
          <a:lstStyle/>
          <a:p>
            <a:r>
              <a:rPr lang="en-US" dirty="0" smtClean="0"/>
              <a:t>Application Roles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926561"/>
            <a:ext cx="4040188" cy="401460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You grant an application role all privileges necessary to run a given database application. Then, you grant the secure application role to other roles or to specific users.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application can have several different roles, with each role assigned a different set of privileges that allow for more or less data access while using the application.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4008" y="188640"/>
            <a:ext cx="4041775" cy="639762"/>
          </a:xfrm>
        </p:spPr>
        <p:txBody>
          <a:bodyPr/>
          <a:lstStyle/>
          <a:p>
            <a:pPr algn="r"/>
            <a:r>
              <a:rPr lang="en-US" dirty="0" smtClean="0"/>
              <a:t>Users Role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06689" y="908720"/>
            <a:ext cx="4041775" cy="379858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200" dirty="0"/>
              <a:t>You create a user role for a group of database users with common privilege requirements. </a:t>
            </a:r>
            <a:endParaRPr lang="en-US" sz="2200" dirty="0" smtClean="0"/>
          </a:p>
          <a:p>
            <a:pPr algn="just">
              <a:defRPr/>
            </a:pPr>
            <a:r>
              <a:rPr lang="en-US" sz="2200" dirty="0" smtClean="0"/>
              <a:t>You </a:t>
            </a:r>
            <a:r>
              <a:rPr lang="en-US" sz="2200" dirty="0"/>
              <a:t>manage user privileges by granting secure application roles and privileges to the user role and then granting the user role to appropriate users.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07" y="1844824"/>
            <a:ext cx="6253557" cy="430594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5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Assigning Roles by DBA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262" indent="-457200">
              <a:spcBef>
                <a:spcPct val="50000"/>
              </a:spcBef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Steps are as follows</a:t>
            </a:r>
          </a:p>
          <a:p>
            <a:pPr marL="976312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600" dirty="0" smtClean="0">
                <a:latin typeface="Calibri" pitchFamily="34" charset="0"/>
                <a:cs typeface="Calibri" pitchFamily="34" charset="0"/>
              </a:rPr>
              <a:t>First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, the DBA creates the role. </a:t>
            </a:r>
          </a:p>
          <a:p>
            <a:pPr marL="976312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Next, the DBA grants privileges to the role. </a:t>
            </a:r>
          </a:p>
          <a:p>
            <a:pPr marL="976312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Finally, the administrator assigns the role to users</a:t>
            </a:r>
            <a:r>
              <a:rPr lang="en-US" sz="2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5A257-D65E-40A8-BEB7-3960437CFD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Role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</a:p>
          <a:p>
            <a:pPr algn="l">
              <a:buFont typeface="Wingdings 2" pitchFamily="18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70C0"/>
                </a:solidFill>
              </a:rPr>
              <a:t>CREATE ROLE </a:t>
            </a:r>
            <a:r>
              <a:rPr lang="en-US" altLang="en-US" dirty="0" err="1"/>
              <a:t>role_name</a:t>
            </a:r>
            <a:r>
              <a:rPr lang="en-US" altLang="en-US" dirty="0">
                <a:solidFill>
                  <a:schemeClr val="accent2"/>
                </a:solidFill>
              </a:rPr>
              <a:t/>
            </a:r>
            <a:br>
              <a:rPr lang="en-US" altLang="en-US" dirty="0">
                <a:solidFill>
                  <a:schemeClr val="accent2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[ </a:t>
            </a:r>
            <a:r>
              <a:rPr lang="en-US" altLang="en-US" dirty="0">
                <a:solidFill>
                  <a:srgbClr val="0070C0"/>
                </a:solidFill>
              </a:rPr>
              <a:t>NOT IDENTIFIED </a:t>
            </a:r>
            <a:r>
              <a:rPr lang="en-US" altLang="en-US" dirty="0">
                <a:solidFill>
                  <a:srgbClr val="002060"/>
                </a:solidFill>
              </a:rPr>
              <a:t>| </a:t>
            </a:r>
            <a:r>
              <a:rPr lang="en-US" altLang="en-US" dirty="0">
                <a:solidFill>
                  <a:srgbClr val="0070C0"/>
                </a:solidFill>
              </a:rPr>
              <a:t>IDENTIFIED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BY</a:t>
            </a:r>
            <a:r>
              <a:rPr lang="en-US" altLang="en-US" dirty="0" smtClean="0">
                <a:solidFill>
                  <a:srgbClr val="002060"/>
                </a:solidFill>
              </a:rPr>
              <a:t> {password</a:t>
            </a:r>
            <a:r>
              <a:rPr lang="en-US" altLang="en-US" dirty="0">
                <a:solidFill>
                  <a:srgbClr val="002060"/>
                </a:solidFill>
              </a:rPr>
              <a:t>} ] ;</a:t>
            </a:r>
          </a:p>
          <a:p>
            <a:r>
              <a:rPr lang="en-US" altLang="en-US" dirty="0" smtClean="0"/>
              <a:t>Note: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/>
              <a:t>both the NOT IDENTIFIED and IDENTIFIED phrases are omitted in the CREATE ROLE statement, the role will be created as a NOT IDENTIFIED role by default.</a:t>
            </a: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en-US" sz="1200" dirty="0">
              <a:solidFill>
                <a:schemeClr val="accent2"/>
              </a:solidFill>
            </a:endParaRPr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1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CREATE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712" y="2348880"/>
            <a:ext cx="6710784" cy="4275740"/>
          </a:xfrm>
        </p:spPr>
        <p:txBody>
          <a:bodyPr>
            <a:normAutofit fontScale="92500" lnSpcReduction="20000"/>
          </a:bodyPr>
          <a:lstStyle/>
          <a:p>
            <a:pPr marL="338138" indent="-338138" algn="just">
              <a:spcBef>
                <a:spcPct val="30000"/>
              </a:spcBef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 err="1"/>
              <a:t>role_name</a:t>
            </a:r>
            <a:r>
              <a:rPr lang="en-US" altLang="en-US" dirty="0"/>
              <a:t> phrase is the name of the new role that you are creating. This is how you will refer to the grouping of privileges.</a:t>
            </a:r>
          </a:p>
          <a:p>
            <a:pPr marL="338138" indent="-338138" algn="just">
              <a:spcBef>
                <a:spcPct val="30000"/>
              </a:spcBef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NOT IDENTIFIED</a:t>
            </a:r>
            <a:r>
              <a:rPr lang="en-US" altLang="en-US" dirty="0"/>
              <a:t> phrase means that the role is immediately enabled. No password is required to enable the role.</a:t>
            </a:r>
          </a:p>
          <a:p>
            <a:pPr marL="338138" indent="-338138" algn="just">
              <a:spcBef>
                <a:spcPct val="30000"/>
              </a:spcBef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IDENTIFIED</a:t>
            </a:r>
            <a:r>
              <a:rPr lang="en-US" altLang="en-US" dirty="0"/>
              <a:t> phrase means that a user must be authorized by a specified method before the role is enabled.</a:t>
            </a:r>
          </a:p>
          <a:p>
            <a:pPr marL="338138" indent="-338138" algn="just">
              <a:spcBef>
                <a:spcPct val="30000"/>
              </a:spcBef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BY password</a:t>
            </a:r>
            <a:r>
              <a:rPr lang="en-US" altLang="en-US" dirty="0"/>
              <a:t> phrase means that a user must supply a password to enable the role.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9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CREATE ROLE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6262" indent="-457200">
              <a:buFont typeface="+mj-lt"/>
              <a:buAutoNum type="arabicPeriod"/>
              <a:defRPr/>
            </a:pPr>
            <a:r>
              <a:rPr lang="en-IN" dirty="0">
                <a:latin typeface="Calibri" pitchFamily="34" charset="0"/>
                <a:cs typeface="Calibri" pitchFamily="34" charset="0"/>
              </a:rPr>
              <a:t>The first example creates a role called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test_role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119062" indent="0">
              <a:buNone/>
              <a:defRPr/>
            </a:pPr>
            <a:r>
              <a:rPr lang="en-IN" dirty="0">
                <a:solidFill>
                  <a:srgbClr val="002060"/>
                </a:solidFill>
                <a:latin typeface="Calibri" pitchFamily="34" charset="0"/>
              </a:rPr>
              <a:t>	</a:t>
            </a:r>
            <a:r>
              <a:rPr lang="en-IN" dirty="0" smtClean="0">
                <a:solidFill>
                  <a:srgbClr val="002060"/>
                </a:solidFill>
              </a:rPr>
              <a:t>CREATE </a:t>
            </a:r>
            <a:r>
              <a:rPr lang="en-IN" dirty="0">
                <a:solidFill>
                  <a:srgbClr val="002060"/>
                </a:solidFill>
              </a:rPr>
              <a:t>ROLE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test_role</a:t>
            </a:r>
            <a:r>
              <a:rPr lang="en-IN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576262" indent="-457200">
              <a:buFont typeface="+mj-lt"/>
              <a:buAutoNum type="arabicPeriod" startAt="2"/>
              <a:defRPr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This </a:t>
            </a:r>
            <a:r>
              <a:rPr lang="en-IN" dirty="0">
                <a:latin typeface="Calibri" pitchFamily="34" charset="0"/>
                <a:cs typeface="Calibri" pitchFamily="34" charset="0"/>
              </a:rPr>
              <a:t>second example creates the same role called </a:t>
            </a:r>
            <a:r>
              <a:rPr lang="en-IN" dirty="0" err="1">
                <a:latin typeface="Calibri" pitchFamily="34" charset="0"/>
                <a:cs typeface="Calibri" pitchFamily="34" charset="0"/>
              </a:rPr>
              <a:t>test_role</a:t>
            </a:r>
            <a:r>
              <a:rPr lang="en-IN" dirty="0">
                <a:latin typeface="Calibri" pitchFamily="34" charset="0"/>
                <a:cs typeface="Calibri" pitchFamily="34" charset="0"/>
              </a:rPr>
              <a:t>, but now it is password protected with the password of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test123.</a:t>
            </a:r>
          </a:p>
          <a:p>
            <a:pPr marL="119062" indent="0">
              <a:buNone/>
              <a:defRPr/>
            </a:pPr>
            <a:r>
              <a:rPr lang="en-IN" dirty="0" smtClean="0">
                <a:solidFill>
                  <a:srgbClr val="002060"/>
                </a:solidFill>
              </a:rPr>
              <a:t>     CREATE </a:t>
            </a:r>
            <a:r>
              <a:rPr lang="en-IN" dirty="0">
                <a:solidFill>
                  <a:srgbClr val="002060"/>
                </a:solidFill>
              </a:rPr>
              <a:t>ROLE </a:t>
            </a:r>
            <a:r>
              <a:rPr lang="en-IN" dirty="0" err="1" smtClean="0">
                <a:latin typeface="Calibri" pitchFamily="34" charset="0"/>
                <a:cs typeface="Calibri" pitchFamily="34" charset="0"/>
              </a:rPr>
              <a:t>test_role</a:t>
            </a:r>
            <a:r>
              <a:rPr lang="en-IN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IDENTIFIED </a:t>
            </a:r>
            <a:r>
              <a:rPr lang="en-IN" dirty="0">
                <a:solidFill>
                  <a:srgbClr val="002060"/>
                </a:solidFill>
              </a:rPr>
              <a:t>BY </a:t>
            </a:r>
            <a:r>
              <a:rPr lang="en-IN" dirty="0">
                <a:latin typeface="Calibri" pitchFamily="34" charset="0"/>
                <a:cs typeface="Calibri" pitchFamily="34" charset="0"/>
              </a:rPr>
              <a:t>test123;</a:t>
            </a:r>
          </a:p>
          <a:p>
            <a:pPr lvl="4">
              <a:defRPr/>
            </a:pP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18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les &amp; Granting Privileg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3028-3d-cubes-powerpoint-template.potx" id="{31EC4B10-1AC8-4272-9787-5C7F5B142AAC}" vid="{C9938D3F-E61D-44C8-8929-DB1180B8F9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1648</Words>
  <Application>Microsoft Office PowerPoint</Application>
  <PresentationFormat>On-screen Show (4:3)</PresentationFormat>
  <Paragraphs>292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Roles &amp; Granting Privileges</vt:lpstr>
      <vt:lpstr>Roles  &amp; Granting Privileges </vt:lpstr>
      <vt:lpstr>What are Roles?</vt:lpstr>
      <vt:lpstr>Important to Note</vt:lpstr>
      <vt:lpstr>Types of Role</vt:lpstr>
      <vt:lpstr>PowerPoint Presentation</vt:lpstr>
      <vt:lpstr>Assigning Roles by DBA</vt:lpstr>
      <vt:lpstr>Creating a Role</vt:lpstr>
      <vt:lpstr>About CREATE ROLE</vt:lpstr>
      <vt:lpstr>Example CREATE ROLE</vt:lpstr>
      <vt:lpstr>Assigning Privileges to Roles</vt:lpstr>
      <vt:lpstr>Assigning Roles to Users</vt:lpstr>
      <vt:lpstr>Example the three steps</vt:lpstr>
      <vt:lpstr>PowerPoint Presentation</vt:lpstr>
      <vt:lpstr>PowerPoint Presentation</vt:lpstr>
      <vt:lpstr>Viewing Roles</vt:lpstr>
      <vt:lpstr>To Enable and Disable Role</vt:lpstr>
      <vt:lpstr>About SET ROLE</vt:lpstr>
      <vt:lpstr>Enabling &amp; Disabling Roles</vt:lpstr>
      <vt:lpstr>Dropping a Role</vt:lpstr>
      <vt:lpstr>What are System Privileges?</vt:lpstr>
      <vt:lpstr>DBA Privileges</vt:lpstr>
      <vt:lpstr>Commonly Used DBA Privileges</vt:lpstr>
      <vt:lpstr>User Privileges</vt:lpstr>
      <vt:lpstr>Commonly used User Privileges</vt:lpstr>
      <vt:lpstr>GRANT Statement</vt:lpstr>
      <vt:lpstr>Example: Granting User Privileges</vt:lpstr>
      <vt:lpstr>Object Privileges</vt:lpstr>
      <vt:lpstr>Object Privileges</vt:lpstr>
      <vt:lpstr>Granting Object Privileges</vt:lpstr>
      <vt:lpstr>About Syntax</vt:lpstr>
      <vt:lpstr>ALL keyword</vt:lpstr>
      <vt:lpstr>Example: Object Privileges  on Students Table</vt:lpstr>
      <vt:lpstr>Who can give Object Privileges?</vt:lpstr>
      <vt:lpstr>WITH GRANT OPTION</vt:lpstr>
      <vt:lpstr>Example: WITH GRANT OPTION</vt:lpstr>
      <vt:lpstr>REVOKE statement</vt:lpstr>
      <vt:lpstr>REVOKE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polynia</dc:creator>
  <cp:lastModifiedBy>polynia</cp:lastModifiedBy>
  <cp:revision>88</cp:revision>
  <dcterms:created xsi:type="dcterms:W3CDTF">2017-05-31T09:33:39Z</dcterms:created>
  <dcterms:modified xsi:type="dcterms:W3CDTF">2017-06-02T05:56:29Z</dcterms:modified>
</cp:coreProperties>
</file>