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95" r:id="rId5"/>
    <p:sldId id="297" r:id="rId6"/>
    <p:sldId id="302" r:id="rId7"/>
    <p:sldId id="301" r:id="rId8"/>
    <p:sldId id="300" r:id="rId9"/>
    <p:sldId id="299" r:id="rId10"/>
    <p:sldId id="298" r:id="rId11"/>
    <p:sldId id="296" r:id="rId12"/>
    <p:sldId id="287" r:id="rId13"/>
    <p:sldId id="286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2A415F1-E368-4948-8DAF-92D09C6C1E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089F7F7-C6BC-42E7-A78F-FFBB527F815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Graph-Based Protocol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KYRSHANLANG R DKHAR</a:t>
            </a:r>
          </a:p>
        </p:txBody>
      </p:sp>
    </p:spTree>
    <p:extLst>
      <p:ext uri="{BB962C8B-B14F-4D97-AF65-F5344CB8AC3E}">
        <p14:creationId xmlns:p14="http://schemas.microsoft.com/office/powerpoint/2010/main" val="19941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tree protocol ensures conflict </a:t>
            </a:r>
            <a:r>
              <a:rPr lang="en-US" dirty="0" err="1">
                <a:solidFill>
                  <a:schemeClr val="tx1"/>
                </a:solidFill>
              </a:rPr>
              <a:t>serializability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Freedom </a:t>
            </a:r>
            <a:r>
              <a:rPr lang="en-US" dirty="0">
                <a:solidFill>
                  <a:schemeClr val="tx1"/>
                </a:solidFill>
              </a:rPr>
              <a:t>from deadlock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 rollback, since there is no dirty read problem.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Unlocking may occur earlier in the tree-locking protocol than in the two-phase locking protocol.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shorter </a:t>
            </a:r>
            <a:r>
              <a:rPr lang="en-US" dirty="0">
                <a:solidFill>
                  <a:schemeClr val="tx1"/>
                </a:solidFill>
              </a:rPr>
              <a:t>waiting times, and increase in concurrency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protocol </a:t>
            </a:r>
            <a:r>
              <a:rPr lang="en-US" dirty="0">
                <a:solidFill>
                  <a:schemeClr val="tx1"/>
                </a:solidFill>
              </a:rPr>
              <a:t>is deadlock-free, no rollbacks are </a:t>
            </a:r>
            <a:r>
              <a:rPr lang="en-US" dirty="0" smtClean="0">
                <a:solidFill>
                  <a:schemeClr val="tx1"/>
                </a:solidFill>
              </a:rPr>
              <a:t>required</a:t>
            </a:r>
          </a:p>
          <a:p>
            <a:pPr marL="301943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6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 the tree-locking protocol, a transaction may have to lock data items that it does not access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increased locking overhead, and additional waiting time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potential </a:t>
            </a:r>
            <a:r>
              <a:rPr lang="en-US" dirty="0">
                <a:solidFill>
                  <a:schemeClr val="tx1"/>
                </a:solidFill>
              </a:rPr>
              <a:t>decrease in concurrency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Prior knowledge of data access is required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8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schemeClr val="tx1"/>
                </a:solidFill>
              </a:rPr>
              <a:t>Database </a:t>
            </a:r>
            <a:r>
              <a:rPr lang="en-US" sz="2400" b="1" i="1" dirty="0">
                <a:solidFill>
                  <a:schemeClr val="tx1"/>
                </a:solidFill>
              </a:rPr>
              <a:t>System Concepts, Fourth </a:t>
            </a:r>
            <a:r>
              <a:rPr lang="en-US" sz="2400" b="1" i="1" dirty="0" smtClean="0">
                <a:solidFill>
                  <a:schemeClr val="tx1"/>
                </a:solidFill>
              </a:rPr>
              <a:t>Edition                 </a:t>
            </a:r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dirty="0" err="1" smtClean="0">
                <a:solidFill>
                  <a:schemeClr val="tx1"/>
                </a:solidFill>
              </a:rPr>
              <a:t>Silberschatz</a:t>
            </a:r>
            <a:r>
              <a:rPr lang="en-US" sz="2400" dirty="0" err="1">
                <a:solidFill>
                  <a:schemeClr val="tx1"/>
                </a:solidFill>
              </a:rPr>
              <a:t>−Korth−</a:t>
            </a:r>
            <a:r>
              <a:rPr lang="en-US" sz="2400" dirty="0" err="1" smtClean="0">
                <a:solidFill>
                  <a:schemeClr val="tx1"/>
                </a:solidFill>
              </a:rPr>
              <a:t>Sudarshan</a:t>
            </a:r>
            <a:endParaRPr lang="en-US" sz="240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Graph Based Protocol https</a:t>
            </a:r>
            <a:r>
              <a:rPr lang="en-IN" dirty="0">
                <a:solidFill>
                  <a:schemeClr val="tx1"/>
                </a:solidFill>
              </a:rPr>
              <a:t>://</a:t>
            </a:r>
            <a:r>
              <a:rPr lang="en-IN" dirty="0" smtClean="0">
                <a:solidFill>
                  <a:schemeClr val="tx1"/>
                </a:solidFill>
              </a:rPr>
              <a:t>www.youtube.com/watch?v=1WYGE_BBYtY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www.techtud.com/video-lecture/understanding-graph-based-protocol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Bibliography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2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505200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 two transaction T1 and T2 are defined as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T1</a:t>
            </a:r>
            <a:r>
              <a:rPr lang="en-US" dirty="0">
                <a:solidFill>
                  <a:schemeClr val="bg1"/>
                </a:solidFill>
              </a:rPr>
              <a:t>: Read(A) </a:t>
            </a:r>
            <a:r>
              <a:rPr lang="en-US" dirty="0" smtClean="0">
                <a:solidFill>
                  <a:schemeClr val="bg1"/>
                </a:solidFill>
              </a:rPr>
              <a:t>		T2</a:t>
            </a:r>
            <a:r>
              <a:rPr lang="en-US" dirty="0">
                <a:solidFill>
                  <a:schemeClr val="bg1"/>
                </a:solidFill>
              </a:rPr>
              <a:t>: Read(A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A:=A-50 </a:t>
            </a:r>
            <a:r>
              <a:rPr lang="en-US" dirty="0" smtClean="0">
                <a:solidFill>
                  <a:schemeClr val="bg1"/>
                </a:solidFill>
              </a:rPr>
              <a:t>		temp</a:t>
            </a:r>
            <a:r>
              <a:rPr lang="en-US" dirty="0">
                <a:solidFill>
                  <a:schemeClr val="bg1"/>
                </a:solidFill>
              </a:rPr>
              <a:t>:=A*0.1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Write(A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		A</a:t>
            </a:r>
            <a:r>
              <a:rPr lang="en-US" dirty="0">
                <a:solidFill>
                  <a:schemeClr val="bg1"/>
                </a:solidFill>
              </a:rPr>
              <a:t>:=A -temp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Read(B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bg1"/>
                </a:solidFill>
              </a:rPr>
              <a:t>		write(A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:=B+50 </a:t>
            </a:r>
            <a:r>
              <a:rPr lang="en-US" dirty="0" smtClean="0">
                <a:solidFill>
                  <a:schemeClr val="bg1"/>
                </a:solidFill>
              </a:rPr>
              <a:t>		read(B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Write </a:t>
            </a:r>
            <a:r>
              <a:rPr lang="en-US" dirty="0">
                <a:solidFill>
                  <a:schemeClr val="bg1"/>
                </a:solidFill>
              </a:rPr>
              <a:t>(B). </a:t>
            </a:r>
            <a:r>
              <a:rPr lang="en-US" dirty="0" smtClean="0">
                <a:solidFill>
                  <a:schemeClr val="bg1"/>
                </a:solidFill>
              </a:rPr>
              <a:t>		B</a:t>
            </a:r>
            <a:r>
              <a:rPr lang="en-US" dirty="0">
                <a:solidFill>
                  <a:schemeClr val="bg1"/>
                </a:solidFill>
              </a:rPr>
              <a:t>:=B+ </a:t>
            </a:r>
            <a:r>
              <a:rPr lang="en-US" dirty="0" smtClean="0">
                <a:solidFill>
                  <a:schemeClr val="bg1"/>
                </a:solidFill>
              </a:rPr>
              <a:t>temp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                             write(B</a:t>
            </a:r>
            <a:r>
              <a:rPr lang="en-US" dirty="0">
                <a:solidFill>
                  <a:schemeClr val="bg1"/>
                </a:solidFill>
              </a:rPr>
              <a:t>).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Graph-Based Protocol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Example of </a:t>
            </a:r>
            <a:r>
              <a:rPr lang="en-US" b="1" dirty="0">
                <a:solidFill>
                  <a:schemeClr val="tx1"/>
                </a:solidFill>
              </a:rPr>
              <a:t>Graph-Based </a:t>
            </a:r>
            <a:r>
              <a:rPr lang="en-US" b="1" dirty="0" smtClean="0">
                <a:solidFill>
                  <a:schemeClr val="tx1"/>
                </a:solidFill>
              </a:rPr>
              <a:t>Protocol: Tree-protocol</a:t>
            </a:r>
          </a:p>
          <a:p>
            <a:r>
              <a:rPr lang="en-US" b="1" dirty="0">
                <a:solidFill>
                  <a:schemeClr val="tx1"/>
                </a:solidFill>
              </a:rPr>
              <a:t>Rules in Tree </a:t>
            </a:r>
            <a:r>
              <a:rPr lang="en-US" b="1" dirty="0" smtClean="0">
                <a:solidFill>
                  <a:schemeClr val="tx1"/>
                </a:solidFill>
              </a:rPr>
              <a:t>Protocol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Example of transactions with help of tree protocol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Advantages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Disadvantages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Bibliography</a:t>
            </a:r>
            <a:endParaRPr lang="en-US" dirty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Graph-Based </a:t>
            </a:r>
            <a:r>
              <a:rPr lang="en-US" dirty="0">
                <a:solidFill>
                  <a:schemeClr val="tx1"/>
                </a:solidFill>
              </a:rPr>
              <a:t>Protocol is a lock based concurrency control mechanism that ensure </a:t>
            </a:r>
            <a:r>
              <a:rPr lang="en-US" dirty="0" err="1">
                <a:solidFill>
                  <a:schemeClr val="tx1"/>
                </a:solidFill>
              </a:rPr>
              <a:t>serializability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Graph-based protocol is </a:t>
            </a:r>
            <a:r>
              <a:rPr lang="en-US" dirty="0">
                <a:solidFill>
                  <a:schemeClr val="tx1"/>
                </a:solidFill>
              </a:rPr>
              <a:t>an alternative to two-phase locking protocol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requires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prior knowledge about the order in which the database items will </a:t>
            </a:r>
            <a:r>
              <a:rPr lang="en-US" dirty="0" smtClean="0">
                <a:solidFill>
                  <a:schemeClr val="tx1"/>
                </a:solidFill>
              </a:rPr>
              <a:t>be accessed.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Graph-Based Protocol?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814733" cy="387773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impose a partial ordering → on the set 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D = {d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d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. . ., d</a:t>
            </a:r>
            <a:r>
              <a:rPr lang="en-US" baseline="-25000" dirty="0" smtClean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} of all data items.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→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, then any transaction accessing </a:t>
            </a:r>
            <a:r>
              <a:rPr lang="en-US" dirty="0" smtClean="0">
                <a:solidFill>
                  <a:schemeClr val="tx1"/>
                </a:solidFill>
              </a:rPr>
              <a:t>both d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must access d</a:t>
            </a:r>
            <a:r>
              <a:rPr lang="en-US" baseline="-25000" dirty="0">
                <a:solidFill>
                  <a:schemeClr val="tx1"/>
                </a:solidFill>
              </a:rPr>
              <a:t>i 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before accessing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 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implies set D  may now be viewed as a directed acyclic graph, called database graph.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31B6FD"/>
              </a:buClr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tree-protocol</a:t>
            </a:r>
            <a:r>
              <a:rPr lang="en-US" dirty="0">
                <a:solidFill>
                  <a:schemeClr val="tx1"/>
                </a:solidFill>
              </a:rPr>
              <a:t> is a simple kind of graph protocol.</a:t>
            </a:r>
          </a:p>
          <a:p>
            <a:pPr lvl="0">
              <a:buClr>
                <a:srgbClr val="31B6FD"/>
              </a:buClr>
            </a:pPr>
            <a:r>
              <a:rPr lang="en-US" dirty="0" smtClean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the tree protocol, the only lock instruction allowed is lock-X.</a:t>
            </a:r>
            <a:endParaRPr lang="en-US" dirty="0">
              <a:solidFill>
                <a:prstClr val="black"/>
              </a:solidFill>
            </a:endParaRPr>
          </a:p>
          <a:p>
            <a:pPr marL="301943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Graph-Based Protocol?</a:t>
            </a:r>
          </a:p>
        </p:txBody>
      </p:sp>
    </p:spTree>
    <p:extLst>
      <p:ext uri="{BB962C8B-B14F-4D97-AF65-F5344CB8AC3E}">
        <p14:creationId xmlns:p14="http://schemas.microsoft.com/office/powerpoint/2010/main" val="25942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</a:t>
            </a:r>
            <a:r>
              <a:rPr lang="en-US" dirty="0" smtClean="0">
                <a:solidFill>
                  <a:schemeClr val="tx1"/>
                </a:solidFill>
              </a:rPr>
              <a:t>transaction T</a:t>
            </a:r>
            <a:r>
              <a:rPr 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lock a data item at most once, and must observe the following </a:t>
            </a:r>
            <a:r>
              <a:rPr lang="en-US" b="1" dirty="0">
                <a:solidFill>
                  <a:schemeClr val="tx1"/>
                </a:solidFill>
              </a:rPr>
              <a:t>rules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first lock by T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may </a:t>
            </a:r>
            <a:r>
              <a:rPr lang="en-US" dirty="0">
                <a:solidFill>
                  <a:schemeClr val="tx1"/>
                </a:solidFill>
              </a:rPr>
              <a:t>be on any data item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Subsequently, a data item </a:t>
            </a:r>
            <a:r>
              <a:rPr lang="en-US" i="1" dirty="0">
                <a:solidFill>
                  <a:schemeClr val="tx1"/>
                </a:solidFill>
              </a:rPr>
              <a:t>Q </a:t>
            </a:r>
            <a:r>
              <a:rPr lang="en-US" dirty="0">
                <a:solidFill>
                  <a:schemeClr val="tx1"/>
                </a:solidFill>
              </a:rPr>
              <a:t>can be locked by T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only </a:t>
            </a:r>
            <a:r>
              <a:rPr lang="en-US" dirty="0">
                <a:solidFill>
                  <a:schemeClr val="tx1"/>
                </a:solidFill>
              </a:rPr>
              <a:t>if the parent of </a:t>
            </a:r>
            <a:r>
              <a:rPr lang="en-US" i="1" dirty="0">
                <a:solidFill>
                  <a:schemeClr val="tx1"/>
                </a:solidFill>
              </a:rPr>
              <a:t>Q </a:t>
            </a:r>
            <a:r>
              <a:rPr lang="en-US" dirty="0" smtClean="0">
                <a:solidFill>
                  <a:schemeClr val="tx1"/>
                </a:solidFill>
              </a:rPr>
              <a:t>is currently </a:t>
            </a:r>
            <a:r>
              <a:rPr lang="en-US" dirty="0">
                <a:solidFill>
                  <a:schemeClr val="tx1"/>
                </a:solidFill>
              </a:rPr>
              <a:t>locked by T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Data items may be unlocked at any time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 data item that has been locked and unlocked by T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cannot subsequently </a:t>
            </a:r>
            <a:r>
              <a:rPr lang="en-US" dirty="0" smtClean="0">
                <a:solidFill>
                  <a:schemeClr val="tx1"/>
                </a:solidFill>
              </a:rPr>
              <a:t>be relocked </a:t>
            </a:r>
            <a:r>
              <a:rPr lang="en-US" dirty="0">
                <a:solidFill>
                  <a:schemeClr val="tx1"/>
                </a:solidFill>
              </a:rPr>
              <a:t>by T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in Tree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us consider a database D= {A,B,C,D,E,F,G,H,I,J }. Database Graph:-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29000"/>
            <a:ext cx="595003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The </a:t>
            </a:r>
            <a:r>
              <a:rPr lang="en-US" i="1" dirty="0" smtClean="0">
                <a:solidFill>
                  <a:schemeClr val="tx1"/>
                </a:solidFill>
              </a:rPr>
              <a:t>following </a:t>
            </a:r>
            <a:r>
              <a:rPr lang="en-US" i="1" dirty="0">
                <a:solidFill>
                  <a:schemeClr val="tx1"/>
                </a:solidFill>
              </a:rPr>
              <a:t>transactions follow the tree protocol on </a:t>
            </a:r>
            <a:r>
              <a:rPr lang="en-US" i="1" dirty="0" smtClean="0">
                <a:solidFill>
                  <a:schemeClr val="tx1"/>
                </a:solidFill>
              </a:rPr>
              <a:t>the previous graph (showing only lock and unlock operations)</a:t>
            </a:r>
            <a:endParaRPr lang="de-DE" i="1" dirty="0" smtClean="0">
              <a:solidFill>
                <a:schemeClr val="tx1"/>
              </a:solidFill>
            </a:endParaRPr>
          </a:p>
          <a:p>
            <a:r>
              <a:rPr lang="de-DE" i="1" dirty="0" smtClean="0">
                <a:solidFill>
                  <a:schemeClr val="tx1"/>
                </a:solidFill>
              </a:rPr>
              <a:t>T</a:t>
            </a:r>
            <a:r>
              <a:rPr lang="de-DE" dirty="0" smtClean="0">
                <a:solidFill>
                  <a:schemeClr val="tx1"/>
                </a:solidFill>
              </a:rPr>
              <a:t>10: </a:t>
            </a:r>
            <a:r>
              <a:rPr lang="de-DE" dirty="0">
                <a:solidFill>
                  <a:schemeClr val="tx1"/>
                </a:solidFill>
              </a:rPr>
              <a:t>lock-X(</a:t>
            </a:r>
            <a:r>
              <a:rPr lang="de-DE" i="1" dirty="0">
                <a:solidFill>
                  <a:schemeClr val="tx1"/>
                </a:solidFill>
              </a:rPr>
              <a:t>B</a:t>
            </a:r>
            <a:r>
              <a:rPr lang="de-DE" dirty="0">
                <a:solidFill>
                  <a:schemeClr val="tx1"/>
                </a:solidFill>
              </a:rPr>
              <a:t>); </a:t>
            </a:r>
            <a:r>
              <a:rPr lang="de-DE" dirty="0" smtClean="0">
                <a:solidFill>
                  <a:schemeClr val="tx1"/>
                </a:solidFill>
              </a:rPr>
              <a:t> lock-X(</a:t>
            </a:r>
            <a:r>
              <a:rPr lang="de-DE" i="1" dirty="0" smtClean="0">
                <a:solidFill>
                  <a:schemeClr val="tx1"/>
                </a:solidFill>
              </a:rPr>
              <a:t>E</a:t>
            </a:r>
            <a:r>
              <a:rPr lang="de-DE" dirty="0">
                <a:solidFill>
                  <a:schemeClr val="tx1"/>
                </a:solidFill>
              </a:rPr>
              <a:t>); </a:t>
            </a:r>
            <a:r>
              <a:rPr lang="de-DE" dirty="0" smtClean="0">
                <a:solidFill>
                  <a:schemeClr val="tx1"/>
                </a:solidFill>
              </a:rPr>
              <a:t> lock-X(</a:t>
            </a:r>
            <a:r>
              <a:rPr lang="de-DE" i="1" dirty="0" smtClean="0">
                <a:solidFill>
                  <a:schemeClr val="tx1"/>
                </a:solidFill>
              </a:rPr>
              <a:t>D</a:t>
            </a:r>
            <a:r>
              <a:rPr lang="de-DE" dirty="0">
                <a:solidFill>
                  <a:schemeClr val="tx1"/>
                </a:solidFill>
              </a:rPr>
              <a:t>); </a:t>
            </a:r>
            <a:r>
              <a:rPr lang="de-DE" dirty="0" smtClean="0">
                <a:solidFill>
                  <a:schemeClr val="tx1"/>
                </a:solidFill>
              </a:rPr>
              <a:t> unlock(</a:t>
            </a:r>
            <a:r>
              <a:rPr lang="de-DE" i="1" dirty="0" smtClean="0">
                <a:solidFill>
                  <a:schemeClr val="tx1"/>
                </a:solidFill>
              </a:rPr>
              <a:t>B</a:t>
            </a:r>
            <a:r>
              <a:rPr lang="de-DE" dirty="0">
                <a:solidFill>
                  <a:schemeClr val="tx1"/>
                </a:solidFill>
              </a:rPr>
              <a:t>); unlock(</a:t>
            </a:r>
            <a:r>
              <a:rPr lang="de-DE" i="1" dirty="0">
                <a:solidFill>
                  <a:schemeClr val="tx1"/>
                </a:solidFill>
              </a:rPr>
              <a:t>E</a:t>
            </a:r>
            <a:r>
              <a:rPr lang="de-DE" dirty="0">
                <a:solidFill>
                  <a:schemeClr val="tx1"/>
                </a:solidFill>
              </a:rPr>
              <a:t>); </a:t>
            </a:r>
            <a:r>
              <a:rPr lang="de-DE" dirty="0" smtClean="0">
                <a:solidFill>
                  <a:schemeClr val="tx1"/>
                </a:solidFill>
              </a:rPr>
              <a:t> unlock-X(</a:t>
            </a:r>
            <a:r>
              <a:rPr lang="de-DE" i="1" dirty="0" smtClean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);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T11: </a:t>
            </a:r>
            <a:r>
              <a:rPr lang="en-US" dirty="0" smtClean="0">
                <a:solidFill>
                  <a:schemeClr val="tx1"/>
                </a:solidFill>
              </a:rPr>
              <a:t>lock-X(</a:t>
            </a:r>
            <a:r>
              <a:rPr lang="en-US" i="1" dirty="0" smtClean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); lock-X(</a:t>
            </a:r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); unlock(</a:t>
            </a:r>
            <a:r>
              <a:rPr lang="en-US" i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); unlock(</a:t>
            </a:r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r>
              <a:rPr lang="de-DE" dirty="0">
                <a:solidFill>
                  <a:schemeClr val="tx1"/>
                </a:solidFill>
              </a:rPr>
              <a:t>T12: lock-X(B); lock-X(E); unlock(E); unlock(B).</a:t>
            </a:r>
          </a:p>
          <a:p>
            <a:r>
              <a:rPr lang="de-DE" dirty="0">
                <a:solidFill>
                  <a:schemeClr val="tx1"/>
                </a:solidFill>
              </a:rPr>
              <a:t>T13: lock-X(D); lock-X(H); unlock(D); unlock(H).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1433" y="304800"/>
            <a:ext cx="8229600" cy="125272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421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15" y="1578116"/>
            <a:ext cx="6007369" cy="51461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Serializable</a:t>
            </a:r>
            <a:r>
              <a:rPr lang="en-US" dirty="0"/>
              <a:t> schedule under the tree protocol</a:t>
            </a:r>
          </a:p>
        </p:txBody>
      </p:sp>
    </p:spTree>
    <p:extLst>
      <p:ext uri="{BB962C8B-B14F-4D97-AF65-F5344CB8AC3E}">
        <p14:creationId xmlns:p14="http://schemas.microsoft.com/office/powerpoint/2010/main" val="13125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Here the tree protocol </a:t>
            </a:r>
            <a:r>
              <a:rPr lang="en-US" dirty="0" smtClean="0">
                <a:solidFill>
                  <a:schemeClr val="tx1"/>
                </a:solidFill>
              </a:rPr>
              <a:t>does </a:t>
            </a:r>
            <a:r>
              <a:rPr lang="en-US" dirty="0">
                <a:solidFill>
                  <a:schemeClr val="tx1"/>
                </a:solidFill>
              </a:rPr>
              <a:t>not ensure </a:t>
            </a:r>
            <a:r>
              <a:rPr lang="en-US" dirty="0" smtClean="0">
                <a:solidFill>
                  <a:schemeClr val="tx1"/>
                </a:solidFill>
              </a:rPr>
              <a:t>	1.Recoverability </a:t>
            </a:r>
            <a:r>
              <a:rPr lang="en-US" dirty="0">
                <a:solidFill>
                  <a:schemeClr val="tx1"/>
                </a:solidFill>
              </a:rPr>
              <a:t>and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2.Cascadelessness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But </a:t>
            </a:r>
            <a:r>
              <a:rPr lang="en-US" dirty="0">
                <a:solidFill>
                  <a:schemeClr val="tx1"/>
                </a:solidFill>
              </a:rPr>
              <a:t>if the protocol can be modified to not permit release lock until the end of transaction ,then it ensure Recoverability and </a:t>
            </a:r>
            <a:r>
              <a:rPr lang="en-US" dirty="0" err="1">
                <a:solidFill>
                  <a:schemeClr val="tx1"/>
                </a:solidFill>
              </a:rPr>
              <a:t>Cascadelessness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Protocol</a:t>
            </a:r>
          </a:p>
        </p:txBody>
      </p:sp>
    </p:spTree>
    <p:extLst>
      <p:ext uri="{BB962C8B-B14F-4D97-AF65-F5344CB8AC3E}">
        <p14:creationId xmlns:p14="http://schemas.microsoft.com/office/powerpoint/2010/main" val="8005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478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Graph-Based Protocol</vt:lpstr>
      <vt:lpstr>Contents</vt:lpstr>
      <vt:lpstr>What is Graph-Based Protocol?</vt:lpstr>
      <vt:lpstr>What is Graph-Based Protocol?</vt:lpstr>
      <vt:lpstr>Rules in Tree Protocol</vt:lpstr>
      <vt:lpstr>Example</vt:lpstr>
      <vt:lpstr>Example</vt:lpstr>
      <vt:lpstr>Serializable schedule under the tree protocol</vt:lpstr>
      <vt:lpstr>Tree Protocol</vt:lpstr>
      <vt:lpstr>Advantages</vt:lpstr>
      <vt:lpstr>Disadvantages</vt:lpstr>
      <vt:lpstr>Bibliography</vt:lpstr>
      <vt:lpstr>THANK YOU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</dc:title>
  <dc:creator>kyrsh01</dc:creator>
  <cp:lastModifiedBy>kyrsh01</cp:lastModifiedBy>
  <cp:revision>252</cp:revision>
  <dcterms:created xsi:type="dcterms:W3CDTF">2016-05-26T07:18:55Z</dcterms:created>
  <dcterms:modified xsi:type="dcterms:W3CDTF">2017-06-08T03:57:14Z</dcterms:modified>
</cp:coreProperties>
</file>