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76" r:id="rId2"/>
    <p:sldId id="295" r:id="rId3"/>
    <p:sldId id="298" r:id="rId4"/>
    <p:sldId id="302" r:id="rId5"/>
    <p:sldId id="299" r:id="rId6"/>
    <p:sldId id="300" r:id="rId7"/>
    <p:sldId id="301" r:id="rId8"/>
    <p:sldId id="309" r:id="rId9"/>
    <p:sldId id="310" r:id="rId10"/>
    <p:sldId id="284" r:id="rId11"/>
    <p:sldId id="283" r:id="rId12"/>
    <p:sldId id="311" r:id="rId13"/>
    <p:sldId id="312" r:id="rId14"/>
    <p:sldId id="285" r:id="rId15"/>
    <p:sldId id="304" r:id="rId16"/>
    <p:sldId id="305" r:id="rId17"/>
    <p:sldId id="306" r:id="rId18"/>
    <p:sldId id="292" r:id="rId19"/>
    <p:sldId id="308" r:id="rId20"/>
    <p:sldId id="293" r:id="rId21"/>
    <p:sldId id="296" r:id="rId22"/>
    <p:sldId id="29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autoAdjust="0"/>
    <p:restoredTop sz="94718" autoAdjust="0"/>
  </p:normalViewPr>
  <p:slideViewPr>
    <p:cSldViewPr snapToGrid="0">
      <p:cViewPr varScale="1">
        <p:scale>
          <a:sx n="66" d="100"/>
          <a:sy n="66" d="100"/>
        </p:scale>
        <p:origin x="-798"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F7A065-386A-4470-B779-F1BC827736B1}" type="datetimeFigureOut">
              <a:rPr lang="en-US" smtClean="0"/>
              <a:t>09/06/2017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7809A9-1141-47E9-AC79-A08F48F546B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7809A9-1141-47E9-AC79-A08F48F546BD}"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09/06/2017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09/06/2017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09/06/2017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09/06/2017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09/06/2017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09/06/2017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09/06/2017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09/06/2017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09/06/2017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09/06/2017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09/06/2017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09/06/2017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09/06/2017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09/06/2017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09/06/2017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09/06/2017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alphaModFix amt="18000"/>
            <a:lum/>
          </a:blip>
          <a:srcRect/>
          <a:tile tx="0" ty="0" sx="100000" sy="100000" flip="none" algn="tl"/>
        </a:blip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09/06/2017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070847"/>
            <a:ext cx="8915399" cy="2262781"/>
          </a:xfrm>
        </p:spPr>
        <p:txBody>
          <a:bodyPr>
            <a:normAutofit/>
          </a:bodyPr>
          <a:lstStyle/>
          <a:p>
            <a:pPr algn="ctr"/>
            <a:r>
              <a:rPr lang="en-US" sz="4800" b="1" dirty="0" smtClean="0">
                <a:solidFill>
                  <a:schemeClr val="bg1"/>
                </a:solidFill>
                <a:latin typeface="Berlin Sans FB Demi" pitchFamily="34" charset="0"/>
              </a:rPr>
              <a:t>DATA MINING CONCEPTS</a:t>
            </a:r>
            <a:endParaRPr lang="en-US" sz="4800" b="1" dirty="0">
              <a:latin typeface="Berlin Sans FB Demi" pitchFamily="34" charset="0"/>
            </a:endParaRPr>
          </a:p>
        </p:txBody>
      </p:sp>
      <p:sp>
        <p:nvSpPr>
          <p:cNvPr id="3" name="Subtitle 2"/>
          <p:cNvSpPr>
            <a:spLocks noGrp="1"/>
          </p:cNvSpPr>
          <p:nvPr>
            <p:ph type="subTitle" idx="1"/>
          </p:nvPr>
        </p:nvSpPr>
        <p:spPr>
          <a:xfrm>
            <a:off x="2589213" y="4347073"/>
            <a:ext cx="8915399" cy="1596527"/>
          </a:xfrm>
        </p:spPr>
        <p:txBody>
          <a:bodyPr>
            <a:normAutofit/>
          </a:bodyPr>
          <a:lstStyle/>
          <a:p>
            <a:pPr algn="ctr"/>
            <a:r>
              <a:rPr lang="en-US" sz="3200" b="1" dirty="0" smtClean="0">
                <a:solidFill>
                  <a:schemeClr val="bg1"/>
                </a:solidFill>
                <a:latin typeface="Berlin Sans FB Demi" pitchFamily="34" charset="0"/>
              </a:rPr>
              <a:t>ASSOCIATION RULES</a:t>
            </a:r>
          </a:p>
          <a:p>
            <a:pPr algn="ctr"/>
            <a:endParaRPr lang="en-US" b="1" dirty="0" smtClean="0">
              <a:solidFill>
                <a:schemeClr val="bg1"/>
              </a:solidFill>
              <a:latin typeface="Berlin Sans FB Demi" pitchFamily="34" charset="0"/>
            </a:endParaRPr>
          </a:p>
          <a:p>
            <a:pPr algn="ctr"/>
            <a:r>
              <a:rPr lang="en-US" b="1" dirty="0" smtClean="0">
                <a:solidFill>
                  <a:schemeClr val="bg1"/>
                </a:solidFill>
                <a:latin typeface="Berlin Sans FB Demi" pitchFamily="34" charset="0"/>
              </a:rPr>
              <a:t>									Present by: </a:t>
            </a:r>
            <a:r>
              <a:rPr lang="en-US" b="1" dirty="0" err="1" smtClean="0">
                <a:solidFill>
                  <a:schemeClr val="bg1"/>
                </a:solidFill>
                <a:latin typeface="Berlin Sans FB Demi" pitchFamily="34" charset="0"/>
              </a:rPr>
              <a:t>Arelia</a:t>
            </a:r>
            <a:r>
              <a:rPr lang="en-US" b="1" dirty="0" smtClean="0">
                <a:solidFill>
                  <a:schemeClr val="bg1"/>
                </a:solidFill>
                <a:latin typeface="Berlin Sans FB Demi" pitchFamily="34" charset="0"/>
              </a:rPr>
              <a:t> Nalle Kharjana</a:t>
            </a:r>
          </a:p>
        </p:txBody>
      </p:sp>
      <p:sp>
        <p:nvSpPr>
          <p:cNvPr id="4" name="TextBox 3"/>
          <p:cNvSpPr txBox="1"/>
          <p:nvPr/>
        </p:nvSpPr>
        <p:spPr>
          <a:xfrm>
            <a:off x="8861610" y="6347012"/>
            <a:ext cx="2191871" cy="307777"/>
          </a:xfrm>
          <a:prstGeom prst="rect">
            <a:avLst/>
          </a:prstGeom>
          <a:noFill/>
        </p:spPr>
        <p:txBody>
          <a:bodyPr wrap="square" rtlCol="0">
            <a:spAutoFit/>
          </a:bodyPr>
          <a:lstStyle/>
          <a:p>
            <a:r>
              <a:rPr lang="en-US" sz="1400" dirty="0" smtClean="0">
                <a:solidFill>
                  <a:schemeClr val="bg1"/>
                </a:solidFill>
                <a:latin typeface="Berlin Sans FB Demi" pitchFamily="34" charset="0"/>
              </a:rPr>
              <a:t>Date: 9</a:t>
            </a:r>
            <a:r>
              <a:rPr lang="en-US" sz="1400" baseline="30000" dirty="0" smtClean="0">
                <a:solidFill>
                  <a:schemeClr val="bg1"/>
                </a:solidFill>
                <a:latin typeface="Berlin Sans FB Demi" pitchFamily="34" charset="0"/>
              </a:rPr>
              <a:t>th</a:t>
            </a:r>
            <a:r>
              <a:rPr lang="en-US" sz="1400" dirty="0" smtClean="0">
                <a:solidFill>
                  <a:schemeClr val="bg1"/>
                </a:solidFill>
                <a:latin typeface="Berlin Sans FB Demi" pitchFamily="34" charset="0"/>
              </a:rPr>
              <a:t> of June, 2017</a:t>
            </a:r>
            <a:endParaRPr lang="en-US" sz="1400" dirty="0">
              <a:solidFill>
                <a:schemeClr val="bg1"/>
              </a:solidFill>
              <a:latin typeface="Berlin Sans FB Demi" pitchFamily="34" charset="0"/>
            </a:endParaRPr>
          </a:p>
        </p:txBody>
      </p:sp>
      <p:pic>
        <p:nvPicPr>
          <p:cNvPr id="5" name="Picture 4" descr="images (1).jpg"/>
          <p:cNvPicPr>
            <a:picLocks noChangeAspect="1"/>
          </p:cNvPicPr>
          <p:nvPr/>
        </p:nvPicPr>
        <p:blipFill>
          <a:blip r:embed="rId2"/>
          <a:stretch>
            <a:fillRect/>
          </a:stretch>
        </p:blipFill>
        <p:spPr>
          <a:xfrm>
            <a:off x="4137212" y="1010771"/>
            <a:ext cx="5638800" cy="23622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95408"/>
          </a:xfrm>
        </p:spPr>
        <p:txBody>
          <a:bodyPr/>
          <a:lstStyle/>
          <a:p>
            <a:r>
              <a:rPr lang="en-US" dirty="0" err="1" smtClean="0">
                <a:solidFill>
                  <a:schemeClr val="bg1"/>
                </a:solidFill>
                <a:latin typeface="Berlin Sans FB Demi" pitchFamily="34" charset="0"/>
              </a:rPr>
              <a:t>Apriori</a:t>
            </a:r>
            <a:r>
              <a:rPr lang="en-US" dirty="0" smtClean="0">
                <a:solidFill>
                  <a:schemeClr val="bg1"/>
                </a:solidFill>
                <a:latin typeface="Berlin Sans FB Demi" pitchFamily="34" charset="0"/>
              </a:rPr>
              <a:t> Algorithm</a:t>
            </a:r>
            <a:endParaRPr lang="en-US" dirty="0">
              <a:latin typeface="Berlin Sans FB Demi" pitchFamily="34" charset="0"/>
            </a:endParaRPr>
          </a:p>
        </p:txBody>
      </p:sp>
      <p:sp>
        <p:nvSpPr>
          <p:cNvPr id="3" name="Content Placeholder 2"/>
          <p:cNvSpPr>
            <a:spLocks noGrp="1"/>
          </p:cNvSpPr>
          <p:nvPr>
            <p:ph idx="1"/>
          </p:nvPr>
        </p:nvSpPr>
        <p:spPr>
          <a:xfrm>
            <a:off x="2589212" y="1815353"/>
            <a:ext cx="8915400" cy="4095869"/>
          </a:xfrm>
        </p:spPr>
        <p:txBody>
          <a:bodyPr>
            <a:normAutofit lnSpcReduction="10000"/>
          </a:bodyPr>
          <a:lstStyle/>
          <a:p>
            <a:pPr>
              <a:buFont typeface="+mj-lt"/>
              <a:buAutoNum type="arabicPeriod"/>
            </a:pPr>
            <a:r>
              <a:rPr lang="en-US" dirty="0" smtClean="0">
                <a:solidFill>
                  <a:schemeClr val="bg1"/>
                </a:solidFill>
                <a:latin typeface="Calibri" pitchFamily="34" charset="0"/>
                <a:cs typeface="Calibri" pitchFamily="34" charset="0"/>
              </a:rPr>
              <a:t> L</a:t>
            </a:r>
            <a:r>
              <a:rPr lang="en-US" baseline="-25000" dirty="0" smtClean="0">
                <a:solidFill>
                  <a:schemeClr val="bg1"/>
                </a:solidFill>
                <a:latin typeface="Calibri" pitchFamily="34" charset="0"/>
                <a:cs typeface="Calibri" pitchFamily="34" charset="0"/>
              </a:rPr>
              <a:t>k+1</a:t>
            </a:r>
            <a:r>
              <a:rPr lang="en-US" dirty="0" smtClean="0">
                <a:solidFill>
                  <a:schemeClr val="bg1"/>
                </a:solidFill>
                <a:latin typeface="Calibri" pitchFamily="34" charset="0"/>
                <a:cs typeface="Calibri" pitchFamily="34" charset="0"/>
              </a:rPr>
              <a:t> = ;</a:t>
            </a:r>
          </a:p>
          <a:p>
            <a:pPr>
              <a:buFont typeface="+mj-lt"/>
              <a:buAutoNum type="arabicPeriod"/>
            </a:pPr>
            <a:r>
              <a:rPr lang="en-US" dirty="0" smtClean="0">
                <a:solidFill>
                  <a:schemeClr val="bg1"/>
                </a:solidFill>
                <a:latin typeface="Calibri" pitchFamily="34" charset="0"/>
                <a:cs typeface="Calibri" pitchFamily="34" charset="0"/>
              </a:rPr>
              <a:t>Create the candidate frequent (k+1)-</a:t>
            </a:r>
            <a:r>
              <a:rPr lang="en-US" dirty="0" err="1" smtClean="0">
                <a:solidFill>
                  <a:schemeClr val="bg1"/>
                </a:solidFill>
                <a:latin typeface="Calibri" pitchFamily="34" charset="0"/>
                <a:cs typeface="Calibri" pitchFamily="34" charset="0"/>
              </a:rPr>
              <a:t>itemset</a:t>
            </a:r>
            <a:r>
              <a:rPr lang="en-US" dirty="0" smtClean="0">
                <a:solidFill>
                  <a:schemeClr val="bg1"/>
                </a:solidFill>
                <a:latin typeface="Calibri" pitchFamily="34" charset="0"/>
                <a:cs typeface="Calibri" pitchFamily="34" charset="0"/>
              </a:rPr>
              <a:t>, C</a:t>
            </a:r>
            <a:r>
              <a:rPr lang="en-US" baseline="-25000" dirty="0" smtClean="0">
                <a:solidFill>
                  <a:schemeClr val="bg1"/>
                </a:solidFill>
                <a:latin typeface="Calibri" pitchFamily="34" charset="0"/>
                <a:cs typeface="Calibri" pitchFamily="34" charset="0"/>
              </a:rPr>
              <a:t>k+1</a:t>
            </a:r>
            <a:r>
              <a:rPr lang="en-US" dirty="0" smtClean="0">
                <a:solidFill>
                  <a:schemeClr val="bg1"/>
                </a:solidFill>
                <a:latin typeface="Calibri" pitchFamily="34" charset="0"/>
                <a:cs typeface="Calibri" pitchFamily="34" charset="0"/>
              </a:rPr>
              <a:t>, by combining members of </a:t>
            </a:r>
            <a:r>
              <a:rPr lang="en-US" dirty="0" err="1" smtClean="0">
                <a:solidFill>
                  <a:schemeClr val="bg1"/>
                </a:solidFill>
                <a:latin typeface="Calibri" pitchFamily="34" charset="0"/>
                <a:cs typeface="Calibri" pitchFamily="34" charset="0"/>
              </a:rPr>
              <a:t>L</a:t>
            </a:r>
            <a:r>
              <a:rPr lang="en-US" baseline="-25000" dirty="0" err="1" smtClean="0">
                <a:solidFill>
                  <a:schemeClr val="bg1"/>
                </a:solidFill>
                <a:latin typeface="Calibri" pitchFamily="34" charset="0"/>
                <a:cs typeface="Calibri" pitchFamily="34" charset="0"/>
              </a:rPr>
              <a:t>k</a:t>
            </a:r>
            <a:r>
              <a:rPr lang="en-US" dirty="0" smtClean="0">
                <a:solidFill>
                  <a:schemeClr val="bg1"/>
                </a:solidFill>
                <a:latin typeface="Calibri" pitchFamily="34" charset="0"/>
                <a:cs typeface="Calibri" pitchFamily="34" charset="0"/>
              </a:rPr>
              <a:t> that have k–1 items in common (this forms candidate frequent (k+1)-</a:t>
            </a:r>
            <a:r>
              <a:rPr lang="en-US" dirty="0" err="1" smtClean="0">
                <a:solidFill>
                  <a:schemeClr val="bg1"/>
                </a:solidFill>
                <a:latin typeface="Calibri" pitchFamily="34" charset="0"/>
                <a:cs typeface="Calibri" pitchFamily="34" charset="0"/>
              </a:rPr>
              <a:t>itemsets</a:t>
            </a:r>
            <a:r>
              <a:rPr lang="en-US" dirty="0" smtClean="0">
                <a:solidFill>
                  <a:schemeClr val="bg1"/>
                </a:solidFill>
                <a:latin typeface="Calibri" pitchFamily="34" charset="0"/>
                <a:cs typeface="Calibri" pitchFamily="34" charset="0"/>
              </a:rPr>
              <a:t> by selectively extending frequent k-</a:t>
            </a:r>
            <a:r>
              <a:rPr lang="en-US" dirty="0" err="1" smtClean="0">
                <a:solidFill>
                  <a:schemeClr val="bg1"/>
                </a:solidFill>
                <a:latin typeface="Calibri" pitchFamily="34" charset="0"/>
                <a:cs typeface="Calibri" pitchFamily="34" charset="0"/>
              </a:rPr>
              <a:t>itemsets</a:t>
            </a:r>
            <a:r>
              <a:rPr lang="en-US" dirty="0" smtClean="0">
                <a:solidFill>
                  <a:schemeClr val="bg1"/>
                </a:solidFill>
                <a:latin typeface="Calibri" pitchFamily="34" charset="0"/>
                <a:cs typeface="Calibri" pitchFamily="34" charset="0"/>
              </a:rPr>
              <a:t> by one item);</a:t>
            </a:r>
          </a:p>
          <a:p>
            <a:pPr>
              <a:buFont typeface="+mj-lt"/>
              <a:buAutoNum type="arabicPeriod"/>
            </a:pPr>
            <a:r>
              <a:rPr lang="en-US" dirty="0" smtClean="0">
                <a:solidFill>
                  <a:schemeClr val="bg1"/>
                </a:solidFill>
                <a:latin typeface="Calibri" pitchFamily="34" charset="0"/>
                <a:cs typeface="Calibri" pitchFamily="34" charset="0"/>
              </a:rPr>
              <a:t>In addition, only consider as elements of C</a:t>
            </a:r>
            <a:r>
              <a:rPr lang="en-US" baseline="-25000" dirty="0" smtClean="0">
                <a:solidFill>
                  <a:schemeClr val="bg1"/>
                </a:solidFill>
                <a:latin typeface="Calibri" pitchFamily="34" charset="0"/>
                <a:cs typeface="Calibri" pitchFamily="34" charset="0"/>
              </a:rPr>
              <a:t>k+1</a:t>
            </a:r>
            <a:r>
              <a:rPr lang="en-US" dirty="0" smtClean="0">
                <a:solidFill>
                  <a:schemeClr val="bg1"/>
                </a:solidFill>
                <a:latin typeface="Calibri" pitchFamily="34" charset="0"/>
                <a:cs typeface="Calibri" pitchFamily="34" charset="0"/>
              </a:rPr>
              <a:t> those k+1 items such that every subset of size k appears in </a:t>
            </a:r>
            <a:r>
              <a:rPr lang="en-US" dirty="0" err="1" smtClean="0">
                <a:solidFill>
                  <a:schemeClr val="bg1"/>
                </a:solidFill>
                <a:latin typeface="Calibri" pitchFamily="34" charset="0"/>
                <a:cs typeface="Calibri" pitchFamily="34" charset="0"/>
              </a:rPr>
              <a:t>L</a:t>
            </a:r>
            <a:r>
              <a:rPr lang="en-US" baseline="-25000" dirty="0" err="1" smtClean="0">
                <a:solidFill>
                  <a:schemeClr val="bg1"/>
                </a:solidFill>
                <a:latin typeface="Calibri" pitchFamily="34" charset="0"/>
                <a:cs typeface="Calibri" pitchFamily="34" charset="0"/>
              </a:rPr>
              <a:t>k</a:t>
            </a:r>
            <a:r>
              <a:rPr lang="en-US" dirty="0" smtClean="0">
                <a:solidFill>
                  <a:schemeClr val="bg1"/>
                </a:solidFill>
                <a:latin typeface="Calibri" pitchFamily="34" charset="0"/>
                <a:cs typeface="Calibri" pitchFamily="34" charset="0"/>
              </a:rPr>
              <a:t>;</a:t>
            </a:r>
          </a:p>
          <a:p>
            <a:pPr>
              <a:buFont typeface="+mj-lt"/>
              <a:buAutoNum type="arabicPeriod"/>
            </a:pPr>
            <a:r>
              <a:rPr lang="en-US" dirty="0" smtClean="0">
                <a:solidFill>
                  <a:schemeClr val="bg1"/>
                </a:solidFill>
                <a:latin typeface="Calibri" pitchFamily="34" charset="0"/>
                <a:cs typeface="Calibri" pitchFamily="34" charset="0"/>
              </a:rPr>
              <a:t>Scan the database once and compute the support for each member of C</a:t>
            </a:r>
            <a:r>
              <a:rPr lang="en-US" baseline="-25000" dirty="0" smtClean="0">
                <a:solidFill>
                  <a:schemeClr val="bg1"/>
                </a:solidFill>
                <a:latin typeface="Calibri" pitchFamily="34" charset="0"/>
                <a:cs typeface="Calibri" pitchFamily="34" charset="0"/>
              </a:rPr>
              <a:t>k+1</a:t>
            </a:r>
            <a:r>
              <a:rPr lang="en-US" dirty="0" smtClean="0">
                <a:solidFill>
                  <a:schemeClr val="bg1"/>
                </a:solidFill>
                <a:latin typeface="Calibri" pitchFamily="34" charset="0"/>
                <a:cs typeface="Calibri" pitchFamily="34" charset="0"/>
              </a:rPr>
              <a:t>; if the support for a member of C</a:t>
            </a:r>
            <a:r>
              <a:rPr lang="en-US" baseline="-25000" dirty="0" smtClean="0">
                <a:solidFill>
                  <a:schemeClr val="bg1"/>
                </a:solidFill>
                <a:latin typeface="Calibri" pitchFamily="34" charset="0"/>
                <a:cs typeface="Calibri" pitchFamily="34" charset="0"/>
              </a:rPr>
              <a:t>k+1</a:t>
            </a:r>
            <a:r>
              <a:rPr lang="en-US" dirty="0" smtClean="0">
                <a:solidFill>
                  <a:schemeClr val="bg1"/>
                </a:solidFill>
                <a:latin typeface="Calibri" pitchFamily="34" charset="0"/>
                <a:cs typeface="Calibri" pitchFamily="34" charset="0"/>
              </a:rPr>
              <a:t> &gt;= mins then add that member to L</a:t>
            </a:r>
            <a:r>
              <a:rPr lang="en-US" baseline="-25000" dirty="0" smtClean="0">
                <a:solidFill>
                  <a:schemeClr val="bg1"/>
                </a:solidFill>
                <a:latin typeface="Calibri" pitchFamily="34" charset="0"/>
                <a:cs typeface="Calibri" pitchFamily="34" charset="0"/>
              </a:rPr>
              <a:t>k+1</a:t>
            </a:r>
            <a:r>
              <a:rPr lang="en-US" dirty="0" smtClean="0">
                <a:solidFill>
                  <a:schemeClr val="bg1"/>
                </a:solidFill>
                <a:latin typeface="Calibri" pitchFamily="34" charset="0"/>
                <a:cs typeface="Calibri" pitchFamily="34" charset="0"/>
              </a:rPr>
              <a:t>;</a:t>
            </a:r>
          </a:p>
          <a:p>
            <a:pPr>
              <a:buFont typeface="+mj-lt"/>
              <a:buAutoNum type="arabicPeriod"/>
            </a:pPr>
            <a:r>
              <a:rPr lang="en-US" dirty="0" smtClean="0">
                <a:solidFill>
                  <a:schemeClr val="bg1"/>
                </a:solidFill>
                <a:latin typeface="Calibri" pitchFamily="34" charset="0"/>
                <a:cs typeface="Calibri" pitchFamily="34" charset="0"/>
              </a:rPr>
              <a:t>If L</a:t>
            </a:r>
            <a:r>
              <a:rPr lang="en-US" baseline="-25000" dirty="0" smtClean="0">
                <a:solidFill>
                  <a:schemeClr val="bg1"/>
                </a:solidFill>
                <a:latin typeface="Calibri" pitchFamily="34" charset="0"/>
                <a:cs typeface="Calibri" pitchFamily="34" charset="0"/>
              </a:rPr>
              <a:t>k+1</a:t>
            </a:r>
            <a:r>
              <a:rPr lang="en-US" dirty="0" smtClean="0">
                <a:solidFill>
                  <a:schemeClr val="bg1"/>
                </a:solidFill>
                <a:latin typeface="Calibri" pitchFamily="34" charset="0"/>
                <a:cs typeface="Calibri" pitchFamily="34" charset="0"/>
              </a:rPr>
              <a:t> is empty then termination = true</a:t>
            </a:r>
          </a:p>
          <a:p>
            <a:pPr>
              <a:buNone/>
            </a:pPr>
            <a:r>
              <a:rPr lang="en-US" dirty="0" smtClean="0">
                <a:solidFill>
                  <a:schemeClr val="bg1"/>
                </a:solidFill>
                <a:latin typeface="Calibri" pitchFamily="34" charset="0"/>
                <a:cs typeface="Calibri" pitchFamily="34" charset="0"/>
              </a:rPr>
              <a:t>	else k = k + 1;</a:t>
            </a:r>
          </a:p>
          <a:p>
            <a:pPr>
              <a:buNone/>
            </a:pPr>
            <a:r>
              <a:rPr lang="en-US" b="1" dirty="0" smtClean="0">
                <a:solidFill>
                  <a:schemeClr val="bg1"/>
                </a:solidFill>
                <a:latin typeface="Calibri" pitchFamily="34" charset="0"/>
                <a:cs typeface="Calibri" pitchFamily="34" charset="0"/>
              </a:rPr>
              <a:t>	until termination;</a:t>
            </a:r>
          </a:p>
          <a:p>
            <a:pPr>
              <a:buNone/>
            </a:pPr>
            <a:r>
              <a:rPr lang="en-US" b="1" dirty="0" smtClean="0">
                <a:solidFill>
                  <a:schemeClr val="bg1"/>
                </a:solidFill>
                <a:latin typeface="Calibri" pitchFamily="34" charset="0"/>
                <a:cs typeface="Calibri" pitchFamily="34" charset="0"/>
              </a:rPr>
              <a:t>End;</a:t>
            </a:r>
            <a:endParaRPr lang="en-US" dirty="0">
              <a:solidFill>
                <a:schemeClr val="bg1"/>
              </a:solidFill>
              <a:latin typeface="Calibri" pitchFamily="34" charset="0"/>
              <a:cs typeface="Calibri" pitchFamily="34" charset="0"/>
            </a:endParaRPr>
          </a:p>
        </p:txBody>
      </p:sp>
    </p:spTree>
  </p:cSld>
  <p:clrMapOvr>
    <a:masterClrMapping/>
  </p:clrMapOvr>
  <p:transition>
    <p:cover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372" y="651004"/>
            <a:ext cx="8911687" cy="1002984"/>
          </a:xfrm>
        </p:spPr>
        <p:txBody>
          <a:bodyPr/>
          <a:lstStyle/>
          <a:p>
            <a:r>
              <a:rPr lang="en-US" dirty="0" err="1" smtClean="0">
                <a:solidFill>
                  <a:schemeClr val="bg1"/>
                </a:solidFill>
                <a:latin typeface="Berlin Sans FB Demi" pitchFamily="34" charset="0"/>
              </a:rPr>
              <a:t>Apriori</a:t>
            </a:r>
            <a:r>
              <a:rPr lang="en-US" dirty="0" smtClean="0">
                <a:solidFill>
                  <a:schemeClr val="bg1"/>
                </a:solidFill>
                <a:latin typeface="Berlin Sans FB Demi" pitchFamily="34" charset="0"/>
              </a:rPr>
              <a:t> Algorithm</a:t>
            </a:r>
            <a:endParaRPr lang="en-US" dirty="0">
              <a:solidFill>
                <a:schemeClr val="bg1"/>
              </a:solidFill>
              <a:latin typeface="Berlin Sans FB Demi" pitchFamily="34" charset="0"/>
            </a:endParaRPr>
          </a:p>
        </p:txBody>
      </p:sp>
      <p:sp>
        <p:nvSpPr>
          <p:cNvPr id="3" name="Content Placeholder 2"/>
          <p:cNvSpPr>
            <a:spLocks noGrp="1"/>
          </p:cNvSpPr>
          <p:nvPr>
            <p:ph idx="1"/>
          </p:nvPr>
        </p:nvSpPr>
        <p:spPr>
          <a:xfrm>
            <a:off x="2589212" y="1815352"/>
            <a:ext cx="8915400" cy="4760259"/>
          </a:xfrm>
        </p:spPr>
        <p:txBody>
          <a:bodyPr>
            <a:normAutofit/>
          </a:bodyPr>
          <a:lstStyle/>
          <a:p>
            <a:r>
              <a:rPr lang="en-US" dirty="0" smtClean="0">
                <a:solidFill>
                  <a:schemeClr val="bg1"/>
                </a:solidFill>
                <a:latin typeface="Calibri" pitchFamily="34" charset="0"/>
                <a:cs typeface="Calibri" pitchFamily="34" charset="0"/>
              </a:rPr>
              <a:t>We </a:t>
            </a:r>
            <a:r>
              <a:rPr lang="en-US" dirty="0" smtClean="0">
                <a:solidFill>
                  <a:schemeClr val="bg1"/>
                </a:solidFill>
                <a:latin typeface="Calibri" pitchFamily="34" charset="0"/>
                <a:cs typeface="Calibri" pitchFamily="34" charset="0"/>
              </a:rPr>
              <a:t>illustrate the </a:t>
            </a:r>
            <a:r>
              <a:rPr lang="en-US" dirty="0" smtClean="0">
                <a:solidFill>
                  <a:schemeClr val="bg1"/>
                </a:solidFill>
                <a:latin typeface="Calibri" pitchFamily="34" charset="0"/>
                <a:cs typeface="Calibri" pitchFamily="34" charset="0"/>
              </a:rPr>
              <a:t>Algorithm </a:t>
            </a:r>
            <a:r>
              <a:rPr lang="en-US" dirty="0" smtClean="0">
                <a:solidFill>
                  <a:schemeClr val="bg1"/>
                </a:solidFill>
                <a:latin typeface="Calibri" pitchFamily="34" charset="0"/>
                <a:cs typeface="Calibri" pitchFamily="34" charset="0"/>
              </a:rPr>
              <a:t>using </a:t>
            </a:r>
            <a:r>
              <a:rPr lang="en-US" dirty="0" smtClean="0">
                <a:solidFill>
                  <a:schemeClr val="bg1"/>
                </a:solidFill>
                <a:latin typeface="Calibri" pitchFamily="34" charset="0"/>
                <a:cs typeface="Calibri" pitchFamily="34" charset="0"/>
              </a:rPr>
              <a:t>the transaction data in </a:t>
            </a:r>
            <a:r>
              <a:rPr lang="en-US" dirty="0" smtClean="0">
                <a:solidFill>
                  <a:schemeClr val="bg1"/>
                </a:solidFill>
                <a:latin typeface="Calibri" pitchFamily="34" charset="0"/>
                <a:cs typeface="Calibri" pitchFamily="34" charset="0"/>
              </a:rPr>
              <a:t>Figure 1 </a:t>
            </a:r>
            <a:r>
              <a:rPr lang="en-US" dirty="0" smtClean="0">
                <a:solidFill>
                  <a:schemeClr val="bg1"/>
                </a:solidFill>
                <a:latin typeface="Calibri" pitchFamily="34" charset="0"/>
                <a:cs typeface="Calibri" pitchFamily="34" charset="0"/>
              </a:rPr>
              <a:t>using a </a:t>
            </a:r>
            <a:r>
              <a:rPr lang="en-US" dirty="0" smtClean="0">
                <a:solidFill>
                  <a:schemeClr val="bg1"/>
                </a:solidFill>
                <a:latin typeface="Calibri" pitchFamily="34" charset="0"/>
                <a:cs typeface="Calibri" pitchFamily="34" charset="0"/>
              </a:rPr>
              <a:t>minimum support </a:t>
            </a:r>
            <a:r>
              <a:rPr lang="en-US" dirty="0" smtClean="0">
                <a:solidFill>
                  <a:schemeClr val="bg1"/>
                </a:solidFill>
                <a:latin typeface="Calibri" pitchFamily="34" charset="0"/>
                <a:cs typeface="Calibri" pitchFamily="34" charset="0"/>
              </a:rPr>
              <a:t>of 0.5</a:t>
            </a:r>
            <a:r>
              <a:rPr lang="en-US" dirty="0" smtClean="0">
                <a:solidFill>
                  <a:schemeClr val="bg1"/>
                </a:solidFill>
                <a:latin typeface="Calibri" pitchFamily="34" charset="0"/>
                <a:cs typeface="Calibri" pitchFamily="34" charset="0"/>
              </a:rPr>
              <a:t>.</a:t>
            </a:r>
          </a:p>
          <a:p>
            <a:r>
              <a:rPr lang="en-US" dirty="0" smtClean="0">
                <a:solidFill>
                  <a:schemeClr val="bg1"/>
                </a:solidFill>
                <a:latin typeface="Calibri" pitchFamily="34" charset="0"/>
                <a:cs typeface="Calibri" pitchFamily="34" charset="0"/>
              </a:rPr>
              <a:t>The candidate 1-itemsets are {milk, bread, juice, cookies, </a:t>
            </a:r>
            <a:r>
              <a:rPr lang="en-US" dirty="0" smtClean="0">
                <a:solidFill>
                  <a:schemeClr val="bg1"/>
                </a:solidFill>
                <a:latin typeface="Calibri" pitchFamily="34" charset="0"/>
                <a:cs typeface="Calibri" pitchFamily="34" charset="0"/>
              </a:rPr>
              <a:t>eggs, coffee</a:t>
            </a:r>
            <a:r>
              <a:rPr lang="en-US" dirty="0" smtClean="0">
                <a:solidFill>
                  <a:schemeClr val="bg1"/>
                </a:solidFill>
                <a:latin typeface="Calibri" pitchFamily="34" charset="0"/>
                <a:cs typeface="Calibri" pitchFamily="34" charset="0"/>
              </a:rPr>
              <a:t>} and their respective supports are 0.75, 0.5, 0.5, 0.5, 0.25, and 0.25</a:t>
            </a:r>
            <a:r>
              <a:rPr lang="en-US" dirty="0" smtClean="0">
                <a:solidFill>
                  <a:schemeClr val="bg1"/>
                </a:solidFill>
                <a:latin typeface="Calibri" pitchFamily="34" charset="0"/>
                <a:cs typeface="Calibri" pitchFamily="34" charset="0"/>
              </a:rPr>
              <a:t>.</a:t>
            </a:r>
          </a:p>
          <a:p>
            <a:r>
              <a:rPr lang="en-US" dirty="0" smtClean="0">
                <a:solidFill>
                  <a:schemeClr val="bg1"/>
                </a:solidFill>
                <a:latin typeface="Calibri" pitchFamily="34" charset="0"/>
                <a:cs typeface="Calibri" pitchFamily="34" charset="0"/>
              </a:rPr>
              <a:t>The </a:t>
            </a:r>
            <a:r>
              <a:rPr lang="en-US" dirty="0" smtClean="0">
                <a:solidFill>
                  <a:schemeClr val="bg1"/>
                </a:solidFill>
                <a:latin typeface="Calibri" pitchFamily="34" charset="0"/>
                <a:cs typeface="Calibri" pitchFamily="34" charset="0"/>
              </a:rPr>
              <a:t>first four </a:t>
            </a:r>
            <a:r>
              <a:rPr lang="en-US" dirty="0" smtClean="0">
                <a:solidFill>
                  <a:schemeClr val="bg1"/>
                </a:solidFill>
                <a:latin typeface="Calibri" pitchFamily="34" charset="0"/>
                <a:cs typeface="Calibri" pitchFamily="34" charset="0"/>
              </a:rPr>
              <a:t>items qualify for L1 since each support is greater than or equal to 0.5</a:t>
            </a:r>
            <a:r>
              <a:rPr lang="en-US" dirty="0" smtClean="0">
                <a:solidFill>
                  <a:schemeClr val="bg1"/>
                </a:solidFill>
                <a:latin typeface="Calibri" pitchFamily="34" charset="0"/>
                <a:cs typeface="Calibri" pitchFamily="34" charset="0"/>
              </a:rPr>
              <a:t>.</a:t>
            </a:r>
          </a:p>
        </p:txBody>
      </p:sp>
      <p:pic>
        <p:nvPicPr>
          <p:cNvPr id="4" name="Picture 2"/>
          <p:cNvPicPr>
            <a:picLocks noChangeAspect="1" noChangeArrowheads="1"/>
          </p:cNvPicPr>
          <p:nvPr/>
        </p:nvPicPr>
        <p:blipFill>
          <a:blip r:embed="rId2"/>
          <a:srcRect/>
          <a:stretch>
            <a:fillRect/>
          </a:stretch>
        </p:blipFill>
        <p:spPr bwMode="auto">
          <a:xfrm>
            <a:off x="2608731" y="4211546"/>
            <a:ext cx="5620870" cy="1261408"/>
          </a:xfrm>
          <a:prstGeom prst="rect">
            <a:avLst/>
          </a:prstGeom>
          <a:noFill/>
          <a:ln w="9525">
            <a:noFill/>
            <a:miter lim="800000"/>
            <a:headEnd/>
            <a:tailEnd/>
          </a:ln>
          <a:effectLst/>
        </p:spPr>
      </p:pic>
      <p:sp>
        <p:nvSpPr>
          <p:cNvPr id="5" name="TextBox 4"/>
          <p:cNvSpPr txBox="1"/>
          <p:nvPr/>
        </p:nvSpPr>
        <p:spPr>
          <a:xfrm>
            <a:off x="8404414" y="4558552"/>
            <a:ext cx="2944906" cy="584775"/>
          </a:xfrm>
          <a:prstGeom prst="rect">
            <a:avLst/>
          </a:prstGeom>
          <a:noFill/>
        </p:spPr>
        <p:txBody>
          <a:bodyPr wrap="square" rtlCol="0">
            <a:spAutoFit/>
          </a:bodyPr>
          <a:lstStyle/>
          <a:p>
            <a:r>
              <a:rPr lang="en-US" sz="1600" b="1" dirty="0" smtClean="0">
                <a:solidFill>
                  <a:schemeClr val="bg1"/>
                </a:solidFill>
                <a:latin typeface="Calibri" pitchFamily="34" charset="0"/>
                <a:cs typeface="Calibri" pitchFamily="34" charset="0"/>
              </a:rPr>
              <a:t>Figure 1</a:t>
            </a:r>
            <a:r>
              <a:rPr lang="en-US" sz="1600" dirty="0" smtClean="0">
                <a:solidFill>
                  <a:schemeClr val="bg1"/>
                </a:solidFill>
                <a:latin typeface="Calibri" pitchFamily="34" charset="0"/>
                <a:cs typeface="Calibri" pitchFamily="34" charset="0"/>
              </a:rPr>
              <a:t>: Sample transactions in</a:t>
            </a:r>
          </a:p>
          <a:p>
            <a:r>
              <a:rPr lang="en-US" sz="1600" dirty="0" smtClean="0">
                <a:solidFill>
                  <a:schemeClr val="bg1"/>
                </a:solidFill>
                <a:latin typeface="Calibri" pitchFamily="34" charset="0"/>
                <a:cs typeface="Calibri" pitchFamily="34" charset="0"/>
              </a:rPr>
              <a:t>market-basket model.</a:t>
            </a:r>
            <a:endParaRPr lang="en-US" sz="1600" dirty="0">
              <a:solidFill>
                <a:schemeClr val="bg1"/>
              </a:solidFill>
              <a:latin typeface="Calibri" pitchFamily="34" charset="0"/>
              <a:cs typeface="Calibri" pitchFamily="34" charset="0"/>
            </a:endParaRPr>
          </a:p>
        </p:txBody>
      </p:sp>
    </p:spTree>
  </p:cSld>
  <p:clrMapOvr>
    <a:masterClrMapping/>
  </p:clrMapOvr>
  <p:transition>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372" y="651004"/>
            <a:ext cx="8911687" cy="1002984"/>
          </a:xfrm>
        </p:spPr>
        <p:txBody>
          <a:bodyPr/>
          <a:lstStyle/>
          <a:p>
            <a:r>
              <a:rPr lang="en-US" dirty="0" err="1" smtClean="0">
                <a:solidFill>
                  <a:schemeClr val="bg1"/>
                </a:solidFill>
                <a:latin typeface="Berlin Sans FB Demi" pitchFamily="34" charset="0"/>
              </a:rPr>
              <a:t>Apriori</a:t>
            </a:r>
            <a:r>
              <a:rPr lang="en-US" dirty="0" smtClean="0">
                <a:solidFill>
                  <a:schemeClr val="bg1"/>
                </a:solidFill>
                <a:latin typeface="Berlin Sans FB Demi" pitchFamily="34" charset="0"/>
              </a:rPr>
              <a:t> Algorithm</a:t>
            </a:r>
            <a:endParaRPr lang="en-US" dirty="0">
              <a:solidFill>
                <a:schemeClr val="bg1"/>
              </a:solidFill>
              <a:latin typeface="Berlin Sans FB Demi" pitchFamily="34" charset="0"/>
            </a:endParaRPr>
          </a:p>
        </p:txBody>
      </p:sp>
      <p:sp>
        <p:nvSpPr>
          <p:cNvPr id="3" name="Content Placeholder 2"/>
          <p:cNvSpPr>
            <a:spLocks noGrp="1"/>
          </p:cNvSpPr>
          <p:nvPr>
            <p:ph idx="1"/>
          </p:nvPr>
        </p:nvSpPr>
        <p:spPr>
          <a:xfrm>
            <a:off x="2589212" y="1815352"/>
            <a:ext cx="8915400" cy="4760259"/>
          </a:xfrm>
        </p:spPr>
        <p:txBody>
          <a:bodyPr>
            <a:normAutofit/>
          </a:bodyPr>
          <a:lstStyle/>
          <a:p>
            <a:r>
              <a:rPr lang="en-US" dirty="0" smtClean="0">
                <a:solidFill>
                  <a:schemeClr val="bg1"/>
                </a:solidFill>
                <a:latin typeface="Calibri" pitchFamily="34" charset="0"/>
                <a:cs typeface="Calibri" pitchFamily="34" charset="0"/>
              </a:rPr>
              <a:t>In the first iteration of the repeat-loop, we extend the frequent 1-itemsets to create the candidate frequent 2-itemsets, </a:t>
            </a:r>
            <a:r>
              <a:rPr lang="en-US" i="1" dirty="0" smtClean="0">
                <a:solidFill>
                  <a:schemeClr val="bg1"/>
                </a:solidFill>
                <a:latin typeface="Calibri" pitchFamily="34" charset="0"/>
                <a:cs typeface="Calibri" pitchFamily="34" charset="0"/>
              </a:rPr>
              <a:t>C2.</a:t>
            </a:r>
            <a:endParaRPr lang="en-US" dirty="0" smtClean="0">
              <a:solidFill>
                <a:schemeClr val="bg1"/>
              </a:solidFill>
              <a:latin typeface="Calibri" pitchFamily="34" charset="0"/>
              <a:cs typeface="Calibri" pitchFamily="34" charset="0"/>
            </a:endParaRPr>
          </a:p>
          <a:p>
            <a:r>
              <a:rPr lang="en-US" dirty="0" smtClean="0">
                <a:solidFill>
                  <a:schemeClr val="bg1"/>
                </a:solidFill>
                <a:latin typeface="Calibri" pitchFamily="34" charset="0"/>
                <a:cs typeface="Calibri" pitchFamily="34" charset="0"/>
              </a:rPr>
              <a:t>C2 </a:t>
            </a:r>
            <a:r>
              <a:rPr lang="en-US" dirty="0" smtClean="0">
                <a:solidFill>
                  <a:schemeClr val="bg1"/>
                </a:solidFill>
                <a:latin typeface="Calibri" pitchFamily="34" charset="0"/>
                <a:cs typeface="Calibri" pitchFamily="34" charset="0"/>
              </a:rPr>
              <a:t>contains {milk, bread}, {milk, juice}, {bread, juice</a:t>
            </a:r>
            <a:r>
              <a:rPr lang="en-US" dirty="0" smtClean="0">
                <a:solidFill>
                  <a:schemeClr val="bg1"/>
                </a:solidFill>
                <a:latin typeface="Calibri" pitchFamily="34" charset="0"/>
                <a:cs typeface="Calibri" pitchFamily="34" charset="0"/>
              </a:rPr>
              <a:t>}, {</a:t>
            </a:r>
            <a:r>
              <a:rPr lang="en-US" dirty="0" smtClean="0">
                <a:solidFill>
                  <a:schemeClr val="bg1"/>
                </a:solidFill>
                <a:latin typeface="Calibri" pitchFamily="34" charset="0"/>
                <a:cs typeface="Calibri" pitchFamily="34" charset="0"/>
              </a:rPr>
              <a:t>milk, cookies}, {bread, cookies}, and {juice, cookies}. Notice, for example, </a:t>
            </a:r>
            <a:r>
              <a:rPr lang="en-US" dirty="0" smtClean="0">
                <a:solidFill>
                  <a:schemeClr val="bg1"/>
                </a:solidFill>
                <a:latin typeface="Calibri" pitchFamily="34" charset="0"/>
                <a:cs typeface="Calibri" pitchFamily="34" charset="0"/>
              </a:rPr>
              <a:t>that {milk</a:t>
            </a:r>
            <a:r>
              <a:rPr lang="en-US" dirty="0" smtClean="0">
                <a:solidFill>
                  <a:schemeClr val="bg1"/>
                </a:solidFill>
                <a:latin typeface="Calibri" pitchFamily="34" charset="0"/>
                <a:cs typeface="Calibri" pitchFamily="34" charset="0"/>
              </a:rPr>
              <a:t>, eggs} does not appear in C2 since {eggs} is </a:t>
            </a:r>
            <a:r>
              <a:rPr lang="en-US" dirty="0" smtClean="0">
                <a:solidFill>
                  <a:schemeClr val="bg1"/>
                </a:solidFill>
                <a:latin typeface="Calibri" pitchFamily="34" charset="0"/>
                <a:cs typeface="Calibri" pitchFamily="34" charset="0"/>
              </a:rPr>
              <a:t>small </a:t>
            </a:r>
            <a:r>
              <a:rPr lang="en-US" dirty="0" smtClean="0">
                <a:solidFill>
                  <a:schemeClr val="bg1"/>
                </a:solidFill>
                <a:latin typeface="Calibri" pitchFamily="34" charset="0"/>
                <a:cs typeface="Calibri" pitchFamily="34" charset="0"/>
              </a:rPr>
              <a:t>(by the </a:t>
            </a:r>
            <a:r>
              <a:rPr lang="en-US" b="1" dirty="0" err="1" smtClean="0">
                <a:solidFill>
                  <a:schemeClr val="bg1"/>
                </a:solidFill>
                <a:latin typeface="Calibri" pitchFamily="34" charset="0"/>
                <a:cs typeface="Calibri" pitchFamily="34" charset="0"/>
              </a:rPr>
              <a:t>antimonotonicity</a:t>
            </a:r>
            <a:r>
              <a:rPr lang="en-US" dirty="0" smtClean="0">
                <a:solidFill>
                  <a:schemeClr val="bg1"/>
                </a:solidFill>
                <a:latin typeface="Calibri" pitchFamily="34" charset="0"/>
                <a:cs typeface="Calibri" pitchFamily="34" charset="0"/>
              </a:rPr>
              <a:t> </a:t>
            </a:r>
            <a:r>
              <a:rPr lang="en-US" b="1" dirty="0" smtClean="0">
                <a:solidFill>
                  <a:schemeClr val="bg1"/>
                </a:solidFill>
                <a:latin typeface="Calibri" pitchFamily="34" charset="0"/>
                <a:cs typeface="Calibri" pitchFamily="34" charset="0"/>
              </a:rPr>
              <a:t>property</a:t>
            </a:r>
            <a:r>
              <a:rPr lang="en-US" dirty="0" smtClean="0">
                <a:solidFill>
                  <a:schemeClr val="bg1"/>
                </a:solidFill>
                <a:latin typeface="Calibri" pitchFamily="34" charset="0"/>
                <a:cs typeface="Calibri" pitchFamily="34" charset="0"/>
              </a:rPr>
              <a:t> which states that </a:t>
            </a:r>
            <a:r>
              <a:rPr lang="en-US" dirty="0" smtClean="0">
                <a:solidFill>
                  <a:schemeClr val="bg1"/>
                </a:solidFill>
                <a:latin typeface="Calibri" pitchFamily="34" charset="0"/>
                <a:cs typeface="Calibri" pitchFamily="34" charset="0"/>
              </a:rPr>
              <a:t>once an </a:t>
            </a:r>
            <a:r>
              <a:rPr lang="en-US" dirty="0" err="1" smtClean="0">
                <a:solidFill>
                  <a:schemeClr val="bg1"/>
                </a:solidFill>
                <a:latin typeface="Calibri" pitchFamily="34" charset="0"/>
                <a:cs typeface="Calibri" pitchFamily="34" charset="0"/>
              </a:rPr>
              <a:t>itemset</a:t>
            </a:r>
            <a:r>
              <a:rPr lang="en-US" dirty="0" smtClean="0">
                <a:solidFill>
                  <a:schemeClr val="bg1"/>
                </a:solidFill>
                <a:latin typeface="Calibri" pitchFamily="34" charset="0"/>
                <a:cs typeface="Calibri" pitchFamily="34" charset="0"/>
              </a:rPr>
              <a:t> is found to be small </a:t>
            </a:r>
            <a:r>
              <a:rPr lang="en-US" dirty="0" smtClean="0">
                <a:solidFill>
                  <a:schemeClr val="bg1"/>
                </a:solidFill>
                <a:latin typeface="Calibri" pitchFamily="34" charset="0"/>
                <a:cs typeface="Calibri" pitchFamily="34" charset="0"/>
              </a:rPr>
              <a:t>then any extension </a:t>
            </a:r>
            <a:r>
              <a:rPr lang="en-US" dirty="0" smtClean="0">
                <a:solidFill>
                  <a:schemeClr val="bg1"/>
                </a:solidFill>
                <a:latin typeface="Calibri" pitchFamily="34" charset="0"/>
                <a:cs typeface="Calibri" pitchFamily="34" charset="0"/>
              </a:rPr>
              <a:t>to that </a:t>
            </a:r>
            <a:r>
              <a:rPr lang="en-US" dirty="0" err="1" smtClean="0">
                <a:solidFill>
                  <a:schemeClr val="bg1"/>
                </a:solidFill>
                <a:latin typeface="Calibri" pitchFamily="34" charset="0"/>
                <a:cs typeface="Calibri" pitchFamily="34" charset="0"/>
              </a:rPr>
              <a:t>itemset</a:t>
            </a:r>
            <a:r>
              <a:rPr lang="en-US" dirty="0" smtClean="0">
                <a:solidFill>
                  <a:schemeClr val="bg1"/>
                </a:solidFill>
                <a:latin typeface="Calibri" pitchFamily="34" charset="0"/>
                <a:cs typeface="Calibri" pitchFamily="34" charset="0"/>
              </a:rPr>
              <a:t>, formed by adding one or more items to the set, will </a:t>
            </a:r>
            <a:r>
              <a:rPr lang="en-US" dirty="0" smtClean="0">
                <a:solidFill>
                  <a:schemeClr val="bg1"/>
                </a:solidFill>
                <a:latin typeface="Calibri" pitchFamily="34" charset="0"/>
                <a:cs typeface="Calibri" pitchFamily="34" charset="0"/>
              </a:rPr>
              <a:t>also yield </a:t>
            </a:r>
            <a:r>
              <a:rPr lang="en-US" dirty="0" smtClean="0">
                <a:solidFill>
                  <a:schemeClr val="bg1"/>
                </a:solidFill>
                <a:latin typeface="Calibri" pitchFamily="34" charset="0"/>
                <a:cs typeface="Calibri" pitchFamily="34" charset="0"/>
              </a:rPr>
              <a:t>a small </a:t>
            </a:r>
            <a:r>
              <a:rPr lang="en-US" dirty="0" err="1" smtClean="0">
                <a:solidFill>
                  <a:schemeClr val="bg1"/>
                </a:solidFill>
                <a:latin typeface="Calibri" pitchFamily="34" charset="0"/>
                <a:cs typeface="Calibri" pitchFamily="34" charset="0"/>
              </a:rPr>
              <a:t>itemset</a:t>
            </a:r>
            <a:r>
              <a:rPr lang="en-US" dirty="0" smtClean="0"/>
              <a:t>.</a:t>
            </a:r>
            <a:r>
              <a:rPr lang="en-US" dirty="0" smtClean="0">
                <a:solidFill>
                  <a:schemeClr val="bg1"/>
                </a:solidFill>
                <a:latin typeface="Calibri" pitchFamily="34" charset="0"/>
                <a:cs typeface="Calibri" pitchFamily="34" charset="0"/>
              </a:rPr>
              <a:t>) and </a:t>
            </a:r>
            <a:r>
              <a:rPr lang="en-US" dirty="0" smtClean="0">
                <a:solidFill>
                  <a:schemeClr val="bg1"/>
                </a:solidFill>
                <a:latin typeface="Calibri" pitchFamily="34" charset="0"/>
                <a:cs typeface="Calibri" pitchFamily="34" charset="0"/>
              </a:rPr>
              <a:t>does not appear in </a:t>
            </a:r>
            <a:r>
              <a:rPr lang="en-US" i="1" dirty="0" smtClean="0">
                <a:solidFill>
                  <a:schemeClr val="bg1"/>
                </a:solidFill>
                <a:latin typeface="Calibri" pitchFamily="34" charset="0"/>
                <a:cs typeface="Calibri" pitchFamily="34" charset="0"/>
              </a:rPr>
              <a:t>L1</a:t>
            </a:r>
            <a:r>
              <a:rPr lang="en-US" i="1" dirty="0" smtClean="0">
                <a:solidFill>
                  <a:schemeClr val="bg1"/>
                </a:solidFill>
                <a:latin typeface="Calibri" pitchFamily="34" charset="0"/>
                <a:cs typeface="Calibri" pitchFamily="34" charset="0"/>
              </a:rPr>
              <a:t>.</a:t>
            </a:r>
          </a:p>
          <a:p>
            <a:r>
              <a:rPr lang="en-US" dirty="0" smtClean="0">
                <a:solidFill>
                  <a:schemeClr val="bg1"/>
                </a:solidFill>
                <a:latin typeface="Calibri" pitchFamily="34" charset="0"/>
                <a:cs typeface="Calibri" pitchFamily="34" charset="0"/>
              </a:rPr>
              <a:t>The supports for the six sets contained in </a:t>
            </a:r>
            <a:r>
              <a:rPr lang="en-US" i="1" dirty="0" smtClean="0">
                <a:solidFill>
                  <a:schemeClr val="bg1"/>
                </a:solidFill>
                <a:latin typeface="Calibri" pitchFamily="34" charset="0"/>
                <a:cs typeface="Calibri" pitchFamily="34" charset="0"/>
              </a:rPr>
              <a:t>C2 </a:t>
            </a:r>
            <a:r>
              <a:rPr lang="en-US" dirty="0" smtClean="0">
                <a:solidFill>
                  <a:schemeClr val="bg1"/>
                </a:solidFill>
                <a:latin typeface="Calibri" pitchFamily="34" charset="0"/>
                <a:cs typeface="Calibri" pitchFamily="34" charset="0"/>
              </a:rPr>
              <a:t>are </a:t>
            </a:r>
            <a:r>
              <a:rPr lang="en-US" dirty="0" smtClean="0">
                <a:solidFill>
                  <a:schemeClr val="bg1"/>
                </a:solidFill>
                <a:latin typeface="Calibri" pitchFamily="34" charset="0"/>
                <a:cs typeface="Calibri" pitchFamily="34" charset="0"/>
              </a:rPr>
              <a:t>0.25, 0.5, 0.25, 0.25, 0.5, and 0.25 and are computed by scanning the set of transactions</a:t>
            </a:r>
            <a:r>
              <a:rPr lang="en-US" dirty="0" smtClean="0">
                <a:solidFill>
                  <a:schemeClr val="bg1"/>
                </a:solidFill>
                <a:latin typeface="Calibri" pitchFamily="34" charset="0"/>
                <a:cs typeface="Calibri" pitchFamily="34" charset="0"/>
              </a:rPr>
              <a:t>.</a:t>
            </a:r>
          </a:p>
          <a:p>
            <a:r>
              <a:rPr lang="en-US" dirty="0" smtClean="0">
                <a:solidFill>
                  <a:schemeClr val="bg1"/>
                </a:solidFill>
                <a:latin typeface="Calibri" pitchFamily="34" charset="0"/>
                <a:cs typeface="Calibri" pitchFamily="34" charset="0"/>
              </a:rPr>
              <a:t>Only the second 2-itemset {milk, juice} and the fifth 2-itemset {</a:t>
            </a:r>
            <a:r>
              <a:rPr lang="en-US" dirty="0" smtClean="0">
                <a:solidFill>
                  <a:schemeClr val="bg1"/>
                </a:solidFill>
                <a:latin typeface="Calibri" pitchFamily="34" charset="0"/>
                <a:cs typeface="Calibri" pitchFamily="34" charset="0"/>
              </a:rPr>
              <a:t>bread, cookies</a:t>
            </a:r>
            <a:r>
              <a:rPr lang="en-US" dirty="0" smtClean="0">
                <a:solidFill>
                  <a:schemeClr val="bg1"/>
                </a:solidFill>
                <a:latin typeface="Calibri" pitchFamily="34" charset="0"/>
                <a:cs typeface="Calibri" pitchFamily="34" charset="0"/>
              </a:rPr>
              <a:t>} have support greater than or equal to 0.5. </a:t>
            </a:r>
          </a:p>
          <a:p>
            <a:r>
              <a:rPr lang="en-US" dirty="0" smtClean="0">
                <a:solidFill>
                  <a:schemeClr val="bg1"/>
                </a:solidFill>
                <a:latin typeface="Calibri" pitchFamily="34" charset="0"/>
                <a:cs typeface="Calibri" pitchFamily="34" charset="0"/>
              </a:rPr>
              <a:t>These two 2-itemsets form the frequent 2-itemsets, </a:t>
            </a:r>
            <a:r>
              <a:rPr lang="en-US" i="1" dirty="0" smtClean="0">
                <a:solidFill>
                  <a:schemeClr val="bg1"/>
                </a:solidFill>
                <a:latin typeface="Calibri" pitchFamily="34" charset="0"/>
                <a:cs typeface="Calibri" pitchFamily="34" charset="0"/>
              </a:rPr>
              <a:t>L2.</a:t>
            </a:r>
            <a:endParaRPr lang="en-US" dirty="0">
              <a:solidFill>
                <a:schemeClr val="bg1"/>
              </a:solidFill>
              <a:latin typeface="Calibri" pitchFamily="34" charset="0"/>
              <a:cs typeface="Calibri" pitchFamily="34" charset="0"/>
            </a:endParaRPr>
          </a:p>
        </p:txBody>
      </p:sp>
    </p:spTree>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372" y="651004"/>
            <a:ext cx="8911687" cy="1002984"/>
          </a:xfrm>
        </p:spPr>
        <p:txBody>
          <a:bodyPr/>
          <a:lstStyle/>
          <a:p>
            <a:r>
              <a:rPr lang="en-US" dirty="0" err="1" smtClean="0">
                <a:solidFill>
                  <a:schemeClr val="bg1"/>
                </a:solidFill>
                <a:latin typeface="Berlin Sans FB Demi" pitchFamily="34" charset="0"/>
              </a:rPr>
              <a:t>Apriori</a:t>
            </a:r>
            <a:r>
              <a:rPr lang="en-US" dirty="0" smtClean="0">
                <a:solidFill>
                  <a:schemeClr val="bg1"/>
                </a:solidFill>
                <a:latin typeface="Berlin Sans FB Demi" pitchFamily="34" charset="0"/>
              </a:rPr>
              <a:t> Algorithm</a:t>
            </a:r>
            <a:endParaRPr lang="en-US" dirty="0">
              <a:solidFill>
                <a:schemeClr val="bg1"/>
              </a:solidFill>
              <a:latin typeface="Berlin Sans FB Demi" pitchFamily="34" charset="0"/>
            </a:endParaRPr>
          </a:p>
        </p:txBody>
      </p:sp>
      <p:sp>
        <p:nvSpPr>
          <p:cNvPr id="3" name="Content Placeholder 2"/>
          <p:cNvSpPr>
            <a:spLocks noGrp="1"/>
          </p:cNvSpPr>
          <p:nvPr>
            <p:ph idx="1"/>
          </p:nvPr>
        </p:nvSpPr>
        <p:spPr>
          <a:xfrm>
            <a:off x="2589212" y="1815352"/>
            <a:ext cx="8915400" cy="4760259"/>
          </a:xfrm>
        </p:spPr>
        <p:txBody>
          <a:bodyPr>
            <a:normAutofit/>
          </a:bodyPr>
          <a:lstStyle/>
          <a:p>
            <a:r>
              <a:rPr lang="en-US" dirty="0" smtClean="0">
                <a:solidFill>
                  <a:schemeClr val="bg1"/>
                </a:solidFill>
                <a:latin typeface="Calibri" pitchFamily="34" charset="0"/>
                <a:cs typeface="Calibri" pitchFamily="34" charset="0"/>
              </a:rPr>
              <a:t>In the next iteration of the repeat-loop, we construct candidate frequent </a:t>
            </a:r>
            <a:r>
              <a:rPr lang="en-US" dirty="0" smtClean="0">
                <a:solidFill>
                  <a:schemeClr val="bg1"/>
                </a:solidFill>
                <a:latin typeface="Calibri" pitchFamily="34" charset="0"/>
                <a:cs typeface="Calibri" pitchFamily="34" charset="0"/>
              </a:rPr>
              <a:t>3-itemsets by </a:t>
            </a:r>
            <a:r>
              <a:rPr lang="en-US" dirty="0" smtClean="0">
                <a:solidFill>
                  <a:schemeClr val="bg1"/>
                </a:solidFill>
                <a:latin typeface="Calibri" pitchFamily="34" charset="0"/>
                <a:cs typeface="Calibri" pitchFamily="34" charset="0"/>
              </a:rPr>
              <a:t>adding additional items to sets in L2. </a:t>
            </a:r>
            <a:endParaRPr lang="en-US" dirty="0" smtClean="0">
              <a:solidFill>
                <a:schemeClr val="bg1"/>
              </a:solidFill>
              <a:latin typeface="Calibri" pitchFamily="34" charset="0"/>
              <a:cs typeface="Calibri" pitchFamily="34" charset="0"/>
            </a:endParaRPr>
          </a:p>
          <a:p>
            <a:r>
              <a:rPr lang="en-US" dirty="0" smtClean="0">
                <a:solidFill>
                  <a:schemeClr val="bg1"/>
                </a:solidFill>
                <a:latin typeface="Calibri" pitchFamily="34" charset="0"/>
                <a:cs typeface="Calibri" pitchFamily="34" charset="0"/>
              </a:rPr>
              <a:t>However</a:t>
            </a:r>
            <a:r>
              <a:rPr lang="en-US" dirty="0" smtClean="0">
                <a:solidFill>
                  <a:schemeClr val="bg1"/>
                </a:solidFill>
                <a:latin typeface="Calibri" pitchFamily="34" charset="0"/>
                <a:cs typeface="Calibri" pitchFamily="34" charset="0"/>
              </a:rPr>
              <a:t>, for no extension of </a:t>
            </a:r>
            <a:r>
              <a:rPr lang="en-US" dirty="0" err="1" smtClean="0">
                <a:solidFill>
                  <a:schemeClr val="bg1"/>
                </a:solidFill>
                <a:latin typeface="Calibri" pitchFamily="34" charset="0"/>
                <a:cs typeface="Calibri" pitchFamily="34" charset="0"/>
              </a:rPr>
              <a:t>itemsets</a:t>
            </a:r>
            <a:r>
              <a:rPr lang="en-US" dirty="0" smtClean="0">
                <a:solidFill>
                  <a:schemeClr val="bg1"/>
                </a:solidFill>
                <a:latin typeface="Calibri" pitchFamily="34" charset="0"/>
                <a:cs typeface="Calibri" pitchFamily="34" charset="0"/>
              </a:rPr>
              <a:t> in </a:t>
            </a:r>
            <a:r>
              <a:rPr lang="en-US" dirty="0" smtClean="0">
                <a:solidFill>
                  <a:schemeClr val="bg1"/>
                </a:solidFill>
                <a:latin typeface="Calibri" pitchFamily="34" charset="0"/>
                <a:cs typeface="Calibri" pitchFamily="34" charset="0"/>
              </a:rPr>
              <a:t>L2 will </a:t>
            </a:r>
            <a:r>
              <a:rPr lang="en-US" dirty="0" smtClean="0">
                <a:solidFill>
                  <a:schemeClr val="bg1"/>
                </a:solidFill>
                <a:latin typeface="Calibri" pitchFamily="34" charset="0"/>
                <a:cs typeface="Calibri" pitchFamily="34" charset="0"/>
              </a:rPr>
              <a:t>all 2-item subsets be contained in L2. </a:t>
            </a:r>
            <a:endParaRPr lang="en-US" dirty="0" smtClean="0">
              <a:solidFill>
                <a:schemeClr val="bg1"/>
              </a:solidFill>
              <a:latin typeface="Calibri" pitchFamily="34" charset="0"/>
              <a:cs typeface="Calibri" pitchFamily="34" charset="0"/>
            </a:endParaRPr>
          </a:p>
          <a:p>
            <a:r>
              <a:rPr lang="en-US" dirty="0" smtClean="0">
                <a:solidFill>
                  <a:schemeClr val="bg1"/>
                </a:solidFill>
                <a:latin typeface="Calibri" pitchFamily="34" charset="0"/>
                <a:cs typeface="Calibri" pitchFamily="34" charset="0"/>
              </a:rPr>
              <a:t>For </a:t>
            </a:r>
            <a:r>
              <a:rPr lang="en-US" dirty="0" smtClean="0">
                <a:solidFill>
                  <a:schemeClr val="bg1"/>
                </a:solidFill>
                <a:latin typeface="Calibri" pitchFamily="34" charset="0"/>
                <a:cs typeface="Calibri" pitchFamily="34" charset="0"/>
              </a:rPr>
              <a:t>example, consider {milk, juice, bread</a:t>
            </a:r>
            <a:r>
              <a:rPr lang="en-US" dirty="0" smtClean="0">
                <a:solidFill>
                  <a:schemeClr val="bg1"/>
                </a:solidFill>
                <a:latin typeface="Calibri" pitchFamily="34" charset="0"/>
                <a:cs typeface="Calibri" pitchFamily="34" charset="0"/>
              </a:rPr>
              <a:t>}; the </a:t>
            </a:r>
            <a:r>
              <a:rPr lang="en-US" dirty="0" smtClean="0">
                <a:solidFill>
                  <a:schemeClr val="bg1"/>
                </a:solidFill>
                <a:latin typeface="Calibri" pitchFamily="34" charset="0"/>
                <a:cs typeface="Calibri" pitchFamily="34" charset="0"/>
              </a:rPr>
              <a:t>2-itemset {milk, bread} is not in L2, hence {milk, juice, </a:t>
            </a:r>
            <a:r>
              <a:rPr lang="en-US" dirty="0" smtClean="0">
                <a:solidFill>
                  <a:schemeClr val="bg1"/>
                </a:solidFill>
                <a:latin typeface="Calibri" pitchFamily="34" charset="0"/>
                <a:cs typeface="Calibri" pitchFamily="34" charset="0"/>
              </a:rPr>
              <a:t>bread} </a:t>
            </a:r>
            <a:r>
              <a:rPr lang="en-US" dirty="0" smtClean="0">
                <a:solidFill>
                  <a:schemeClr val="bg1"/>
                </a:solidFill>
                <a:latin typeface="Calibri" pitchFamily="34" charset="0"/>
                <a:cs typeface="Calibri" pitchFamily="34" charset="0"/>
              </a:rPr>
              <a:t>cannot be a </a:t>
            </a:r>
            <a:r>
              <a:rPr lang="en-US" dirty="0" smtClean="0">
                <a:solidFill>
                  <a:schemeClr val="bg1"/>
                </a:solidFill>
                <a:latin typeface="Calibri" pitchFamily="34" charset="0"/>
                <a:cs typeface="Calibri" pitchFamily="34" charset="0"/>
              </a:rPr>
              <a:t>frequent 3-itemset </a:t>
            </a:r>
            <a:r>
              <a:rPr lang="en-US" dirty="0" smtClean="0">
                <a:solidFill>
                  <a:schemeClr val="bg1"/>
                </a:solidFill>
                <a:latin typeface="Calibri" pitchFamily="34" charset="0"/>
                <a:cs typeface="Calibri" pitchFamily="34" charset="0"/>
              </a:rPr>
              <a:t>by the </a:t>
            </a:r>
            <a:r>
              <a:rPr lang="en-US" b="1" dirty="0" smtClean="0">
                <a:solidFill>
                  <a:schemeClr val="bg1"/>
                </a:solidFill>
                <a:latin typeface="Calibri" pitchFamily="34" charset="0"/>
                <a:cs typeface="Calibri" pitchFamily="34" charset="0"/>
              </a:rPr>
              <a:t>downward closure </a:t>
            </a:r>
            <a:r>
              <a:rPr lang="en-US" b="1" dirty="0" smtClean="0">
                <a:solidFill>
                  <a:schemeClr val="bg1"/>
                </a:solidFill>
                <a:latin typeface="Calibri" pitchFamily="34" charset="0"/>
                <a:cs typeface="Calibri" pitchFamily="34" charset="0"/>
              </a:rPr>
              <a:t>property</a:t>
            </a:r>
            <a:r>
              <a:rPr lang="en-US" dirty="0" smtClean="0">
                <a:solidFill>
                  <a:schemeClr val="bg1"/>
                </a:solidFill>
                <a:latin typeface="Calibri" pitchFamily="34" charset="0"/>
                <a:cs typeface="Calibri" pitchFamily="34" charset="0"/>
              </a:rPr>
              <a:t> (which states that, a </a:t>
            </a:r>
            <a:r>
              <a:rPr lang="en-US" dirty="0" smtClean="0">
                <a:solidFill>
                  <a:schemeClr val="bg1"/>
                </a:solidFill>
                <a:latin typeface="Calibri" pitchFamily="34" charset="0"/>
                <a:cs typeface="Calibri" pitchFamily="34" charset="0"/>
              </a:rPr>
              <a:t>subset of a large </a:t>
            </a:r>
            <a:r>
              <a:rPr lang="en-US" dirty="0" err="1" smtClean="0">
                <a:solidFill>
                  <a:schemeClr val="bg1"/>
                </a:solidFill>
                <a:latin typeface="Calibri" pitchFamily="34" charset="0"/>
                <a:cs typeface="Calibri" pitchFamily="34" charset="0"/>
              </a:rPr>
              <a:t>itemset</a:t>
            </a:r>
            <a:r>
              <a:rPr lang="en-US" dirty="0" smtClean="0">
                <a:solidFill>
                  <a:schemeClr val="bg1"/>
                </a:solidFill>
                <a:latin typeface="Calibri" pitchFamily="34" charset="0"/>
                <a:cs typeface="Calibri" pitchFamily="34" charset="0"/>
              </a:rPr>
              <a:t> must also be </a:t>
            </a:r>
            <a:r>
              <a:rPr lang="en-US" dirty="0" smtClean="0">
                <a:solidFill>
                  <a:schemeClr val="bg1"/>
                </a:solidFill>
                <a:latin typeface="Calibri" pitchFamily="34" charset="0"/>
                <a:cs typeface="Calibri" pitchFamily="34" charset="0"/>
              </a:rPr>
              <a:t>large, that </a:t>
            </a:r>
            <a:r>
              <a:rPr lang="en-US" dirty="0" smtClean="0">
                <a:solidFill>
                  <a:schemeClr val="bg1"/>
                </a:solidFill>
                <a:latin typeface="Calibri" pitchFamily="34" charset="0"/>
                <a:cs typeface="Calibri" pitchFamily="34" charset="0"/>
              </a:rPr>
              <a:t>is, each subset of a </a:t>
            </a:r>
            <a:r>
              <a:rPr lang="en-US" dirty="0" smtClean="0">
                <a:solidFill>
                  <a:schemeClr val="bg1"/>
                </a:solidFill>
                <a:latin typeface="Calibri" pitchFamily="34" charset="0"/>
                <a:cs typeface="Calibri" pitchFamily="34" charset="0"/>
              </a:rPr>
              <a:t>large </a:t>
            </a:r>
            <a:r>
              <a:rPr lang="en-US" dirty="0" err="1" smtClean="0">
                <a:solidFill>
                  <a:schemeClr val="bg1"/>
                </a:solidFill>
                <a:latin typeface="Calibri" pitchFamily="34" charset="0"/>
                <a:cs typeface="Calibri" pitchFamily="34" charset="0"/>
              </a:rPr>
              <a:t>itemset</a:t>
            </a:r>
            <a:r>
              <a:rPr lang="en-US" dirty="0" smtClean="0">
                <a:solidFill>
                  <a:schemeClr val="bg1"/>
                </a:solidFill>
                <a:latin typeface="Calibri" pitchFamily="34" charset="0"/>
                <a:cs typeface="Calibri" pitchFamily="34" charset="0"/>
              </a:rPr>
              <a:t> exceeds the minimum required support).</a:t>
            </a:r>
            <a:r>
              <a:rPr lang="en-US" dirty="0" smtClean="0">
                <a:solidFill>
                  <a:schemeClr val="bg1"/>
                </a:solidFill>
                <a:latin typeface="Calibri" pitchFamily="34" charset="0"/>
                <a:cs typeface="Calibri" pitchFamily="34" charset="0"/>
              </a:rPr>
              <a:t>).</a:t>
            </a:r>
            <a:endParaRPr lang="en-US" dirty="0" smtClean="0">
              <a:solidFill>
                <a:schemeClr val="bg1"/>
              </a:solidFill>
              <a:latin typeface="Calibri" pitchFamily="34" charset="0"/>
              <a:cs typeface="Calibri" pitchFamily="34" charset="0"/>
            </a:endParaRPr>
          </a:p>
          <a:p>
            <a:r>
              <a:rPr lang="en-US" dirty="0" smtClean="0">
                <a:solidFill>
                  <a:schemeClr val="bg1"/>
                </a:solidFill>
                <a:latin typeface="Calibri" pitchFamily="34" charset="0"/>
                <a:cs typeface="Calibri" pitchFamily="34" charset="0"/>
              </a:rPr>
              <a:t>At </a:t>
            </a:r>
            <a:r>
              <a:rPr lang="en-US" dirty="0" smtClean="0">
                <a:solidFill>
                  <a:schemeClr val="bg1"/>
                </a:solidFill>
                <a:latin typeface="Calibri" pitchFamily="34" charset="0"/>
                <a:cs typeface="Calibri" pitchFamily="34" charset="0"/>
              </a:rPr>
              <a:t>this point the algorithm </a:t>
            </a:r>
            <a:r>
              <a:rPr lang="en-US" dirty="0" smtClean="0">
                <a:solidFill>
                  <a:schemeClr val="bg1"/>
                </a:solidFill>
                <a:latin typeface="Calibri" pitchFamily="34" charset="0"/>
                <a:cs typeface="Calibri" pitchFamily="34" charset="0"/>
              </a:rPr>
              <a:t>terminates with </a:t>
            </a:r>
            <a:r>
              <a:rPr lang="en-US" dirty="0" smtClean="0">
                <a:solidFill>
                  <a:schemeClr val="bg1"/>
                </a:solidFill>
                <a:latin typeface="Calibri" pitchFamily="34" charset="0"/>
                <a:cs typeface="Calibri" pitchFamily="34" charset="0"/>
              </a:rPr>
              <a:t>L1 equal to {{milk}, {bread}, {juice}, {cookies}} and L2 equal to {{</a:t>
            </a:r>
            <a:r>
              <a:rPr lang="en-US" dirty="0" smtClean="0">
                <a:solidFill>
                  <a:schemeClr val="bg1"/>
                </a:solidFill>
                <a:latin typeface="Calibri" pitchFamily="34" charset="0"/>
                <a:cs typeface="Calibri" pitchFamily="34" charset="0"/>
              </a:rPr>
              <a:t>milk, juice</a:t>
            </a:r>
            <a:r>
              <a:rPr lang="en-US" dirty="0" smtClean="0">
                <a:solidFill>
                  <a:schemeClr val="bg1"/>
                </a:solidFill>
                <a:latin typeface="Calibri" pitchFamily="34" charset="0"/>
                <a:cs typeface="Calibri" pitchFamily="34" charset="0"/>
              </a:rPr>
              <a:t>}, {bread, cookies}}.</a:t>
            </a:r>
            <a:endParaRPr lang="en-US" dirty="0">
              <a:solidFill>
                <a:schemeClr val="bg1"/>
              </a:solidFill>
              <a:latin typeface="Calibri" pitchFamily="34" charset="0"/>
              <a:cs typeface="Calibri" pitchFamily="34" charset="0"/>
            </a:endParaRPr>
          </a:p>
        </p:txBody>
      </p:sp>
    </p:spTree>
  </p:cSld>
  <p:clrMapOvr>
    <a:masterClrMapping/>
  </p:clrMapOvr>
  <p:transition>
    <p:push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43325"/>
          </a:xfrm>
        </p:spPr>
        <p:txBody>
          <a:bodyPr/>
          <a:lstStyle/>
          <a:p>
            <a:r>
              <a:rPr lang="en-US" dirty="0" smtClean="0">
                <a:solidFill>
                  <a:schemeClr val="bg1"/>
                </a:solidFill>
                <a:latin typeface="Berlin Sans FB Demi" pitchFamily="34" charset="0"/>
                <a:cs typeface="Calibri" pitchFamily="34" charset="0"/>
              </a:rPr>
              <a:t>Sampling Algorithm</a:t>
            </a:r>
            <a:endParaRPr lang="en-US" dirty="0">
              <a:solidFill>
                <a:schemeClr val="bg1"/>
              </a:solidFill>
              <a:latin typeface="Berlin Sans FB Demi" pitchFamily="34" charset="0"/>
              <a:cs typeface="Calibri" pitchFamily="34" charset="0"/>
            </a:endParaRPr>
          </a:p>
        </p:txBody>
      </p:sp>
      <p:sp>
        <p:nvSpPr>
          <p:cNvPr id="3" name="Content Placeholder 2"/>
          <p:cNvSpPr>
            <a:spLocks noGrp="1"/>
          </p:cNvSpPr>
          <p:nvPr>
            <p:ph idx="1"/>
          </p:nvPr>
        </p:nvSpPr>
        <p:spPr>
          <a:xfrm>
            <a:off x="2589212" y="1842247"/>
            <a:ext cx="8915400" cy="4068975"/>
          </a:xfrm>
        </p:spPr>
        <p:txBody>
          <a:bodyPr>
            <a:normAutofit/>
          </a:bodyPr>
          <a:lstStyle/>
          <a:p>
            <a:r>
              <a:rPr lang="en-US" dirty="0" smtClean="0">
                <a:solidFill>
                  <a:schemeClr val="bg1"/>
                </a:solidFill>
                <a:latin typeface="Calibri" pitchFamily="34" charset="0"/>
                <a:cs typeface="Calibri" pitchFamily="34" charset="0"/>
              </a:rPr>
              <a:t>The main idea for the </a:t>
            </a:r>
            <a:r>
              <a:rPr lang="en-US" b="1" dirty="0" smtClean="0">
                <a:solidFill>
                  <a:schemeClr val="bg1"/>
                </a:solidFill>
                <a:latin typeface="Calibri" pitchFamily="34" charset="0"/>
                <a:cs typeface="Calibri" pitchFamily="34" charset="0"/>
              </a:rPr>
              <a:t>Sampling algorithm </a:t>
            </a:r>
            <a:r>
              <a:rPr lang="en-US" dirty="0" smtClean="0">
                <a:solidFill>
                  <a:schemeClr val="bg1"/>
                </a:solidFill>
                <a:latin typeface="Calibri" pitchFamily="34" charset="0"/>
                <a:cs typeface="Calibri" pitchFamily="34" charset="0"/>
              </a:rPr>
              <a:t>is to select a small sample, one that fits in main memory, of the database of transactions and to determine the frequent </a:t>
            </a:r>
            <a:r>
              <a:rPr lang="en-US" dirty="0" err="1" smtClean="0">
                <a:solidFill>
                  <a:schemeClr val="bg1"/>
                </a:solidFill>
                <a:latin typeface="Calibri" pitchFamily="34" charset="0"/>
                <a:cs typeface="Calibri" pitchFamily="34" charset="0"/>
              </a:rPr>
              <a:t>itemsets</a:t>
            </a:r>
            <a:r>
              <a:rPr lang="en-US" dirty="0" smtClean="0">
                <a:solidFill>
                  <a:schemeClr val="bg1"/>
                </a:solidFill>
                <a:latin typeface="Calibri" pitchFamily="34" charset="0"/>
                <a:cs typeface="Calibri" pitchFamily="34" charset="0"/>
              </a:rPr>
              <a:t> from that sample.</a:t>
            </a:r>
          </a:p>
          <a:p>
            <a:r>
              <a:rPr lang="en-US" dirty="0" smtClean="0">
                <a:solidFill>
                  <a:schemeClr val="bg1"/>
                </a:solidFill>
                <a:latin typeface="Calibri" pitchFamily="34" charset="0"/>
                <a:cs typeface="Calibri" pitchFamily="34" charset="0"/>
              </a:rPr>
              <a:t>If those frequent </a:t>
            </a:r>
            <a:r>
              <a:rPr lang="en-US" dirty="0" err="1" smtClean="0">
                <a:solidFill>
                  <a:schemeClr val="bg1"/>
                </a:solidFill>
                <a:latin typeface="Calibri" pitchFamily="34" charset="0"/>
                <a:cs typeface="Calibri" pitchFamily="34" charset="0"/>
              </a:rPr>
              <a:t>itemsets</a:t>
            </a:r>
            <a:r>
              <a:rPr lang="en-US" dirty="0" smtClean="0">
                <a:solidFill>
                  <a:schemeClr val="bg1"/>
                </a:solidFill>
                <a:latin typeface="Calibri" pitchFamily="34" charset="0"/>
                <a:cs typeface="Calibri" pitchFamily="34" charset="0"/>
              </a:rPr>
              <a:t> form a superset of the frequent </a:t>
            </a:r>
            <a:r>
              <a:rPr lang="en-US" dirty="0" err="1" smtClean="0">
                <a:solidFill>
                  <a:schemeClr val="bg1"/>
                </a:solidFill>
                <a:latin typeface="Calibri" pitchFamily="34" charset="0"/>
                <a:cs typeface="Calibri" pitchFamily="34" charset="0"/>
              </a:rPr>
              <a:t>itemsets</a:t>
            </a:r>
            <a:r>
              <a:rPr lang="en-US" dirty="0" smtClean="0">
                <a:solidFill>
                  <a:schemeClr val="bg1"/>
                </a:solidFill>
                <a:latin typeface="Calibri" pitchFamily="34" charset="0"/>
                <a:cs typeface="Calibri" pitchFamily="34" charset="0"/>
              </a:rPr>
              <a:t> for the entire database, then we can determine the real frequent </a:t>
            </a:r>
            <a:r>
              <a:rPr lang="en-US" dirty="0" err="1" smtClean="0">
                <a:solidFill>
                  <a:schemeClr val="bg1"/>
                </a:solidFill>
                <a:latin typeface="Calibri" pitchFamily="34" charset="0"/>
                <a:cs typeface="Calibri" pitchFamily="34" charset="0"/>
              </a:rPr>
              <a:t>itemsets</a:t>
            </a:r>
            <a:r>
              <a:rPr lang="en-US" dirty="0" smtClean="0">
                <a:solidFill>
                  <a:schemeClr val="bg1"/>
                </a:solidFill>
                <a:latin typeface="Calibri" pitchFamily="34" charset="0"/>
                <a:cs typeface="Calibri" pitchFamily="34" charset="0"/>
              </a:rPr>
              <a:t> by scanning the remainder of the database in order to compute the exact support values for the superset </a:t>
            </a:r>
            <a:r>
              <a:rPr lang="en-US" dirty="0" err="1" smtClean="0">
                <a:solidFill>
                  <a:schemeClr val="bg1"/>
                </a:solidFill>
                <a:latin typeface="Calibri" pitchFamily="34" charset="0"/>
                <a:cs typeface="Calibri" pitchFamily="34" charset="0"/>
              </a:rPr>
              <a:t>itemsets</a:t>
            </a:r>
            <a:r>
              <a:rPr lang="en-US" dirty="0" smtClean="0">
                <a:solidFill>
                  <a:schemeClr val="bg1"/>
                </a:solidFill>
                <a:latin typeface="Calibri" pitchFamily="34" charset="0"/>
                <a:cs typeface="Calibri" pitchFamily="34" charset="0"/>
              </a:rPr>
              <a:t>.</a:t>
            </a:r>
          </a:p>
          <a:p>
            <a:r>
              <a:rPr lang="en-US" dirty="0" smtClean="0">
                <a:solidFill>
                  <a:schemeClr val="bg1"/>
                </a:solidFill>
                <a:latin typeface="Calibri" pitchFamily="34" charset="0"/>
                <a:cs typeface="Calibri" pitchFamily="34" charset="0"/>
              </a:rPr>
              <a:t>A superset of the frequent </a:t>
            </a:r>
            <a:r>
              <a:rPr lang="en-US" dirty="0" err="1" smtClean="0">
                <a:solidFill>
                  <a:schemeClr val="bg1"/>
                </a:solidFill>
                <a:latin typeface="Calibri" pitchFamily="34" charset="0"/>
                <a:cs typeface="Calibri" pitchFamily="34" charset="0"/>
              </a:rPr>
              <a:t>itemsets</a:t>
            </a:r>
            <a:r>
              <a:rPr lang="en-US" dirty="0" smtClean="0">
                <a:solidFill>
                  <a:schemeClr val="bg1"/>
                </a:solidFill>
                <a:latin typeface="Calibri" pitchFamily="34" charset="0"/>
                <a:cs typeface="Calibri" pitchFamily="34" charset="0"/>
              </a:rPr>
              <a:t> can usually be found from the sample by using, for example, the </a:t>
            </a:r>
            <a:r>
              <a:rPr lang="en-US" dirty="0" err="1" smtClean="0">
                <a:solidFill>
                  <a:schemeClr val="bg1"/>
                </a:solidFill>
                <a:latin typeface="Calibri" pitchFamily="34" charset="0"/>
                <a:cs typeface="Calibri" pitchFamily="34" charset="0"/>
              </a:rPr>
              <a:t>Apriori</a:t>
            </a:r>
            <a:r>
              <a:rPr lang="en-US" dirty="0" smtClean="0">
                <a:solidFill>
                  <a:schemeClr val="bg1"/>
                </a:solidFill>
                <a:latin typeface="Calibri" pitchFamily="34" charset="0"/>
                <a:cs typeface="Calibri" pitchFamily="34" charset="0"/>
              </a:rPr>
              <a:t> algorithm, with a lowered minimum support.</a:t>
            </a:r>
          </a:p>
          <a:p>
            <a:r>
              <a:rPr lang="en-US" dirty="0" smtClean="0">
                <a:solidFill>
                  <a:schemeClr val="bg1"/>
                </a:solidFill>
                <a:latin typeface="Calibri" pitchFamily="34" charset="0"/>
                <a:cs typeface="Calibri" pitchFamily="34" charset="0"/>
              </a:rPr>
              <a:t>In some rare cases, some frequent </a:t>
            </a:r>
            <a:r>
              <a:rPr lang="en-US" dirty="0" err="1" smtClean="0">
                <a:solidFill>
                  <a:schemeClr val="bg1"/>
                </a:solidFill>
                <a:latin typeface="Calibri" pitchFamily="34" charset="0"/>
                <a:cs typeface="Calibri" pitchFamily="34" charset="0"/>
              </a:rPr>
              <a:t>itemsets</a:t>
            </a:r>
            <a:r>
              <a:rPr lang="en-US" dirty="0" smtClean="0">
                <a:solidFill>
                  <a:schemeClr val="bg1"/>
                </a:solidFill>
                <a:latin typeface="Calibri" pitchFamily="34" charset="0"/>
                <a:cs typeface="Calibri" pitchFamily="34" charset="0"/>
              </a:rPr>
              <a:t> may be missed and a second scan of the database is needed. To decide whether any frequent </a:t>
            </a:r>
            <a:r>
              <a:rPr lang="en-US" dirty="0" err="1" smtClean="0">
                <a:solidFill>
                  <a:schemeClr val="bg1"/>
                </a:solidFill>
                <a:latin typeface="Calibri" pitchFamily="34" charset="0"/>
                <a:cs typeface="Calibri" pitchFamily="34" charset="0"/>
              </a:rPr>
              <a:t>itemsets</a:t>
            </a:r>
            <a:r>
              <a:rPr lang="en-US" dirty="0" smtClean="0">
                <a:solidFill>
                  <a:schemeClr val="bg1"/>
                </a:solidFill>
                <a:latin typeface="Calibri" pitchFamily="34" charset="0"/>
                <a:cs typeface="Calibri" pitchFamily="34" charset="0"/>
              </a:rPr>
              <a:t> have been missed, the concept of the </a:t>
            </a:r>
            <a:r>
              <a:rPr lang="en-US" i="1" dirty="0" smtClean="0">
                <a:solidFill>
                  <a:schemeClr val="bg1"/>
                </a:solidFill>
                <a:latin typeface="Calibri" pitchFamily="34" charset="0"/>
                <a:cs typeface="Calibri" pitchFamily="34" charset="0"/>
              </a:rPr>
              <a:t>negative border </a:t>
            </a:r>
            <a:r>
              <a:rPr lang="en-US" dirty="0" smtClean="0">
                <a:solidFill>
                  <a:schemeClr val="bg1"/>
                </a:solidFill>
                <a:latin typeface="Calibri" pitchFamily="34" charset="0"/>
                <a:cs typeface="Calibri" pitchFamily="34" charset="0"/>
              </a:rPr>
              <a:t>is used.</a:t>
            </a:r>
          </a:p>
        </p:txBody>
      </p:sp>
    </p:spTree>
  </p:cSld>
  <p:clrMapOvr>
    <a:masterClrMapping/>
  </p:clrMapOvr>
  <p:transition>
    <p:cover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43325"/>
          </a:xfrm>
        </p:spPr>
        <p:txBody>
          <a:bodyPr/>
          <a:lstStyle/>
          <a:p>
            <a:r>
              <a:rPr lang="en-US" dirty="0" smtClean="0">
                <a:solidFill>
                  <a:schemeClr val="bg1"/>
                </a:solidFill>
                <a:latin typeface="Berlin Sans FB Demi" pitchFamily="34" charset="0"/>
                <a:cs typeface="Calibri" pitchFamily="34" charset="0"/>
              </a:rPr>
              <a:t>Sampling Algorithm</a:t>
            </a:r>
            <a:endParaRPr lang="en-US" dirty="0">
              <a:solidFill>
                <a:schemeClr val="bg1"/>
              </a:solidFill>
              <a:latin typeface="Berlin Sans FB Demi" pitchFamily="34" charset="0"/>
              <a:cs typeface="Calibri" pitchFamily="34" charset="0"/>
            </a:endParaRPr>
          </a:p>
        </p:txBody>
      </p:sp>
      <p:sp>
        <p:nvSpPr>
          <p:cNvPr id="3" name="Content Placeholder 2"/>
          <p:cNvSpPr>
            <a:spLocks noGrp="1"/>
          </p:cNvSpPr>
          <p:nvPr>
            <p:ph idx="1"/>
          </p:nvPr>
        </p:nvSpPr>
        <p:spPr>
          <a:xfrm>
            <a:off x="2589212" y="1842247"/>
            <a:ext cx="8915400" cy="4068975"/>
          </a:xfrm>
        </p:spPr>
        <p:txBody>
          <a:bodyPr>
            <a:normAutofit/>
          </a:bodyPr>
          <a:lstStyle/>
          <a:p>
            <a:r>
              <a:rPr lang="en-US" dirty="0" smtClean="0">
                <a:solidFill>
                  <a:schemeClr val="bg1"/>
                </a:solidFill>
                <a:latin typeface="Calibri" pitchFamily="34" charset="0"/>
                <a:cs typeface="Calibri" pitchFamily="34" charset="0"/>
              </a:rPr>
              <a:t>The negative border with respect to a frequent </a:t>
            </a:r>
            <a:r>
              <a:rPr lang="en-US" dirty="0" err="1" smtClean="0">
                <a:solidFill>
                  <a:schemeClr val="bg1"/>
                </a:solidFill>
                <a:latin typeface="Calibri" pitchFamily="34" charset="0"/>
                <a:cs typeface="Calibri" pitchFamily="34" charset="0"/>
              </a:rPr>
              <a:t>itemset</a:t>
            </a:r>
            <a:r>
              <a:rPr lang="en-US" dirty="0" smtClean="0">
                <a:solidFill>
                  <a:schemeClr val="bg1"/>
                </a:solidFill>
                <a:latin typeface="Calibri" pitchFamily="34" charset="0"/>
                <a:cs typeface="Calibri" pitchFamily="34" charset="0"/>
              </a:rPr>
              <a:t>, S, and set of items, I, is the minimal </a:t>
            </a:r>
            <a:r>
              <a:rPr lang="en-US" dirty="0" err="1" smtClean="0">
                <a:solidFill>
                  <a:schemeClr val="bg1"/>
                </a:solidFill>
                <a:latin typeface="Calibri" pitchFamily="34" charset="0"/>
                <a:cs typeface="Calibri" pitchFamily="34" charset="0"/>
              </a:rPr>
              <a:t>itemsets</a:t>
            </a:r>
            <a:r>
              <a:rPr lang="en-US" dirty="0" smtClean="0">
                <a:solidFill>
                  <a:schemeClr val="bg1"/>
                </a:solidFill>
                <a:latin typeface="Calibri" pitchFamily="34" charset="0"/>
                <a:cs typeface="Calibri" pitchFamily="34" charset="0"/>
              </a:rPr>
              <a:t> contained in </a:t>
            </a:r>
            <a:r>
              <a:rPr lang="en-US" dirty="0" err="1" smtClean="0">
                <a:solidFill>
                  <a:schemeClr val="bg1"/>
                </a:solidFill>
                <a:latin typeface="Calibri" pitchFamily="34" charset="0"/>
                <a:cs typeface="Calibri" pitchFamily="34" charset="0"/>
              </a:rPr>
              <a:t>PowerSet</a:t>
            </a:r>
            <a:r>
              <a:rPr lang="en-US" dirty="0" smtClean="0">
                <a:solidFill>
                  <a:schemeClr val="bg1"/>
                </a:solidFill>
                <a:latin typeface="Calibri" pitchFamily="34" charset="0"/>
                <a:cs typeface="Calibri" pitchFamily="34" charset="0"/>
              </a:rPr>
              <a:t>(I) and not in S.</a:t>
            </a:r>
          </a:p>
          <a:p>
            <a:r>
              <a:rPr lang="en-US" dirty="0" smtClean="0">
                <a:solidFill>
                  <a:schemeClr val="bg1"/>
                </a:solidFill>
                <a:latin typeface="Calibri" pitchFamily="34" charset="0"/>
                <a:cs typeface="Calibri" pitchFamily="34" charset="0"/>
              </a:rPr>
              <a:t>The basic idea is that the negative border of a set of frequent </a:t>
            </a:r>
            <a:r>
              <a:rPr lang="en-US" dirty="0" err="1" smtClean="0">
                <a:solidFill>
                  <a:schemeClr val="bg1"/>
                </a:solidFill>
                <a:latin typeface="Calibri" pitchFamily="34" charset="0"/>
                <a:cs typeface="Calibri" pitchFamily="34" charset="0"/>
              </a:rPr>
              <a:t>itemsets</a:t>
            </a:r>
            <a:r>
              <a:rPr lang="en-US" dirty="0" smtClean="0">
                <a:solidFill>
                  <a:schemeClr val="bg1"/>
                </a:solidFill>
                <a:latin typeface="Calibri" pitchFamily="34" charset="0"/>
                <a:cs typeface="Calibri" pitchFamily="34" charset="0"/>
              </a:rPr>
              <a:t> contains the closest </a:t>
            </a:r>
            <a:r>
              <a:rPr lang="en-US" dirty="0" err="1" smtClean="0">
                <a:solidFill>
                  <a:schemeClr val="bg1"/>
                </a:solidFill>
                <a:latin typeface="Calibri" pitchFamily="34" charset="0"/>
                <a:cs typeface="Calibri" pitchFamily="34" charset="0"/>
              </a:rPr>
              <a:t>itemsets</a:t>
            </a:r>
            <a:r>
              <a:rPr lang="en-US" dirty="0" smtClean="0">
                <a:solidFill>
                  <a:schemeClr val="bg1"/>
                </a:solidFill>
                <a:latin typeface="Calibri" pitchFamily="34" charset="0"/>
                <a:cs typeface="Calibri" pitchFamily="34" charset="0"/>
              </a:rPr>
              <a:t> that could also be frequent. </a:t>
            </a:r>
          </a:p>
          <a:p>
            <a:r>
              <a:rPr lang="en-US" dirty="0" smtClean="0">
                <a:solidFill>
                  <a:schemeClr val="bg1"/>
                </a:solidFill>
                <a:latin typeface="Calibri" pitchFamily="34" charset="0"/>
                <a:cs typeface="Calibri" pitchFamily="34" charset="0"/>
              </a:rPr>
              <a:t>Consider the case where a set X is not contained in the frequent </a:t>
            </a:r>
            <a:r>
              <a:rPr lang="en-US" dirty="0" err="1" smtClean="0">
                <a:solidFill>
                  <a:schemeClr val="bg1"/>
                </a:solidFill>
                <a:latin typeface="Calibri" pitchFamily="34" charset="0"/>
                <a:cs typeface="Calibri" pitchFamily="34" charset="0"/>
              </a:rPr>
              <a:t>itemsets</a:t>
            </a:r>
            <a:r>
              <a:rPr lang="en-US" dirty="0" smtClean="0">
                <a:solidFill>
                  <a:schemeClr val="bg1"/>
                </a:solidFill>
                <a:latin typeface="Calibri" pitchFamily="34" charset="0"/>
                <a:cs typeface="Calibri" pitchFamily="34" charset="0"/>
              </a:rPr>
              <a:t>. If all subsets of X are contained in the set of frequent </a:t>
            </a:r>
            <a:r>
              <a:rPr lang="en-US" dirty="0" err="1" smtClean="0">
                <a:solidFill>
                  <a:schemeClr val="bg1"/>
                </a:solidFill>
                <a:latin typeface="Calibri" pitchFamily="34" charset="0"/>
                <a:cs typeface="Calibri" pitchFamily="34" charset="0"/>
              </a:rPr>
              <a:t>itemsets</a:t>
            </a:r>
            <a:r>
              <a:rPr lang="en-US" dirty="0" smtClean="0">
                <a:solidFill>
                  <a:schemeClr val="bg1"/>
                </a:solidFill>
                <a:latin typeface="Calibri" pitchFamily="34" charset="0"/>
                <a:cs typeface="Calibri" pitchFamily="34" charset="0"/>
              </a:rPr>
              <a:t>, then X would be in the negative border.</a:t>
            </a:r>
          </a:p>
          <a:p>
            <a:r>
              <a:rPr lang="en-US" dirty="0" smtClean="0">
                <a:solidFill>
                  <a:schemeClr val="bg1"/>
                </a:solidFill>
                <a:latin typeface="Calibri" pitchFamily="34" charset="0"/>
                <a:cs typeface="Calibri" pitchFamily="34" charset="0"/>
              </a:rPr>
              <a:t>We illustrate this with the following example. Consider the set of items I = {A, B, C, D, E} and let the combined frequent </a:t>
            </a:r>
            <a:r>
              <a:rPr lang="en-US" dirty="0" err="1" smtClean="0">
                <a:solidFill>
                  <a:schemeClr val="bg1"/>
                </a:solidFill>
                <a:latin typeface="Calibri" pitchFamily="34" charset="0"/>
                <a:cs typeface="Calibri" pitchFamily="34" charset="0"/>
              </a:rPr>
              <a:t>itemsets</a:t>
            </a:r>
            <a:r>
              <a:rPr lang="en-US" dirty="0" smtClean="0">
                <a:solidFill>
                  <a:schemeClr val="bg1"/>
                </a:solidFill>
                <a:latin typeface="Calibri" pitchFamily="34" charset="0"/>
                <a:cs typeface="Calibri" pitchFamily="34" charset="0"/>
              </a:rPr>
              <a:t> of size 1 to 3 be S = {{A}, {B}, {C}, {D}, {AB}, {AC}, {BC}, {AD}, {CD}, {ABC}}. The negative border is {{E}, {BD}, {ACD}}.</a:t>
            </a:r>
          </a:p>
        </p:txBody>
      </p:sp>
    </p:spTree>
  </p:cSld>
  <p:clrMapOvr>
    <a:masterClrMapping/>
  </p:clrMapOvr>
  <p:transition>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43325"/>
          </a:xfrm>
        </p:spPr>
        <p:txBody>
          <a:bodyPr/>
          <a:lstStyle/>
          <a:p>
            <a:r>
              <a:rPr lang="en-US" dirty="0" smtClean="0">
                <a:solidFill>
                  <a:schemeClr val="bg1"/>
                </a:solidFill>
                <a:latin typeface="Berlin Sans FB Demi" pitchFamily="34" charset="0"/>
                <a:cs typeface="Calibri" pitchFamily="34" charset="0"/>
              </a:rPr>
              <a:t>Sampling Algorithm</a:t>
            </a:r>
            <a:endParaRPr lang="en-US" dirty="0">
              <a:solidFill>
                <a:schemeClr val="bg1"/>
              </a:solidFill>
              <a:latin typeface="Berlin Sans FB Demi" pitchFamily="34" charset="0"/>
              <a:cs typeface="Calibri" pitchFamily="34" charset="0"/>
            </a:endParaRPr>
          </a:p>
        </p:txBody>
      </p:sp>
      <p:sp>
        <p:nvSpPr>
          <p:cNvPr id="3" name="Content Placeholder 2"/>
          <p:cNvSpPr>
            <a:spLocks noGrp="1"/>
          </p:cNvSpPr>
          <p:nvPr>
            <p:ph idx="1"/>
          </p:nvPr>
        </p:nvSpPr>
        <p:spPr>
          <a:xfrm>
            <a:off x="2589212" y="1842247"/>
            <a:ext cx="8915400" cy="4068975"/>
          </a:xfrm>
        </p:spPr>
        <p:txBody>
          <a:bodyPr>
            <a:normAutofit/>
          </a:bodyPr>
          <a:lstStyle/>
          <a:p>
            <a:r>
              <a:rPr lang="en-US" dirty="0" smtClean="0">
                <a:solidFill>
                  <a:schemeClr val="bg1"/>
                </a:solidFill>
                <a:latin typeface="Calibri" pitchFamily="34" charset="0"/>
                <a:cs typeface="Calibri" pitchFamily="34" charset="0"/>
              </a:rPr>
              <a:t>The set {E} is the only 1-itemset not contained in S, {BD} is the only 2-itemset not in S but whose 1-itemset subsets are, and {ACD} is the only 3-itemset whose 2-itemset subsets are all in S. </a:t>
            </a:r>
          </a:p>
          <a:p>
            <a:r>
              <a:rPr lang="en-US" dirty="0" smtClean="0">
                <a:solidFill>
                  <a:schemeClr val="bg1"/>
                </a:solidFill>
                <a:latin typeface="Calibri" pitchFamily="34" charset="0"/>
                <a:cs typeface="Calibri" pitchFamily="34" charset="0"/>
              </a:rPr>
              <a:t>The negative border is important since it is necessary to determine the support for those </a:t>
            </a:r>
            <a:r>
              <a:rPr lang="en-US" dirty="0" err="1" smtClean="0">
                <a:solidFill>
                  <a:schemeClr val="bg1"/>
                </a:solidFill>
                <a:latin typeface="Calibri" pitchFamily="34" charset="0"/>
                <a:cs typeface="Calibri" pitchFamily="34" charset="0"/>
              </a:rPr>
              <a:t>itemsets</a:t>
            </a:r>
            <a:r>
              <a:rPr lang="en-US" dirty="0" smtClean="0">
                <a:solidFill>
                  <a:schemeClr val="bg1"/>
                </a:solidFill>
                <a:latin typeface="Calibri" pitchFamily="34" charset="0"/>
                <a:cs typeface="Calibri" pitchFamily="34" charset="0"/>
              </a:rPr>
              <a:t> in the negative border to ensure that no large </a:t>
            </a:r>
            <a:r>
              <a:rPr lang="en-US" dirty="0" err="1" smtClean="0">
                <a:solidFill>
                  <a:schemeClr val="bg1"/>
                </a:solidFill>
                <a:latin typeface="Calibri" pitchFamily="34" charset="0"/>
                <a:cs typeface="Calibri" pitchFamily="34" charset="0"/>
              </a:rPr>
              <a:t>itemsets</a:t>
            </a:r>
            <a:r>
              <a:rPr lang="en-US" dirty="0" smtClean="0">
                <a:solidFill>
                  <a:schemeClr val="bg1"/>
                </a:solidFill>
                <a:latin typeface="Calibri" pitchFamily="34" charset="0"/>
                <a:cs typeface="Calibri" pitchFamily="34" charset="0"/>
              </a:rPr>
              <a:t> are missed from analyzing the sample data.</a:t>
            </a:r>
          </a:p>
          <a:p>
            <a:r>
              <a:rPr lang="en-US" dirty="0" smtClean="0">
                <a:solidFill>
                  <a:schemeClr val="bg1"/>
                </a:solidFill>
                <a:latin typeface="Calibri" pitchFamily="34" charset="0"/>
                <a:cs typeface="Calibri" pitchFamily="34" charset="0"/>
              </a:rPr>
              <a:t>Support for the negative border is determined when the remainder of the database is scanned. If we find that an </a:t>
            </a:r>
            <a:r>
              <a:rPr lang="en-US" dirty="0" err="1" smtClean="0">
                <a:solidFill>
                  <a:schemeClr val="bg1"/>
                </a:solidFill>
                <a:latin typeface="Calibri" pitchFamily="34" charset="0"/>
                <a:cs typeface="Calibri" pitchFamily="34" charset="0"/>
              </a:rPr>
              <a:t>itemset</a:t>
            </a:r>
            <a:r>
              <a:rPr lang="en-US" dirty="0" smtClean="0">
                <a:solidFill>
                  <a:schemeClr val="bg1"/>
                </a:solidFill>
                <a:latin typeface="Calibri" pitchFamily="34" charset="0"/>
                <a:cs typeface="Calibri" pitchFamily="34" charset="0"/>
              </a:rPr>
              <a:t>, X, in the negative border belongs in the set of all frequent </a:t>
            </a:r>
            <a:r>
              <a:rPr lang="en-US" dirty="0" err="1" smtClean="0">
                <a:solidFill>
                  <a:schemeClr val="bg1"/>
                </a:solidFill>
                <a:latin typeface="Calibri" pitchFamily="34" charset="0"/>
                <a:cs typeface="Calibri" pitchFamily="34" charset="0"/>
              </a:rPr>
              <a:t>itemsets</a:t>
            </a:r>
            <a:r>
              <a:rPr lang="en-US" dirty="0" smtClean="0">
                <a:solidFill>
                  <a:schemeClr val="bg1"/>
                </a:solidFill>
                <a:latin typeface="Calibri" pitchFamily="34" charset="0"/>
                <a:cs typeface="Calibri" pitchFamily="34" charset="0"/>
              </a:rPr>
              <a:t>, then there is a potential for a superset of X to also be frequent.</a:t>
            </a:r>
          </a:p>
          <a:p>
            <a:r>
              <a:rPr lang="en-US" dirty="0" smtClean="0">
                <a:solidFill>
                  <a:schemeClr val="bg1"/>
                </a:solidFill>
                <a:latin typeface="Calibri" pitchFamily="34" charset="0"/>
                <a:cs typeface="Calibri" pitchFamily="34" charset="0"/>
              </a:rPr>
              <a:t>If this happens, then a second pass over the database is needed to make sure that all frequent </a:t>
            </a:r>
            <a:r>
              <a:rPr lang="en-US" dirty="0" err="1" smtClean="0">
                <a:solidFill>
                  <a:schemeClr val="bg1"/>
                </a:solidFill>
                <a:latin typeface="Calibri" pitchFamily="34" charset="0"/>
                <a:cs typeface="Calibri" pitchFamily="34" charset="0"/>
              </a:rPr>
              <a:t>itemsets</a:t>
            </a:r>
            <a:r>
              <a:rPr lang="en-US" dirty="0" smtClean="0">
                <a:solidFill>
                  <a:schemeClr val="bg1"/>
                </a:solidFill>
                <a:latin typeface="Calibri" pitchFamily="34" charset="0"/>
                <a:cs typeface="Calibri" pitchFamily="34" charset="0"/>
              </a:rPr>
              <a:t> are found.</a:t>
            </a:r>
            <a:endParaRPr lang="en-US" dirty="0">
              <a:solidFill>
                <a:schemeClr val="bg1"/>
              </a:solidFill>
              <a:latin typeface="Calibri" pitchFamily="34" charset="0"/>
              <a:cs typeface="Calibri" pitchFamily="34" charset="0"/>
            </a:endParaRPr>
          </a:p>
        </p:txBody>
      </p:sp>
    </p:spTree>
  </p:cSld>
  <p:clrMapOvr>
    <a:masterClrMapping/>
  </p:clrMapOvr>
  <p:transition>
    <p:cover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22302"/>
          </a:xfrm>
        </p:spPr>
        <p:txBody>
          <a:bodyPr/>
          <a:lstStyle/>
          <a:p>
            <a:r>
              <a:rPr lang="en-US" dirty="0" smtClean="0">
                <a:solidFill>
                  <a:schemeClr val="bg1"/>
                </a:solidFill>
                <a:latin typeface="Berlin Sans FB Demi" pitchFamily="34" charset="0"/>
              </a:rPr>
              <a:t>Other Algorithms</a:t>
            </a:r>
            <a:endParaRPr lang="en-US" dirty="0">
              <a:solidFill>
                <a:schemeClr val="bg1"/>
              </a:solidFill>
              <a:latin typeface="Berlin Sans FB Demi" pitchFamily="34" charset="0"/>
            </a:endParaRPr>
          </a:p>
        </p:txBody>
      </p:sp>
      <p:sp>
        <p:nvSpPr>
          <p:cNvPr id="3" name="Content Placeholder 2"/>
          <p:cNvSpPr>
            <a:spLocks noGrp="1"/>
          </p:cNvSpPr>
          <p:nvPr>
            <p:ph idx="1"/>
          </p:nvPr>
        </p:nvSpPr>
        <p:spPr>
          <a:xfrm>
            <a:off x="2589212" y="1734671"/>
            <a:ext cx="8915400" cy="4176551"/>
          </a:xfrm>
        </p:spPr>
        <p:txBody>
          <a:bodyPr/>
          <a:lstStyle/>
          <a:p>
            <a:r>
              <a:rPr lang="en-US" b="1" dirty="0" smtClean="0">
                <a:solidFill>
                  <a:schemeClr val="bg1"/>
                </a:solidFill>
                <a:latin typeface="Calibri" pitchFamily="34" charset="0"/>
                <a:cs typeface="Calibri" pitchFamily="34" charset="0"/>
              </a:rPr>
              <a:t>Frequent-Pattern (FP) Tree and FP-Growth Algorithm</a:t>
            </a:r>
          </a:p>
          <a:p>
            <a:r>
              <a:rPr lang="en-US" b="1" dirty="0" smtClean="0">
                <a:solidFill>
                  <a:schemeClr val="bg1"/>
                </a:solidFill>
                <a:latin typeface="Calibri" pitchFamily="34" charset="0"/>
                <a:cs typeface="Calibri" pitchFamily="34" charset="0"/>
              </a:rPr>
              <a:t>Partition Algorithm</a:t>
            </a:r>
            <a:endParaRPr lang="en-US" b="1" dirty="0">
              <a:latin typeface="Calibri" pitchFamily="34" charset="0"/>
              <a:cs typeface="Calibri" pitchFamily="34" charset="0"/>
            </a:endParaRPr>
          </a:p>
        </p:txBody>
      </p:sp>
    </p:spTree>
  </p:cSld>
  <p:clrMapOvr>
    <a:masterClrMapping/>
  </p:clrMapOvr>
  <p:transition>
    <p:push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02984"/>
          </a:xfrm>
        </p:spPr>
        <p:txBody>
          <a:bodyPr/>
          <a:lstStyle/>
          <a:p>
            <a:r>
              <a:rPr lang="en-US" dirty="0" smtClean="0">
                <a:solidFill>
                  <a:schemeClr val="bg1"/>
                </a:solidFill>
                <a:latin typeface="Berlin Sans FB Demi" pitchFamily="34" charset="0"/>
                <a:cs typeface="Calibri" pitchFamily="34" charset="0"/>
              </a:rPr>
              <a:t>Other Types of Association Rules</a:t>
            </a:r>
            <a:endParaRPr lang="en-US" dirty="0">
              <a:solidFill>
                <a:schemeClr val="bg1"/>
              </a:solidFill>
              <a:latin typeface="Berlin Sans FB Demi" pitchFamily="34" charset="0"/>
              <a:cs typeface="Calibri" pitchFamily="34" charset="0"/>
            </a:endParaRPr>
          </a:p>
        </p:txBody>
      </p:sp>
      <p:sp>
        <p:nvSpPr>
          <p:cNvPr id="3" name="Content Placeholder 2"/>
          <p:cNvSpPr>
            <a:spLocks noGrp="1"/>
          </p:cNvSpPr>
          <p:nvPr>
            <p:ph idx="1"/>
          </p:nvPr>
        </p:nvSpPr>
        <p:spPr>
          <a:xfrm>
            <a:off x="2589212" y="1842247"/>
            <a:ext cx="4968035" cy="4068975"/>
          </a:xfrm>
        </p:spPr>
        <p:txBody>
          <a:bodyPr>
            <a:normAutofit/>
          </a:bodyPr>
          <a:lstStyle/>
          <a:p>
            <a:r>
              <a:rPr lang="en-US" sz="2000" b="1" dirty="0" smtClean="0">
                <a:solidFill>
                  <a:schemeClr val="bg1"/>
                </a:solidFill>
                <a:latin typeface="Calibri" pitchFamily="34" charset="0"/>
                <a:cs typeface="Calibri" pitchFamily="34" charset="0"/>
              </a:rPr>
              <a:t>Association Rules among Hierarchies.</a:t>
            </a:r>
          </a:p>
          <a:p>
            <a:r>
              <a:rPr lang="en-US" dirty="0" smtClean="0">
                <a:solidFill>
                  <a:schemeClr val="bg1"/>
                </a:solidFill>
                <a:latin typeface="Calibri" pitchFamily="34" charset="0"/>
                <a:cs typeface="Calibri" pitchFamily="34" charset="0"/>
              </a:rPr>
              <a:t>There are certain types of associations that are particularly interesting for a special reason. These associations occur among hierarchies of items.</a:t>
            </a:r>
          </a:p>
          <a:p>
            <a:r>
              <a:rPr lang="en-US" dirty="0" smtClean="0">
                <a:solidFill>
                  <a:schemeClr val="bg1"/>
                </a:solidFill>
                <a:latin typeface="Calibri" pitchFamily="34" charset="0"/>
                <a:cs typeface="Calibri" pitchFamily="34" charset="0"/>
              </a:rPr>
              <a:t>Typically, it is possible to divide items among disjoint hierarchies based on the nature of the domain.</a:t>
            </a:r>
          </a:p>
          <a:p>
            <a:r>
              <a:rPr lang="en-US" dirty="0" smtClean="0">
                <a:solidFill>
                  <a:schemeClr val="bg1"/>
                </a:solidFill>
                <a:latin typeface="Calibri" pitchFamily="34" charset="0"/>
                <a:cs typeface="Calibri" pitchFamily="34" charset="0"/>
              </a:rPr>
              <a:t>For example, foods in a supermarket, items in a department store, or articles in a sports shop can be categorized into classes and subclasses that give rise to hierarchies.</a:t>
            </a:r>
          </a:p>
        </p:txBody>
      </p:sp>
      <p:pic>
        <p:nvPicPr>
          <p:cNvPr id="1026" name="Picture 2"/>
          <p:cNvPicPr>
            <a:picLocks noChangeAspect="1" noChangeArrowheads="1"/>
          </p:cNvPicPr>
          <p:nvPr/>
        </p:nvPicPr>
        <p:blipFill>
          <a:blip r:embed="rId2"/>
          <a:srcRect/>
          <a:stretch>
            <a:fillRect/>
          </a:stretch>
        </p:blipFill>
        <p:spPr bwMode="auto">
          <a:xfrm>
            <a:off x="7490012" y="2460812"/>
            <a:ext cx="4262717" cy="2850776"/>
          </a:xfrm>
          <a:prstGeom prst="rect">
            <a:avLst/>
          </a:prstGeom>
          <a:noFill/>
          <a:ln w="9525">
            <a:noFill/>
            <a:miter lim="800000"/>
            <a:headEnd/>
            <a:tailEnd/>
          </a:ln>
          <a:effectLst/>
        </p:spPr>
      </p:pic>
    </p:spTree>
  </p:cSld>
  <p:clrMapOvr>
    <a:masterClrMapping/>
  </p:clrMapOvr>
  <p:transition>
    <p:cover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02984"/>
          </a:xfrm>
        </p:spPr>
        <p:txBody>
          <a:bodyPr/>
          <a:lstStyle/>
          <a:p>
            <a:r>
              <a:rPr lang="en-US" dirty="0" smtClean="0">
                <a:solidFill>
                  <a:schemeClr val="bg1"/>
                </a:solidFill>
                <a:latin typeface="Berlin Sans FB Demi" pitchFamily="34" charset="0"/>
                <a:cs typeface="Calibri" pitchFamily="34" charset="0"/>
              </a:rPr>
              <a:t>Other Types of Association Rules</a:t>
            </a:r>
            <a:endParaRPr lang="en-US" dirty="0">
              <a:solidFill>
                <a:schemeClr val="bg1"/>
              </a:solidFill>
              <a:latin typeface="Berlin Sans FB Demi" pitchFamily="34" charset="0"/>
              <a:cs typeface="Calibri" pitchFamily="34" charset="0"/>
            </a:endParaRPr>
          </a:p>
        </p:txBody>
      </p:sp>
      <p:sp>
        <p:nvSpPr>
          <p:cNvPr id="3" name="Content Placeholder 2"/>
          <p:cNvSpPr>
            <a:spLocks noGrp="1"/>
          </p:cNvSpPr>
          <p:nvPr>
            <p:ph idx="1"/>
          </p:nvPr>
        </p:nvSpPr>
        <p:spPr>
          <a:xfrm>
            <a:off x="2589212" y="1842247"/>
            <a:ext cx="8915400" cy="4343400"/>
          </a:xfrm>
        </p:spPr>
        <p:txBody>
          <a:bodyPr>
            <a:normAutofit/>
          </a:bodyPr>
          <a:lstStyle/>
          <a:p>
            <a:r>
              <a:rPr lang="en-US" sz="2000" b="1" dirty="0" smtClean="0">
                <a:solidFill>
                  <a:schemeClr val="bg1"/>
                </a:solidFill>
                <a:latin typeface="Calibri" pitchFamily="34" charset="0"/>
                <a:cs typeface="Calibri" pitchFamily="34" charset="0"/>
              </a:rPr>
              <a:t>Multidimensional Associations.</a:t>
            </a:r>
          </a:p>
          <a:p>
            <a:r>
              <a:rPr lang="en-US" dirty="0" smtClean="0">
                <a:solidFill>
                  <a:schemeClr val="bg1"/>
                </a:solidFill>
                <a:latin typeface="Calibri" pitchFamily="34" charset="0"/>
                <a:cs typeface="Calibri" pitchFamily="34" charset="0"/>
              </a:rPr>
              <a:t>Discovering association rules involves searching for patterns in a file.</a:t>
            </a:r>
          </a:p>
          <a:p>
            <a:r>
              <a:rPr lang="en-US" dirty="0" smtClean="0">
                <a:solidFill>
                  <a:schemeClr val="bg1"/>
                </a:solidFill>
                <a:latin typeface="Calibri" pitchFamily="34" charset="0"/>
                <a:cs typeface="Calibri" pitchFamily="34" charset="0"/>
              </a:rPr>
              <a:t>It may be of interest to find association rules that involve multiple dimensions, for example, Time(6:30...8:00) =&gt; </a:t>
            </a:r>
            <a:r>
              <a:rPr lang="en-US" dirty="0" err="1" smtClean="0">
                <a:solidFill>
                  <a:schemeClr val="bg1"/>
                </a:solidFill>
                <a:latin typeface="Calibri" pitchFamily="34" charset="0"/>
                <a:cs typeface="Calibri" pitchFamily="34" charset="0"/>
              </a:rPr>
              <a:t>Items_bought</a:t>
            </a:r>
            <a:r>
              <a:rPr lang="en-US" dirty="0" smtClean="0">
                <a:solidFill>
                  <a:schemeClr val="bg1"/>
                </a:solidFill>
                <a:latin typeface="Calibri" pitchFamily="34" charset="0"/>
                <a:cs typeface="Calibri" pitchFamily="34" charset="0"/>
              </a:rPr>
              <a:t>(milk). Rules like these are called </a:t>
            </a:r>
            <a:r>
              <a:rPr lang="en-US" i="1" dirty="0" smtClean="0">
                <a:solidFill>
                  <a:schemeClr val="bg1"/>
                </a:solidFill>
                <a:latin typeface="Calibri" pitchFamily="34" charset="0"/>
                <a:cs typeface="Calibri" pitchFamily="34" charset="0"/>
              </a:rPr>
              <a:t>multidimensional association rules.</a:t>
            </a:r>
          </a:p>
          <a:p>
            <a:r>
              <a:rPr lang="en-US" sz="2000" b="1" dirty="0" smtClean="0">
                <a:solidFill>
                  <a:schemeClr val="bg1"/>
                </a:solidFill>
                <a:latin typeface="Calibri" pitchFamily="34" charset="0"/>
                <a:cs typeface="Calibri" pitchFamily="34" charset="0"/>
              </a:rPr>
              <a:t>Negative Associations.</a:t>
            </a:r>
          </a:p>
          <a:p>
            <a:r>
              <a:rPr lang="en-US" dirty="0" smtClean="0">
                <a:solidFill>
                  <a:schemeClr val="bg1"/>
                </a:solidFill>
                <a:latin typeface="Calibri" pitchFamily="34" charset="0"/>
                <a:cs typeface="Calibri" pitchFamily="34" charset="0"/>
              </a:rPr>
              <a:t>The problem of discovering a negative association is harder than that of discovering a positive association. </a:t>
            </a:r>
          </a:p>
          <a:p>
            <a:r>
              <a:rPr lang="en-US" dirty="0" smtClean="0">
                <a:solidFill>
                  <a:schemeClr val="bg1"/>
                </a:solidFill>
                <a:latin typeface="Calibri" pitchFamily="34" charset="0"/>
                <a:cs typeface="Calibri" pitchFamily="34" charset="0"/>
              </a:rPr>
              <a:t>A negative association is of the following type: </a:t>
            </a:r>
            <a:r>
              <a:rPr lang="en-US" i="1" dirty="0" smtClean="0">
                <a:solidFill>
                  <a:schemeClr val="bg1"/>
                </a:solidFill>
                <a:latin typeface="Calibri" pitchFamily="34" charset="0"/>
                <a:cs typeface="Calibri" pitchFamily="34" charset="0"/>
              </a:rPr>
              <a:t>60 percent of customers who buy potato chips do not buy bottled water.</a:t>
            </a:r>
          </a:p>
          <a:p>
            <a:r>
              <a:rPr lang="en-US" dirty="0" smtClean="0">
                <a:solidFill>
                  <a:schemeClr val="bg1"/>
                </a:solidFill>
                <a:latin typeface="Calibri" pitchFamily="34" charset="0"/>
                <a:cs typeface="Calibri" pitchFamily="34" charset="0"/>
              </a:rPr>
              <a:t>Here, the 60 percent refers to the confidence for the negative association rule.</a:t>
            </a:r>
            <a:endParaRPr lang="en-US" b="1" dirty="0" smtClean="0">
              <a:solidFill>
                <a:schemeClr val="bg1"/>
              </a:solidFill>
              <a:latin typeface="Calibri" pitchFamily="34" charset="0"/>
              <a:cs typeface="Calibri" pitchFamily="34" charset="0"/>
            </a:endParaRPr>
          </a:p>
          <a:p>
            <a:endParaRPr lang="en-US" b="1" dirty="0" smtClean="0">
              <a:solidFill>
                <a:schemeClr val="bg1"/>
              </a:solidFill>
              <a:latin typeface="Calibri" pitchFamily="34" charset="0"/>
              <a:cs typeface="Calibri" pitchFamily="34" charset="0"/>
            </a:endParaRPr>
          </a:p>
        </p:txBody>
      </p:sp>
    </p:spTree>
  </p:cSld>
  <p:clrMapOvr>
    <a:masterClrMapping/>
  </p:clrMapOvr>
  <p:transition>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76090"/>
          </a:xfrm>
        </p:spPr>
        <p:txBody>
          <a:bodyPr/>
          <a:lstStyle/>
          <a:p>
            <a:r>
              <a:rPr lang="en-US" dirty="0" smtClean="0">
                <a:solidFill>
                  <a:schemeClr val="bg1"/>
                </a:solidFill>
                <a:latin typeface="Berlin Sans FB Demi" pitchFamily="34" charset="0"/>
              </a:rPr>
              <a:t>CONTENTS:</a:t>
            </a:r>
            <a:endParaRPr lang="en-US" dirty="0">
              <a:solidFill>
                <a:schemeClr val="bg1"/>
              </a:solidFill>
              <a:latin typeface="Berlin Sans FB Demi" pitchFamily="34" charset="0"/>
            </a:endParaRPr>
          </a:p>
        </p:txBody>
      </p:sp>
      <p:sp>
        <p:nvSpPr>
          <p:cNvPr id="3" name="Content Placeholder 2"/>
          <p:cNvSpPr>
            <a:spLocks noGrp="1"/>
          </p:cNvSpPr>
          <p:nvPr>
            <p:ph idx="1"/>
          </p:nvPr>
        </p:nvSpPr>
        <p:spPr>
          <a:xfrm>
            <a:off x="2589212" y="1532964"/>
            <a:ext cx="8915400" cy="5150223"/>
          </a:xfrm>
        </p:spPr>
        <p:txBody>
          <a:bodyPr>
            <a:normAutofit fontScale="92500" lnSpcReduction="20000"/>
          </a:bodyPr>
          <a:lstStyle/>
          <a:p>
            <a:r>
              <a:rPr lang="en-US" sz="2000" dirty="0" smtClean="0">
                <a:solidFill>
                  <a:schemeClr val="bg1"/>
                </a:solidFill>
                <a:latin typeface="Berlin Sans FB Demi" pitchFamily="34" charset="0"/>
              </a:rPr>
              <a:t>Association</a:t>
            </a:r>
          </a:p>
          <a:p>
            <a:r>
              <a:rPr lang="en-US" sz="2000" dirty="0" smtClean="0">
                <a:solidFill>
                  <a:schemeClr val="bg1"/>
                </a:solidFill>
                <a:latin typeface="Berlin Sans FB Demi" pitchFamily="34" charset="0"/>
              </a:rPr>
              <a:t>Association Rules</a:t>
            </a:r>
            <a:endParaRPr lang="en-US" dirty="0" smtClean="0">
              <a:solidFill>
                <a:schemeClr val="bg1"/>
              </a:solidFill>
              <a:latin typeface="Berlin Sans FB Demi" pitchFamily="34" charset="0"/>
            </a:endParaRPr>
          </a:p>
          <a:p>
            <a:r>
              <a:rPr lang="en-US" sz="2000" dirty="0" smtClean="0">
                <a:solidFill>
                  <a:schemeClr val="bg1"/>
                </a:solidFill>
                <a:latin typeface="Berlin Sans FB Demi" pitchFamily="34" charset="0"/>
              </a:rPr>
              <a:t>Market-Basket Model, Support, and Confidence</a:t>
            </a:r>
          </a:p>
          <a:p>
            <a:r>
              <a:rPr lang="en-US" sz="2000" dirty="0" err="1" smtClean="0">
                <a:solidFill>
                  <a:schemeClr val="bg1"/>
                </a:solidFill>
                <a:latin typeface="Berlin Sans FB Demi" pitchFamily="34" charset="0"/>
              </a:rPr>
              <a:t>Apriori</a:t>
            </a:r>
            <a:r>
              <a:rPr lang="en-US" sz="2000" dirty="0" smtClean="0">
                <a:solidFill>
                  <a:schemeClr val="bg1"/>
                </a:solidFill>
                <a:latin typeface="Berlin Sans FB Demi" pitchFamily="34" charset="0"/>
              </a:rPr>
              <a:t> Algorithm</a:t>
            </a:r>
          </a:p>
          <a:p>
            <a:r>
              <a:rPr lang="en-US" sz="2000" dirty="0" smtClean="0">
                <a:solidFill>
                  <a:schemeClr val="bg1"/>
                </a:solidFill>
                <a:latin typeface="Berlin Sans FB Demi" pitchFamily="34" charset="0"/>
                <a:cs typeface="Calibri" pitchFamily="34" charset="0"/>
              </a:rPr>
              <a:t>Sampling Algorithm</a:t>
            </a:r>
          </a:p>
          <a:p>
            <a:r>
              <a:rPr lang="en-US" sz="2000" dirty="0" smtClean="0">
                <a:solidFill>
                  <a:schemeClr val="bg1"/>
                </a:solidFill>
                <a:latin typeface="Berlin Sans FB Demi" pitchFamily="34" charset="0"/>
                <a:cs typeface="Calibri" pitchFamily="34" charset="0"/>
              </a:rPr>
              <a:t>Other Algorithms for Association rules</a:t>
            </a:r>
          </a:p>
          <a:p>
            <a:pPr lvl="1"/>
            <a:r>
              <a:rPr lang="en-US" sz="1900" dirty="0" smtClean="0">
                <a:solidFill>
                  <a:schemeClr val="bg1"/>
                </a:solidFill>
                <a:latin typeface="Berlin Sans FB Demi" pitchFamily="34" charset="0"/>
              </a:rPr>
              <a:t>Frequent-Pattern (FP) Tree and FP-Growth Algorithm</a:t>
            </a:r>
          </a:p>
          <a:p>
            <a:pPr lvl="1"/>
            <a:r>
              <a:rPr lang="en-US" sz="1900" dirty="0" smtClean="0">
                <a:solidFill>
                  <a:schemeClr val="bg1"/>
                </a:solidFill>
                <a:latin typeface="Berlin Sans FB Demi" pitchFamily="34" charset="0"/>
                <a:cs typeface="Calibri" pitchFamily="34" charset="0"/>
              </a:rPr>
              <a:t>Partition Algorithm</a:t>
            </a:r>
          </a:p>
          <a:p>
            <a:r>
              <a:rPr lang="en-US" sz="2000" dirty="0" smtClean="0">
                <a:solidFill>
                  <a:schemeClr val="bg1"/>
                </a:solidFill>
                <a:latin typeface="Berlin Sans FB Demi" pitchFamily="34" charset="0"/>
              </a:rPr>
              <a:t>Other Types of Association Rules</a:t>
            </a:r>
          </a:p>
          <a:p>
            <a:pPr lvl="1"/>
            <a:r>
              <a:rPr lang="en-US" sz="1900" dirty="0" smtClean="0">
                <a:solidFill>
                  <a:schemeClr val="bg1"/>
                </a:solidFill>
                <a:latin typeface="Berlin Sans FB Demi" pitchFamily="34" charset="0"/>
                <a:cs typeface="Calibri" pitchFamily="34" charset="0"/>
              </a:rPr>
              <a:t>Association Rules among Hierarchies.</a:t>
            </a:r>
          </a:p>
          <a:p>
            <a:pPr lvl="1"/>
            <a:r>
              <a:rPr lang="en-US" sz="1900" dirty="0" smtClean="0">
                <a:solidFill>
                  <a:schemeClr val="bg1"/>
                </a:solidFill>
                <a:latin typeface="Berlin Sans FB Demi" pitchFamily="34" charset="0"/>
                <a:cs typeface="Calibri" pitchFamily="34" charset="0"/>
              </a:rPr>
              <a:t>Multidimensional Associations.</a:t>
            </a:r>
          </a:p>
          <a:p>
            <a:pPr lvl="1"/>
            <a:r>
              <a:rPr lang="en-US" sz="1900" dirty="0" smtClean="0">
                <a:solidFill>
                  <a:schemeClr val="bg1"/>
                </a:solidFill>
                <a:latin typeface="Berlin Sans FB Demi" pitchFamily="34" charset="0"/>
                <a:cs typeface="Calibri" pitchFamily="34" charset="0"/>
              </a:rPr>
              <a:t>Negative Associations.</a:t>
            </a:r>
          </a:p>
          <a:p>
            <a:r>
              <a:rPr lang="en-US" sz="2000" dirty="0" smtClean="0">
                <a:solidFill>
                  <a:schemeClr val="bg1"/>
                </a:solidFill>
                <a:latin typeface="Berlin Sans FB Demi" pitchFamily="34" charset="0"/>
              </a:rPr>
              <a:t>Additional Considerations for Association Rules</a:t>
            </a:r>
          </a:p>
          <a:p>
            <a:r>
              <a:rPr lang="en-US" sz="2000" dirty="0" smtClean="0">
                <a:solidFill>
                  <a:schemeClr val="bg1"/>
                </a:solidFill>
                <a:latin typeface="Berlin Sans FB Demi" pitchFamily="34" charset="0"/>
              </a:rPr>
              <a:t>References</a:t>
            </a:r>
            <a:endParaRPr lang="en-US" sz="2000" dirty="0">
              <a:solidFill>
                <a:schemeClr val="bg1"/>
              </a:solidFill>
              <a:latin typeface="Berlin Sans FB Demi" pitchFamily="34" charset="0"/>
            </a:endParaRPr>
          </a:p>
        </p:txBody>
      </p:sp>
    </p:spTree>
  </p:cSld>
  <p:clrMapOvr>
    <a:masterClrMapping/>
  </p:clrMapOvr>
  <p:transition>
    <p:cover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Berlin Sans FB Demi" pitchFamily="34" charset="0"/>
              </a:rPr>
              <a:t>Additional Considerations for Association Rules</a:t>
            </a:r>
            <a:endParaRPr lang="en-US" dirty="0">
              <a:solidFill>
                <a:schemeClr val="bg1"/>
              </a:solidFill>
              <a:latin typeface="Berlin Sans FB Demi" pitchFamily="34" charset="0"/>
            </a:endParaRPr>
          </a:p>
        </p:txBody>
      </p:sp>
      <p:sp>
        <p:nvSpPr>
          <p:cNvPr id="3" name="Content Placeholder 2"/>
          <p:cNvSpPr>
            <a:spLocks noGrp="1"/>
          </p:cNvSpPr>
          <p:nvPr>
            <p:ph idx="1"/>
          </p:nvPr>
        </p:nvSpPr>
        <p:spPr/>
        <p:txBody>
          <a:bodyPr/>
          <a:lstStyle/>
          <a:p>
            <a:r>
              <a:rPr lang="en-US" dirty="0" smtClean="0">
                <a:solidFill>
                  <a:schemeClr val="bg1"/>
                </a:solidFill>
                <a:latin typeface="Calibri" pitchFamily="34" charset="0"/>
                <a:cs typeface="Calibri" pitchFamily="34" charset="0"/>
              </a:rPr>
              <a:t>Mining association rules in real-life databases is complicated by the following factors:</a:t>
            </a:r>
          </a:p>
          <a:p>
            <a:pPr>
              <a:buFont typeface="Wingdings" pitchFamily="2" charset="2"/>
              <a:buChar char="v"/>
            </a:pPr>
            <a:r>
              <a:rPr lang="en-US" dirty="0" smtClean="0">
                <a:solidFill>
                  <a:schemeClr val="bg1"/>
                </a:solidFill>
                <a:latin typeface="Calibri" pitchFamily="34" charset="0"/>
                <a:cs typeface="Calibri" pitchFamily="34" charset="0"/>
              </a:rPr>
              <a:t>The cardinality of </a:t>
            </a:r>
            <a:r>
              <a:rPr lang="en-US" dirty="0" err="1" smtClean="0">
                <a:solidFill>
                  <a:schemeClr val="bg1"/>
                </a:solidFill>
                <a:latin typeface="Calibri" pitchFamily="34" charset="0"/>
                <a:cs typeface="Calibri" pitchFamily="34" charset="0"/>
              </a:rPr>
              <a:t>itemsets</a:t>
            </a:r>
            <a:r>
              <a:rPr lang="en-US" dirty="0" smtClean="0">
                <a:solidFill>
                  <a:schemeClr val="bg1"/>
                </a:solidFill>
                <a:latin typeface="Calibri" pitchFamily="34" charset="0"/>
                <a:cs typeface="Calibri" pitchFamily="34" charset="0"/>
              </a:rPr>
              <a:t> in most situations is extremely large, and the volume of transactions is very high as well. Some operational databases in retailing and communication industries collect tens of millions of transactions per day.</a:t>
            </a:r>
          </a:p>
          <a:p>
            <a:pPr>
              <a:buFont typeface="Wingdings" pitchFamily="2" charset="2"/>
              <a:buChar char="v"/>
            </a:pPr>
            <a:r>
              <a:rPr lang="en-US" dirty="0" smtClean="0">
                <a:solidFill>
                  <a:schemeClr val="bg1"/>
                </a:solidFill>
                <a:latin typeface="Calibri" pitchFamily="34" charset="0"/>
                <a:cs typeface="Calibri" pitchFamily="34" charset="0"/>
              </a:rPr>
              <a:t>Transactions show variability in such factors as geographic location and seasons, making sampling difficult.</a:t>
            </a:r>
          </a:p>
          <a:p>
            <a:pPr>
              <a:buFont typeface="Wingdings" pitchFamily="2" charset="2"/>
              <a:buChar char="v"/>
            </a:pPr>
            <a:r>
              <a:rPr lang="en-US" dirty="0" smtClean="0">
                <a:solidFill>
                  <a:schemeClr val="bg1"/>
                </a:solidFill>
                <a:latin typeface="Calibri" pitchFamily="34" charset="0"/>
                <a:cs typeface="Calibri" pitchFamily="34" charset="0"/>
              </a:rPr>
              <a:t>Item classifications exist along multiple dimensions. Hence, driving the discovery process with domain knowledge, particularly for negative rules, is extremely difficult.</a:t>
            </a:r>
          </a:p>
          <a:p>
            <a:pPr>
              <a:buFont typeface="Wingdings" pitchFamily="2" charset="2"/>
              <a:buChar char="v"/>
            </a:pPr>
            <a:r>
              <a:rPr lang="en-US" dirty="0" smtClean="0">
                <a:solidFill>
                  <a:schemeClr val="bg1"/>
                </a:solidFill>
                <a:latin typeface="Calibri" pitchFamily="34" charset="0"/>
                <a:cs typeface="Calibri" pitchFamily="34" charset="0"/>
              </a:rPr>
              <a:t>Quality of data is variable; significant problems exist with missing, erroneous, conflicting, as well as redundant data in many industries.</a:t>
            </a:r>
            <a:endParaRPr lang="en-US" dirty="0">
              <a:solidFill>
                <a:schemeClr val="bg1"/>
              </a:solidFill>
              <a:latin typeface="Calibri" pitchFamily="34" charset="0"/>
              <a:cs typeface="Calibri" pitchFamily="34" charset="0"/>
            </a:endParaRPr>
          </a:p>
        </p:txBody>
      </p:sp>
    </p:spTree>
  </p:cSld>
  <p:clrMapOvr>
    <a:masterClrMapping/>
  </p:clrMapOvr>
  <p:transition>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9478" y="718239"/>
            <a:ext cx="8911687" cy="922302"/>
          </a:xfrm>
        </p:spPr>
        <p:txBody>
          <a:bodyPr/>
          <a:lstStyle/>
          <a:p>
            <a:r>
              <a:rPr lang="en-US" dirty="0" smtClean="0">
                <a:solidFill>
                  <a:schemeClr val="bg1"/>
                </a:solidFill>
                <a:latin typeface="Berlin Sans FB Demi" pitchFamily="34" charset="0"/>
              </a:rPr>
              <a:t>References:</a:t>
            </a:r>
            <a:endParaRPr lang="en-US" dirty="0">
              <a:solidFill>
                <a:schemeClr val="bg1"/>
              </a:solidFill>
              <a:latin typeface="Berlin Sans FB Demi" pitchFamily="34" charset="0"/>
            </a:endParaRPr>
          </a:p>
        </p:txBody>
      </p:sp>
      <p:sp>
        <p:nvSpPr>
          <p:cNvPr id="3" name="Content Placeholder 2"/>
          <p:cNvSpPr>
            <a:spLocks noGrp="1"/>
          </p:cNvSpPr>
          <p:nvPr>
            <p:ph idx="1"/>
          </p:nvPr>
        </p:nvSpPr>
        <p:spPr>
          <a:xfrm>
            <a:off x="2589212" y="1748118"/>
            <a:ext cx="8915400" cy="4163104"/>
          </a:xfrm>
        </p:spPr>
        <p:txBody>
          <a:bodyPr>
            <a:normAutofit/>
          </a:bodyPr>
          <a:lstStyle/>
          <a:p>
            <a:r>
              <a:rPr lang="en-US" sz="2000" b="1" dirty="0" smtClean="0">
                <a:solidFill>
                  <a:schemeClr val="bg1"/>
                </a:solidFill>
                <a:latin typeface="Calibri" pitchFamily="34" charset="0"/>
                <a:cs typeface="Calibri" pitchFamily="34" charset="0"/>
              </a:rPr>
              <a:t>Database System Concepts,  </a:t>
            </a:r>
            <a:r>
              <a:rPr lang="en-US" sz="2000" dirty="0" smtClean="0">
                <a:solidFill>
                  <a:schemeClr val="bg1"/>
                </a:solidFill>
                <a:latin typeface="Calibri" pitchFamily="34" charset="0"/>
                <a:cs typeface="Calibri" pitchFamily="34" charset="0"/>
              </a:rPr>
              <a:t>Fourth Edition</a:t>
            </a:r>
          </a:p>
          <a:p>
            <a:pPr>
              <a:buNone/>
            </a:pPr>
            <a:r>
              <a:rPr lang="en-US" sz="2000" b="1" dirty="0" smtClean="0">
                <a:solidFill>
                  <a:schemeClr val="bg1"/>
                </a:solidFill>
                <a:latin typeface="Calibri" pitchFamily="34" charset="0"/>
                <a:cs typeface="Calibri" pitchFamily="34" charset="0"/>
              </a:rPr>
              <a:t>	A. </a:t>
            </a:r>
            <a:r>
              <a:rPr lang="en-US" sz="2000" b="1" dirty="0" err="1" smtClean="0">
                <a:solidFill>
                  <a:schemeClr val="bg1"/>
                </a:solidFill>
                <a:latin typeface="Calibri" pitchFamily="34" charset="0"/>
                <a:cs typeface="Calibri" pitchFamily="34" charset="0"/>
              </a:rPr>
              <a:t>Silberschatz</a:t>
            </a:r>
            <a:r>
              <a:rPr lang="en-US" sz="2000" b="1" dirty="0" smtClean="0">
                <a:solidFill>
                  <a:schemeClr val="bg1"/>
                </a:solidFill>
                <a:latin typeface="Calibri" pitchFamily="34" charset="0"/>
                <a:cs typeface="Calibri" pitchFamily="34" charset="0"/>
              </a:rPr>
              <a:t>,</a:t>
            </a:r>
          </a:p>
          <a:p>
            <a:pPr>
              <a:buNone/>
            </a:pPr>
            <a:r>
              <a:rPr lang="en-US" sz="2000" b="1" dirty="0" smtClean="0">
                <a:solidFill>
                  <a:schemeClr val="bg1"/>
                </a:solidFill>
                <a:latin typeface="Calibri" pitchFamily="34" charset="0"/>
                <a:cs typeface="Calibri" pitchFamily="34" charset="0"/>
              </a:rPr>
              <a:t>	H.F </a:t>
            </a:r>
            <a:r>
              <a:rPr lang="en-US" sz="2000" b="1" dirty="0" err="1" smtClean="0">
                <a:solidFill>
                  <a:schemeClr val="bg1"/>
                </a:solidFill>
                <a:latin typeface="Calibri" pitchFamily="34" charset="0"/>
                <a:cs typeface="Calibri" pitchFamily="34" charset="0"/>
              </a:rPr>
              <a:t>Korth</a:t>
            </a:r>
            <a:r>
              <a:rPr lang="en-US" sz="2000" b="1" dirty="0" smtClean="0">
                <a:solidFill>
                  <a:schemeClr val="bg1"/>
                </a:solidFill>
                <a:latin typeface="Calibri" pitchFamily="34" charset="0"/>
                <a:cs typeface="Calibri" pitchFamily="34" charset="0"/>
              </a:rPr>
              <a:t>,</a:t>
            </a:r>
          </a:p>
          <a:p>
            <a:pPr>
              <a:buNone/>
            </a:pPr>
            <a:r>
              <a:rPr lang="en-US" sz="2000" b="1" dirty="0" smtClean="0">
                <a:solidFill>
                  <a:schemeClr val="bg1"/>
                </a:solidFill>
                <a:latin typeface="Calibri" pitchFamily="34" charset="0"/>
                <a:cs typeface="Calibri" pitchFamily="34" charset="0"/>
              </a:rPr>
              <a:t>	S. </a:t>
            </a:r>
            <a:r>
              <a:rPr lang="en-US" sz="2000" b="1" dirty="0" err="1" smtClean="0">
                <a:solidFill>
                  <a:schemeClr val="bg1"/>
                </a:solidFill>
                <a:latin typeface="Calibri" pitchFamily="34" charset="0"/>
                <a:cs typeface="Calibri" pitchFamily="34" charset="0"/>
              </a:rPr>
              <a:t>Sudarshan</a:t>
            </a:r>
            <a:endParaRPr lang="en-US" sz="2000" b="1" dirty="0" smtClean="0">
              <a:solidFill>
                <a:schemeClr val="bg1"/>
              </a:solidFill>
              <a:latin typeface="Calibri" pitchFamily="34" charset="0"/>
              <a:cs typeface="Calibri" pitchFamily="34" charset="0"/>
            </a:endParaRPr>
          </a:p>
          <a:p>
            <a:pPr>
              <a:buNone/>
            </a:pPr>
            <a:endParaRPr lang="en-US" sz="2000" b="1" dirty="0" smtClean="0">
              <a:solidFill>
                <a:schemeClr val="bg1"/>
              </a:solidFill>
              <a:latin typeface="Calibri" pitchFamily="34" charset="0"/>
              <a:cs typeface="Calibri" pitchFamily="34" charset="0"/>
            </a:endParaRPr>
          </a:p>
          <a:p>
            <a:r>
              <a:rPr lang="en-US" sz="2000" b="1" dirty="0" smtClean="0">
                <a:solidFill>
                  <a:schemeClr val="bg1"/>
                </a:solidFill>
                <a:latin typeface="Calibri" pitchFamily="34" charset="0"/>
                <a:cs typeface="Calibri" pitchFamily="34" charset="0"/>
              </a:rPr>
              <a:t>Fundamentals of Database Systems,  </a:t>
            </a:r>
            <a:r>
              <a:rPr lang="en-US" sz="2000" dirty="0" smtClean="0">
                <a:solidFill>
                  <a:schemeClr val="bg1"/>
                </a:solidFill>
                <a:latin typeface="Calibri" pitchFamily="34" charset="0"/>
                <a:cs typeface="Calibri" pitchFamily="34" charset="0"/>
              </a:rPr>
              <a:t>Sixth edition</a:t>
            </a:r>
          </a:p>
          <a:p>
            <a:pPr>
              <a:buNone/>
            </a:pPr>
            <a:r>
              <a:rPr lang="en-US" sz="2000" b="1" dirty="0" smtClean="0">
                <a:solidFill>
                  <a:schemeClr val="bg1"/>
                </a:solidFill>
                <a:latin typeface="Calibri" pitchFamily="34" charset="0"/>
                <a:cs typeface="Calibri" pitchFamily="34" charset="0"/>
              </a:rPr>
              <a:t>	</a:t>
            </a:r>
            <a:r>
              <a:rPr lang="en-US" sz="2000" b="1" dirty="0" err="1" smtClean="0">
                <a:solidFill>
                  <a:schemeClr val="bg1"/>
                </a:solidFill>
                <a:latin typeface="Calibri" pitchFamily="34" charset="0"/>
                <a:cs typeface="Calibri" pitchFamily="34" charset="0"/>
              </a:rPr>
              <a:t>Ramez</a:t>
            </a:r>
            <a:r>
              <a:rPr lang="en-US" sz="2000" b="1" dirty="0" smtClean="0">
                <a:solidFill>
                  <a:schemeClr val="bg1"/>
                </a:solidFill>
                <a:latin typeface="Calibri" pitchFamily="34" charset="0"/>
                <a:cs typeface="Calibri" pitchFamily="34" charset="0"/>
              </a:rPr>
              <a:t> </a:t>
            </a:r>
            <a:r>
              <a:rPr lang="en-US" sz="2000" b="1" dirty="0" err="1" smtClean="0">
                <a:solidFill>
                  <a:schemeClr val="bg1"/>
                </a:solidFill>
                <a:latin typeface="Calibri" pitchFamily="34" charset="0"/>
                <a:cs typeface="Calibri" pitchFamily="34" charset="0"/>
              </a:rPr>
              <a:t>Elmasri</a:t>
            </a:r>
            <a:r>
              <a:rPr lang="en-US" sz="2000" b="1" dirty="0" smtClean="0">
                <a:solidFill>
                  <a:schemeClr val="bg1"/>
                </a:solidFill>
                <a:latin typeface="Calibri" pitchFamily="34" charset="0"/>
                <a:cs typeface="Calibri" pitchFamily="34" charset="0"/>
              </a:rPr>
              <a:t>,</a:t>
            </a:r>
          </a:p>
          <a:p>
            <a:pPr>
              <a:buNone/>
            </a:pPr>
            <a:r>
              <a:rPr lang="en-US" sz="2000" b="1" dirty="0" smtClean="0">
                <a:solidFill>
                  <a:schemeClr val="bg1"/>
                </a:solidFill>
                <a:latin typeface="Calibri" pitchFamily="34" charset="0"/>
                <a:cs typeface="Calibri" pitchFamily="34" charset="0"/>
              </a:rPr>
              <a:t>	</a:t>
            </a:r>
            <a:r>
              <a:rPr lang="en-US" sz="2000" b="1" dirty="0" err="1" smtClean="0">
                <a:solidFill>
                  <a:schemeClr val="bg1"/>
                </a:solidFill>
                <a:latin typeface="Calibri" pitchFamily="34" charset="0"/>
                <a:cs typeface="Calibri" pitchFamily="34" charset="0"/>
              </a:rPr>
              <a:t>Shamkant</a:t>
            </a:r>
            <a:r>
              <a:rPr lang="en-US" sz="2000" b="1" dirty="0" smtClean="0">
                <a:solidFill>
                  <a:schemeClr val="bg1"/>
                </a:solidFill>
                <a:latin typeface="Calibri" pitchFamily="34" charset="0"/>
                <a:cs typeface="Calibri" pitchFamily="34" charset="0"/>
              </a:rPr>
              <a:t> B. </a:t>
            </a:r>
            <a:r>
              <a:rPr lang="en-US" sz="2000" b="1" dirty="0" err="1" smtClean="0">
                <a:solidFill>
                  <a:schemeClr val="bg1"/>
                </a:solidFill>
                <a:latin typeface="Calibri" pitchFamily="34" charset="0"/>
                <a:cs typeface="Calibri" pitchFamily="34" charset="0"/>
              </a:rPr>
              <a:t>Navathe</a:t>
            </a:r>
            <a:endParaRPr lang="en-US" sz="2000" b="1" dirty="0" smtClean="0">
              <a:solidFill>
                <a:schemeClr val="bg1"/>
              </a:solidFill>
              <a:latin typeface="Calibri" pitchFamily="34" charset="0"/>
              <a:cs typeface="Calibri" pitchFamily="34" charset="0"/>
            </a:endParaRPr>
          </a:p>
        </p:txBody>
      </p:sp>
    </p:spTree>
  </p:cSld>
  <p:clrMapOvr>
    <a:masterClrMapping/>
  </p:clrMapOvr>
  <p:transition>
    <p:push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9824" y="2133600"/>
            <a:ext cx="8969188" cy="3777622"/>
          </a:xfrm>
        </p:spPr>
        <p:txBody>
          <a:bodyPr>
            <a:normAutofit/>
            <a:scene3d>
              <a:camera prst="orthographicFront"/>
              <a:lightRig rig="balanced" dir="t">
                <a:rot lat="0" lon="0" rev="2100000"/>
              </a:lightRig>
            </a:scene3d>
            <a:sp3d extrusionH="57150" prstMaterial="metal">
              <a:bevelT w="38100" h="25400"/>
              <a:contourClr>
                <a:schemeClr val="bg2"/>
              </a:contourClr>
            </a:sp3d>
          </a:bodyPr>
          <a:lstStyle/>
          <a:p>
            <a:pPr algn="ctr">
              <a:buNone/>
            </a:pPr>
            <a:endParaRPr lang="en-US" sz="4400" b="1" dirty="0" smtClean="0">
              <a:ln w="50800"/>
              <a:solidFill>
                <a:schemeClr val="bg1">
                  <a:shade val="50000"/>
                </a:schemeClr>
              </a:solidFill>
              <a:latin typeface="Berlin Sans FB" pitchFamily="34" charset="0"/>
            </a:endParaRPr>
          </a:p>
          <a:p>
            <a:pPr algn="ctr">
              <a:buNone/>
            </a:pPr>
            <a:r>
              <a:rPr lang="en-US" sz="4400" b="1" dirty="0" smtClean="0">
                <a:ln w="50800"/>
                <a:solidFill>
                  <a:schemeClr val="bg1">
                    <a:shade val="50000"/>
                  </a:schemeClr>
                </a:solidFill>
                <a:latin typeface="Berlin Sans FB Demi" pitchFamily="34" charset="0"/>
              </a:rPr>
              <a:t>THANK YOU</a:t>
            </a:r>
          </a:p>
          <a:p>
            <a:pPr algn="ctr">
              <a:buNone/>
            </a:pPr>
            <a:endParaRPr lang="en-US" sz="4400" b="1" dirty="0">
              <a:ln w="50800"/>
              <a:solidFill>
                <a:schemeClr val="bg1">
                  <a:shade val="50000"/>
                </a:schemeClr>
              </a:solidFill>
              <a:latin typeface="Berlin Sans FB Demi" pitchFamily="34" charset="0"/>
            </a:endParaRPr>
          </a:p>
        </p:txBody>
      </p:sp>
    </p:spTree>
  </p:cSld>
  <p:clrMapOvr>
    <a:masterClrMapping/>
  </p:clrMapOvr>
  <p:transition>
    <p:cover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3266" y="758580"/>
            <a:ext cx="8911687" cy="1070219"/>
          </a:xfrm>
        </p:spPr>
        <p:txBody>
          <a:bodyPr/>
          <a:lstStyle/>
          <a:p>
            <a:r>
              <a:rPr lang="en-US" dirty="0" smtClean="0">
                <a:solidFill>
                  <a:schemeClr val="bg1"/>
                </a:solidFill>
                <a:latin typeface="Berlin Sans FB Demi" pitchFamily="34" charset="0"/>
              </a:rPr>
              <a:t>Association</a:t>
            </a:r>
            <a:endParaRPr lang="en-US" dirty="0">
              <a:solidFill>
                <a:schemeClr val="bg1"/>
              </a:solidFill>
              <a:latin typeface="Berlin Sans FB Demi" pitchFamily="34" charset="0"/>
            </a:endParaRPr>
          </a:p>
        </p:txBody>
      </p:sp>
      <p:sp>
        <p:nvSpPr>
          <p:cNvPr id="3" name="Content Placeholder 2"/>
          <p:cNvSpPr>
            <a:spLocks noGrp="1"/>
          </p:cNvSpPr>
          <p:nvPr>
            <p:ph idx="1"/>
          </p:nvPr>
        </p:nvSpPr>
        <p:spPr>
          <a:xfrm>
            <a:off x="2589212" y="1882589"/>
            <a:ext cx="8915400" cy="4450976"/>
          </a:xfrm>
        </p:spPr>
        <p:txBody>
          <a:bodyPr>
            <a:normAutofit/>
          </a:bodyPr>
          <a:lstStyle/>
          <a:p>
            <a:r>
              <a:rPr lang="en-US" dirty="0" smtClean="0">
                <a:solidFill>
                  <a:schemeClr val="bg1"/>
                </a:solidFill>
                <a:latin typeface="Calibri" pitchFamily="34" charset="0"/>
                <a:cs typeface="Calibri" pitchFamily="34" charset="0"/>
              </a:rPr>
              <a:t>Retail shops are often interested in </a:t>
            </a:r>
            <a:r>
              <a:rPr lang="en-US" b="1" dirty="0" smtClean="0">
                <a:solidFill>
                  <a:schemeClr val="bg1"/>
                </a:solidFill>
                <a:latin typeface="Calibri" pitchFamily="34" charset="0"/>
                <a:cs typeface="Calibri" pitchFamily="34" charset="0"/>
              </a:rPr>
              <a:t>associations </a:t>
            </a:r>
            <a:r>
              <a:rPr lang="en-US" dirty="0" smtClean="0">
                <a:solidFill>
                  <a:schemeClr val="bg1"/>
                </a:solidFill>
                <a:latin typeface="Calibri" pitchFamily="34" charset="0"/>
                <a:cs typeface="Calibri" pitchFamily="34" charset="0"/>
              </a:rPr>
              <a:t>between different items that people buy. Examples of such associations are:</a:t>
            </a:r>
          </a:p>
          <a:p>
            <a:pPr lvl="1">
              <a:buFont typeface="Wingdings" pitchFamily="2" charset="2"/>
              <a:buChar char="v"/>
            </a:pPr>
            <a:r>
              <a:rPr lang="en-US" dirty="0" smtClean="0">
                <a:solidFill>
                  <a:schemeClr val="bg1"/>
                </a:solidFill>
                <a:latin typeface="Calibri" pitchFamily="34" charset="0"/>
                <a:cs typeface="Calibri" pitchFamily="34" charset="0"/>
              </a:rPr>
              <a:t> </a:t>
            </a:r>
            <a:r>
              <a:rPr lang="en-US" sz="1800" dirty="0" smtClean="0">
                <a:solidFill>
                  <a:schemeClr val="bg1"/>
                </a:solidFill>
                <a:latin typeface="Calibri" pitchFamily="34" charset="0"/>
                <a:cs typeface="Calibri" pitchFamily="34" charset="0"/>
              </a:rPr>
              <a:t>Someone who buys </a:t>
            </a:r>
            <a:r>
              <a:rPr lang="en-US" sz="1800" i="1" dirty="0" smtClean="0">
                <a:solidFill>
                  <a:schemeClr val="bg1"/>
                </a:solidFill>
                <a:latin typeface="Calibri" pitchFamily="34" charset="0"/>
                <a:cs typeface="Calibri" pitchFamily="34" charset="0"/>
              </a:rPr>
              <a:t>bread</a:t>
            </a:r>
            <a:r>
              <a:rPr lang="en-US" sz="1800" dirty="0" smtClean="0">
                <a:solidFill>
                  <a:schemeClr val="bg1"/>
                </a:solidFill>
                <a:latin typeface="Calibri" pitchFamily="34" charset="0"/>
                <a:cs typeface="Calibri" pitchFamily="34" charset="0"/>
              </a:rPr>
              <a:t> is quite likely also to buy </a:t>
            </a:r>
            <a:r>
              <a:rPr lang="en-US" sz="1800" i="1" dirty="0" smtClean="0">
                <a:solidFill>
                  <a:schemeClr val="bg1"/>
                </a:solidFill>
                <a:latin typeface="Calibri" pitchFamily="34" charset="0"/>
                <a:cs typeface="Calibri" pitchFamily="34" charset="0"/>
              </a:rPr>
              <a:t>milk</a:t>
            </a:r>
          </a:p>
          <a:p>
            <a:pPr lvl="1">
              <a:buFont typeface="Wingdings" pitchFamily="2" charset="2"/>
              <a:buChar char="v"/>
            </a:pPr>
            <a:r>
              <a:rPr lang="en-US" sz="1800" dirty="0" smtClean="0">
                <a:solidFill>
                  <a:schemeClr val="bg1"/>
                </a:solidFill>
                <a:latin typeface="Calibri" pitchFamily="34" charset="0"/>
                <a:cs typeface="Calibri" pitchFamily="34" charset="0"/>
              </a:rPr>
              <a:t> A person who bought the book </a:t>
            </a:r>
            <a:r>
              <a:rPr lang="en-US" sz="1800" i="1" dirty="0" smtClean="0">
                <a:solidFill>
                  <a:schemeClr val="bg1"/>
                </a:solidFill>
                <a:latin typeface="Calibri" pitchFamily="34" charset="0"/>
                <a:cs typeface="Calibri" pitchFamily="34" charset="0"/>
              </a:rPr>
              <a:t>Database System Concepts </a:t>
            </a:r>
            <a:r>
              <a:rPr lang="en-US" sz="1800" dirty="0" smtClean="0">
                <a:solidFill>
                  <a:schemeClr val="bg1"/>
                </a:solidFill>
                <a:latin typeface="Calibri" pitchFamily="34" charset="0"/>
                <a:cs typeface="Calibri" pitchFamily="34" charset="0"/>
              </a:rPr>
              <a:t>is quite likely also to buy the book </a:t>
            </a:r>
            <a:r>
              <a:rPr lang="en-US" sz="1800" i="1" dirty="0" smtClean="0">
                <a:solidFill>
                  <a:schemeClr val="bg1"/>
                </a:solidFill>
                <a:latin typeface="Calibri" pitchFamily="34" charset="0"/>
                <a:cs typeface="Calibri" pitchFamily="34" charset="0"/>
              </a:rPr>
              <a:t>Operating System Concepts</a:t>
            </a:r>
            <a:r>
              <a:rPr lang="en-US" sz="1800" dirty="0" smtClean="0">
                <a:solidFill>
                  <a:schemeClr val="bg1"/>
                </a:solidFill>
                <a:latin typeface="Calibri" pitchFamily="34" charset="0"/>
                <a:cs typeface="Calibri" pitchFamily="34" charset="0"/>
              </a:rPr>
              <a:t>.</a:t>
            </a:r>
          </a:p>
          <a:p>
            <a:r>
              <a:rPr lang="en-US" dirty="0" smtClean="0">
                <a:solidFill>
                  <a:schemeClr val="bg1"/>
                </a:solidFill>
                <a:latin typeface="Calibri" pitchFamily="34" charset="0"/>
                <a:cs typeface="Calibri" pitchFamily="34" charset="0"/>
              </a:rPr>
              <a:t>Association information can be used in several ways. When a customer buys a particular book, an online shop may suggest associated books. </a:t>
            </a:r>
          </a:p>
          <a:p>
            <a:r>
              <a:rPr lang="en-US" dirty="0" smtClean="0">
                <a:solidFill>
                  <a:schemeClr val="bg1"/>
                </a:solidFill>
                <a:latin typeface="Calibri" pitchFamily="34" charset="0"/>
                <a:cs typeface="Calibri" pitchFamily="34" charset="0"/>
              </a:rPr>
              <a:t>A grocery shop may decide to place bread close to milk, since they are often bought together, to help shoppers finish their task faster. Or the shop may place them at opposite ends of a row, and place other associated items in between to tempt people to buy those items as well, as the shoppers walk from one end of the row to the other. </a:t>
            </a:r>
          </a:p>
          <a:p>
            <a:r>
              <a:rPr lang="en-US" dirty="0" smtClean="0">
                <a:solidFill>
                  <a:schemeClr val="bg1"/>
                </a:solidFill>
                <a:latin typeface="Calibri" pitchFamily="34" charset="0"/>
                <a:cs typeface="Calibri" pitchFamily="34" charset="0"/>
              </a:rPr>
              <a:t>A shop that offers discounts on one associated item may not offer a discount on the other, since the customer will probably buy the other anyway.</a:t>
            </a:r>
            <a:endParaRPr lang="en-US" dirty="0">
              <a:solidFill>
                <a:schemeClr val="bg1"/>
              </a:solidFill>
              <a:latin typeface="Calibri" pitchFamily="34" charset="0"/>
              <a:cs typeface="Calibri" pitchFamily="34" charset="0"/>
            </a:endParaRPr>
          </a:p>
        </p:txBody>
      </p:sp>
    </p:spTree>
  </p:cSld>
  <p:clrMapOvr>
    <a:masterClrMapping/>
  </p:clrMapOvr>
  <p:transition>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77898"/>
            <a:ext cx="8911687" cy="1083666"/>
          </a:xfrm>
        </p:spPr>
        <p:txBody>
          <a:bodyPr/>
          <a:lstStyle/>
          <a:p>
            <a:r>
              <a:rPr lang="en-US" dirty="0" smtClean="0">
                <a:solidFill>
                  <a:schemeClr val="bg1"/>
                </a:solidFill>
                <a:latin typeface="Berlin Sans FB Demi" pitchFamily="34" charset="0"/>
              </a:rPr>
              <a:t>Association Rules</a:t>
            </a:r>
            <a:endParaRPr lang="en-US" dirty="0"/>
          </a:p>
        </p:txBody>
      </p:sp>
      <p:sp>
        <p:nvSpPr>
          <p:cNvPr id="3" name="Content Placeholder 2"/>
          <p:cNvSpPr>
            <a:spLocks noGrp="1"/>
          </p:cNvSpPr>
          <p:nvPr>
            <p:ph idx="1"/>
          </p:nvPr>
        </p:nvSpPr>
        <p:spPr>
          <a:xfrm>
            <a:off x="2589212" y="1855694"/>
            <a:ext cx="8915400" cy="4055528"/>
          </a:xfrm>
        </p:spPr>
        <p:txBody>
          <a:bodyPr>
            <a:normAutofit/>
          </a:bodyPr>
          <a:lstStyle/>
          <a:p>
            <a:r>
              <a:rPr lang="en-US" dirty="0" smtClean="0">
                <a:solidFill>
                  <a:schemeClr val="bg1"/>
                </a:solidFill>
                <a:latin typeface="Calibri" pitchFamily="34" charset="0"/>
                <a:cs typeface="Calibri" pitchFamily="34" charset="0"/>
              </a:rPr>
              <a:t>An </a:t>
            </a:r>
            <a:r>
              <a:rPr lang="en-US" b="1" dirty="0" smtClean="0">
                <a:solidFill>
                  <a:schemeClr val="bg1"/>
                </a:solidFill>
                <a:latin typeface="Calibri" pitchFamily="34" charset="0"/>
                <a:cs typeface="Calibri" pitchFamily="34" charset="0"/>
              </a:rPr>
              <a:t>association rule </a:t>
            </a:r>
            <a:r>
              <a:rPr lang="en-US" dirty="0" smtClean="0">
                <a:solidFill>
                  <a:schemeClr val="bg1"/>
                </a:solidFill>
                <a:latin typeface="Calibri" pitchFamily="34" charset="0"/>
                <a:cs typeface="Calibri" pitchFamily="34" charset="0"/>
              </a:rPr>
              <a:t>is of the form X=&gt; Y, where X={x</a:t>
            </a:r>
            <a:r>
              <a:rPr lang="en-US" baseline="-25000" dirty="0" smtClean="0">
                <a:solidFill>
                  <a:schemeClr val="bg1"/>
                </a:solidFill>
                <a:latin typeface="Calibri" pitchFamily="34" charset="0"/>
                <a:cs typeface="Calibri" pitchFamily="34" charset="0"/>
              </a:rPr>
              <a:t>1</a:t>
            </a:r>
            <a:r>
              <a:rPr lang="en-US" dirty="0" smtClean="0">
                <a:solidFill>
                  <a:schemeClr val="bg1"/>
                </a:solidFill>
                <a:latin typeface="Calibri" pitchFamily="34" charset="0"/>
                <a:cs typeface="Calibri" pitchFamily="34" charset="0"/>
              </a:rPr>
              <a:t>,x</a:t>
            </a:r>
            <a:r>
              <a:rPr lang="en-US" baseline="-25000" dirty="0" smtClean="0">
                <a:solidFill>
                  <a:schemeClr val="bg1"/>
                </a:solidFill>
                <a:latin typeface="Calibri" pitchFamily="34" charset="0"/>
                <a:cs typeface="Calibri" pitchFamily="34" charset="0"/>
              </a:rPr>
              <a:t>2</a:t>
            </a:r>
            <a:r>
              <a:rPr lang="en-US" dirty="0" smtClean="0">
                <a:solidFill>
                  <a:schemeClr val="bg1"/>
                </a:solidFill>
                <a:latin typeface="Calibri" pitchFamily="34" charset="0"/>
                <a:cs typeface="Calibri" pitchFamily="34" charset="0"/>
              </a:rPr>
              <a:t>,…,</a:t>
            </a:r>
            <a:r>
              <a:rPr lang="en-US" dirty="0" err="1" smtClean="0">
                <a:solidFill>
                  <a:schemeClr val="bg1"/>
                </a:solidFill>
                <a:latin typeface="Calibri" pitchFamily="34" charset="0"/>
                <a:cs typeface="Calibri" pitchFamily="34" charset="0"/>
              </a:rPr>
              <a:t>x</a:t>
            </a:r>
            <a:r>
              <a:rPr lang="en-US" baseline="-25000" dirty="0" err="1" smtClean="0">
                <a:solidFill>
                  <a:schemeClr val="bg1"/>
                </a:solidFill>
                <a:latin typeface="Calibri" pitchFamily="34" charset="0"/>
                <a:cs typeface="Calibri" pitchFamily="34" charset="0"/>
              </a:rPr>
              <a:t>n</a:t>
            </a:r>
            <a:r>
              <a:rPr lang="en-US" dirty="0" smtClean="0">
                <a:solidFill>
                  <a:schemeClr val="bg1"/>
                </a:solidFill>
                <a:latin typeface="Calibri" pitchFamily="34" charset="0"/>
                <a:cs typeface="Calibri" pitchFamily="34" charset="0"/>
              </a:rPr>
              <a:t>} and Y= {y</a:t>
            </a:r>
            <a:r>
              <a:rPr lang="en-US" baseline="-25000" dirty="0" smtClean="0">
                <a:solidFill>
                  <a:schemeClr val="bg1"/>
                </a:solidFill>
                <a:latin typeface="Calibri" pitchFamily="34" charset="0"/>
                <a:cs typeface="Calibri" pitchFamily="34" charset="0"/>
              </a:rPr>
              <a:t>1</a:t>
            </a:r>
            <a:r>
              <a:rPr lang="en-US" dirty="0" smtClean="0">
                <a:solidFill>
                  <a:schemeClr val="bg1"/>
                </a:solidFill>
                <a:latin typeface="Calibri" pitchFamily="34" charset="0"/>
                <a:cs typeface="Calibri" pitchFamily="34" charset="0"/>
              </a:rPr>
              <a:t>,y</a:t>
            </a:r>
            <a:r>
              <a:rPr lang="en-US" baseline="-25000" dirty="0" smtClean="0">
                <a:solidFill>
                  <a:schemeClr val="bg1"/>
                </a:solidFill>
                <a:latin typeface="Calibri" pitchFamily="34" charset="0"/>
                <a:cs typeface="Calibri" pitchFamily="34" charset="0"/>
              </a:rPr>
              <a:t>2</a:t>
            </a:r>
            <a:r>
              <a:rPr lang="en-US" dirty="0" smtClean="0">
                <a:solidFill>
                  <a:schemeClr val="bg1"/>
                </a:solidFill>
                <a:latin typeface="Calibri" pitchFamily="34" charset="0"/>
                <a:cs typeface="Calibri" pitchFamily="34" charset="0"/>
              </a:rPr>
              <a:t>,…,</a:t>
            </a:r>
            <a:r>
              <a:rPr lang="en-US" dirty="0" err="1" smtClean="0">
                <a:solidFill>
                  <a:schemeClr val="bg1"/>
                </a:solidFill>
                <a:latin typeface="Calibri" pitchFamily="34" charset="0"/>
                <a:cs typeface="Calibri" pitchFamily="34" charset="0"/>
              </a:rPr>
              <a:t>y</a:t>
            </a:r>
            <a:r>
              <a:rPr lang="en-US" baseline="-25000" dirty="0" err="1" smtClean="0">
                <a:solidFill>
                  <a:schemeClr val="bg1"/>
                </a:solidFill>
                <a:latin typeface="Calibri" pitchFamily="34" charset="0"/>
                <a:cs typeface="Calibri" pitchFamily="34" charset="0"/>
              </a:rPr>
              <a:t>m</a:t>
            </a:r>
            <a:r>
              <a:rPr lang="en-US" dirty="0" smtClean="0">
                <a:solidFill>
                  <a:schemeClr val="bg1"/>
                </a:solidFill>
                <a:latin typeface="Calibri" pitchFamily="34" charset="0"/>
                <a:cs typeface="Calibri" pitchFamily="34" charset="0"/>
              </a:rPr>
              <a:t>} are sets of items, with x</a:t>
            </a:r>
            <a:r>
              <a:rPr lang="en-US" baseline="-25000" dirty="0" smtClean="0">
                <a:solidFill>
                  <a:schemeClr val="bg1"/>
                </a:solidFill>
                <a:latin typeface="Calibri" pitchFamily="34" charset="0"/>
                <a:cs typeface="Calibri" pitchFamily="34" charset="0"/>
              </a:rPr>
              <a:t>i</a:t>
            </a:r>
            <a:r>
              <a:rPr lang="en-US" dirty="0" smtClean="0">
                <a:solidFill>
                  <a:schemeClr val="bg1"/>
                </a:solidFill>
                <a:latin typeface="Calibri" pitchFamily="34" charset="0"/>
                <a:cs typeface="Calibri" pitchFamily="34" charset="0"/>
              </a:rPr>
              <a:t> and </a:t>
            </a:r>
            <a:r>
              <a:rPr lang="en-US" dirty="0" err="1" smtClean="0">
                <a:solidFill>
                  <a:schemeClr val="bg1"/>
                </a:solidFill>
                <a:latin typeface="Calibri" pitchFamily="34" charset="0"/>
                <a:cs typeface="Calibri" pitchFamily="34" charset="0"/>
              </a:rPr>
              <a:t>y</a:t>
            </a:r>
            <a:r>
              <a:rPr lang="en-US" baseline="-25000" dirty="0" err="1" smtClean="0">
                <a:solidFill>
                  <a:schemeClr val="bg1"/>
                </a:solidFill>
                <a:latin typeface="Calibri" pitchFamily="34" charset="0"/>
                <a:cs typeface="Calibri" pitchFamily="34" charset="0"/>
              </a:rPr>
              <a:t>i</a:t>
            </a:r>
            <a:r>
              <a:rPr lang="en-US" dirty="0" smtClean="0">
                <a:solidFill>
                  <a:schemeClr val="bg1"/>
                </a:solidFill>
                <a:latin typeface="Calibri" pitchFamily="34" charset="0"/>
                <a:cs typeface="Calibri" pitchFamily="34" charset="0"/>
              </a:rPr>
              <a:t> being distinct items for all </a:t>
            </a:r>
            <a:r>
              <a:rPr lang="en-US" dirty="0" err="1" smtClean="0">
                <a:solidFill>
                  <a:schemeClr val="bg1"/>
                </a:solidFill>
                <a:latin typeface="Calibri" pitchFamily="34" charset="0"/>
                <a:cs typeface="Calibri" pitchFamily="34" charset="0"/>
              </a:rPr>
              <a:t>i</a:t>
            </a:r>
            <a:r>
              <a:rPr lang="en-US" dirty="0" smtClean="0">
                <a:solidFill>
                  <a:schemeClr val="bg1"/>
                </a:solidFill>
                <a:latin typeface="Calibri" pitchFamily="34" charset="0"/>
                <a:cs typeface="Calibri" pitchFamily="34" charset="0"/>
              </a:rPr>
              <a:t> and all j.</a:t>
            </a:r>
          </a:p>
          <a:p>
            <a:r>
              <a:rPr lang="en-US" dirty="0" smtClean="0">
                <a:solidFill>
                  <a:schemeClr val="bg1"/>
                </a:solidFill>
                <a:latin typeface="Calibri" pitchFamily="34" charset="0"/>
                <a:cs typeface="Calibri" pitchFamily="34" charset="0"/>
              </a:rPr>
              <a:t>This association states that if a customer buys X, he or she is likely to buy Y.</a:t>
            </a:r>
          </a:p>
          <a:p>
            <a:r>
              <a:rPr lang="en-US" dirty="0" smtClean="0">
                <a:solidFill>
                  <a:schemeClr val="bg1"/>
                </a:solidFill>
                <a:latin typeface="Calibri" pitchFamily="34" charset="0"/>
                <a:cs typeface="Calibri" pitchFamily="34" charset="0"/>
              </a:rPr>
              <a:t>In general, any association rule has the form LHS (left-hand side) =&gt; RHS (right-hand side), where LHS and RHS are sets of items. </a:t>
            </a:r>
          </a:p>
          <a:p>
            <a:r>
              <a:rPr lang="en-US" dirty="0" smtClean="0">
                <a:solidFill>
                  <a:schemeClr val="bg1"/>
                </a:solidFill>
                <a:latin typeface="Calibri" pitchFamily="34" charset="0"/>
                <a:cs typeface="Calibri" pitchFamily="34" charset="0"/>
              </a:rPr>
              <a:t>The set LHS ∪ RHS is called an </a:t>
            </a:r>
            <a:r>
              <a:rPr lang="en-US" b="1" dirty="0" err="1" smtClean="0">
                <a:solidFill>
                  <a:schemeClr val="bg1"/>
                </a:solidFill>
                <a:latin typeface="Calibri" pitchFamily="34" charset="0"/>
                <a:cs typeface="Calibri" pitchFamily="34" charset="0"/>
              </a:rPr>
              <a:t>itemset</a:t>
            </a:r>
            <a:r>
              <a:rPr lang="en-US" dirty="0" smtClean="0">
                <a:solidFill>
                  <a:schemeClr val="bg1"/>
                </a:solidFill>
                <a:latin typeface="Calibri" pitchFamily="34" charset="0"/>
                <a:cs typeface="Calibri" pitchFamily="34" charset="0"/>
              </a:rPr>
              <a:t>,</a:t>
            </a:r>
            <a:r>
              <a:rPr lang="en-US" b="1" dirty="0" smtClean="0">
                <a:solidFill>
                  <a:schemeClr val="bg1"/>
                </a:solidFill>
                <a:latin typeface="Calibri" pitchFamily="34" charset="0"/>
                <a:cs typeface="Calibri" pitchFamily="34" charset="0"/>
              </a:rPr>
              <a:t> </a:t>
            </a:r>
            <a:r>
              <a:rPr lang="en-US" dirty="0" smtClean="0">
                <a:solidFill>
                  <a:schemeClr val="bg1"/>
                </a:solidFill>
                <a:latin typeface="Calibri" pitchFamily="34" charset="0"/>
                <a:cs typeface="Calibri" pitchFamily="34" charset="0"/>
              </a:rPr>
              <a:t>the set of items purchased by customers.</a:t>
            </a:r>
          </a:p>
        </p:txBody>
      </p:sp>
    </p:spTree>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77898"/>
            <a:ext cx="8911687" cy="1083666"/>
          </a:xfrm>
        </p:spPr>
        <p:txBody>
          <a:bodyPr/>
          <a:lstStyle/>
          <a:p>
            <a:r>
              <a:rPr lang="en-US" dirty="0" smtClean="0">
                <a:solidFill>
                  <a:schemeClr val="bg1"/>
                </a:solidFill>
                <a:latin typeface="Berlin Sans FB Demi" pitchFamily="34" charset="0"/>
              </a:rPr>
              <a:t>Association Rules</a:t>
            </a:r>
            <a:endParaRPr lang="en-US" dirty="0"/>
          </a:p>
        </p:txBody>
      </p:sp>
      <p:sp>
        <p:nvSpPr>
          <p:cNvPr id="3" name="Content Placeholder 2"/>
          <p:cNvSpPr>
            <a:spLocks noGrp="1"/>
          </p:cNvSpPr>
          <p:nvPr>
            <p:ph idx="1"/>
          </p:nvPr>
        </p:nvSpPr>
        <p:spPr>
          <a:xfrm>
            <a:off x="2589212" y="1855694"/>
            <a:ext cx="8915400" cy="4055528"/>
          </a:xfrm>
        </p:spPr>
        <p:txBody>
          <a:bodyPr>
            <a:normAutofit/>
          </a:bodyPr>
          <a:lstStyle/>
          <a:p>
            <a:r>
              <a:rPr lang="en-US" dirty="0" smtClean="0">
                <a:solidFill>
                  <a:schemeClr val="bg1"/>
                </a:solidFill>
                <a:latin typeface="Calibri" pitchFamily="34" charset="0"/>
                <a:cs typeface="Calibri" pitchFamily="34" charset="0"/>
              </a:rPr>
              <a:t>An example of an association rule is:	</a:t>
            </a:r>
          </a:p>
          <a:p>
            <a:pPr lvl="2">
              <a:buNone/>
            </a:pPr>
            <a:r>
              <a:rPr lang="en-US" sz="1800" i="1" dirty="0" smtClean="0">
                <a:solidFill>
                  <a:schemeClr val="bg1"/>
                </a:solidFill>
                <a:latin typeface="Calibri" pitchFamily="34" charset="0"/>
                <a:cs typeface="Calibri" pitchFamily="34" charset="0"/>
              </a:rPr>
              <a:t>bread ⇒ milk</a:t>
            </a:r>
          </a:p>
          <a:p>
            <a:r>
              <a:rPr lang="en-US" dirty="0" smtClean="0">
                <a:solidFill>
                  <a:schemeClr val="bg1"/>
                </a:solidFill>
                <a:latin typeface="Calibri" pitchFamily="34" charset="0"/>
                <a:cs typeface="Calibri" pitchFamily="34" charset="0"/>
              </a:rPr>
              <a:t>In the context of grocery-store purchases, the rule says that customers who buy bread also tend to buy milk with a high probability.</a:t>
            </a:r>
          </a:p>
          <a:p>
            <a:r>
              <a:rPr lang="en-US" dirty="0" smtClean="0">
                <a:solidFill>
                  <a:schemeClr val="bg1"/>
                </a:solidFill>
                <a:latin typeface="Calibri" pitchFamily="34" charset="0"/>
                <a:cs typeface="Calibri" pitchFamily="34" charset="0"/>
              </a:rPr>
              <a:t>An association rule must have an associated </a:t>
            </a:r>
            <a:r>
              <a:rPr lang="en-US" b="1" dirty="0" smtClean="0">
                <a:solidFill>
                  <a:schemeClr val="bg1"/>
                </a:solidFill>
                <a:latin typeface="Calibri" pitchFamily="34" charset="0"/>
                <a:cs typeface="Calibri" pitchFamily="34" charset="0"/>
              </a:rPr>
              <a:t>population</a:t>
            </a:r>
            <a:r>
              <a:rPr lang="en-US" dirty="0" smtClean="0">
                <a:solidFill>
                  <a:schemeClr val="bg1"/>
                </a:solidFill>
                <a:latin typeface="Calibri" pitchFamily="34" charset="0"/>
                <a:cs typeface="Calibri" pitchFamily="34" charset="0"/>
              </a:rPr>
              <a:t>: the population consists of a set of</a:t>
            </a:r>
            <a:r>
              <a:rPr lang="en-US" b="1" dirty="0" smtClean="0">
                <a:solidFill>
                  <a:schemeClr val="bg1"/>
                </a:solidFill>
                <a:latin typeface="Calibri" pitchFamily="34" charset="0"/>
                <a:cs typeface="Calibri" pitchFamily="34" charset="0"/>
              </a:rPr>
              <a:t> instances</a:t>
            </a:r>
            <a:r>
              <a:rPr lang="en-US" dirty="0" smtClean="0">
                <a:solidFill>
                  <a:schemeClr val="bg1"/>
                </a:solidFill>
                <a:latin typeface="Calibri" pitchFamily="34" charset="0"/>
                <a:cs typeface="Calibri" pitchFamily="34" charset="0"/>
              </a:rPr>
              <a:t>.</a:t>
            </a:r>
          </a:p>
          <a:p>
            <a:r>
              <a:rPr lang="en-US" dirty="0" smtClean="0">
                <a:solidFill>
                  <a:schemeClr val="bg1"/>
                </a:solidFill>
                <a:latin typeface="Calibri" pitchFamily="34" charset="0"/>
                <a:cs typeface="Calibri" pitchFamily="34" charset="0"/>
              </a:rPr>
              <a:t>In the grocery-store example, the population may consist of all grocery store purchases; each purchase is an instance.</a:t>
            </a:r>
          </a:p>
          <a:p>
            <a:r>
              <a:rPr lang="en-US" dirty="0" smtClean="0">
                <a:solidFill>
                  <a:schemeClr val="bg1"/>
                </a:solidFill>
                <a:latin typeface="Calibri" pitchFamily="34" charset="0"/>
                <a:cs typeface="Calibri" pitchFamily="34" charset="0"/>
              </a:rPr>
              <a:t>In the case of a bookstore, the population may consist of all people who made purchases, regardless of when they made a purchase. Each customer is an instance.</a:t>
            </a:r>
            <a:endParaRPr lang="en-US" dirty="0">
              <a:solidFill>
                <a:schemeClr val="bg1"/>
              </a:solidFill>
              <a:latin typeface="Calibri" pitchFamily="34" charset="0"/>
              <a:cs typeface="Calibri" pitchFamily="34" charset="0"/>
            </a:endParaRPr>
          </a:p>
        </p:txBody>
      </p:sp>
    </p:spTree>
  </p:cSld>
  <p:clrMapOvr>
    <a:masterClrMapping/>
  </p:clrMapOvr>
  <p:transition>
    <p:cover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753035"/>
            <a:ext cx="8911687" cy="1142999"/>
          </a:xfrm>
        </p:spPr>
        <p:txBody>
          <a:bodyPr>
            <a:normAutofit fontScale="90000"/>
          </a:bodyPr>
          <a:lstStyle/>
          <a:p>
            <a:r>
              <a:rPr lang="en-US" dirty="0" smtClean="0">
                <a:solidFill>
                  <a:schemeClr val="bg1"/>
                </a:solidFill>
                <a:latin typeface="Berlin Sans FB Demi" pitchFamily="34" charset="0"/>
              </a:rPr>
              <a:t>Market-Basket Model, Support and Confidence</a:t>
            </a:r>
            <a:endParaRPr lang="en-US" dirty="0">
              <a:solidFill>
                <a:schemeClr val="bg1"/>
              </a:solidFill>
              <a:latin typeface="Berlin Sans FB Demi" pitchFamily="34" charset="0"/>
            </a:endParaRPr>
          </a:p>
        </p:txBody>
      </p:sp>
      <p:sp>
        <p:nvSpPr>
          <p:cNvPr id="3" name="Content Placeholder 2"/>
          <p:cNvSpPr>
            <a:spLocks noGrp="1"/>
          </p:cNvSpPr>
          <p:nvPr>
            <p:ph idx="1"/>
          </p:nvPr>
        </p:nvSpPr>
        <p:spPr>
          <a:xfrm>
            <a:off x="2589212" y="1855694"/>
            <a:ext cx="8915400" cy="4572000"/>
          </a:xfrm>
        </p:spPr>
        <p:txBody>
          <a:bodyPr>
            <a:normAutofit/>
          </a:bodyPr>
          <a:lstStyle/>
          <a:p>
            <a:r>
              <a:rPr lang="en-US" dirty="0" smtClean="0">
                <a:solidFill>
                  <a:schemeClr val="bg1"/>
                </a:solidFill>
                <a:latin typeface="Calibri" pitchFamily="34" charset="0"/>
                <a:cs typeface="Calibri" pitchFamily="34" charset="0"/>
              </a:rPr>
              <a:t>The database is regarded as a collection of transactions, each involving a set of items.</a:t>
            </a:r>
          </a:p>
          <a:p>
            <a:r>
              <a:rPr lang="en-US" dirty="0" smtClean="0">
                <a:solidFill>
                  <a:schemeClr val="bg1"/>
                </a:solidFill>
                <a:latin typeface="Calibri" pitchFamily="34" charset="0"/>
                <a:cs typeface="Calibri" pitchFamily="34" charset="0"/>
              </a:rPr>
              <a:t>A common example is that of </a:t>
            </a:r>
            <a:r>
              <a:rPr lang="en-US" b="1" dirty="0" smtClean="0">
                <a:solidFill>
                  <a:schemeClr val="bg1"/>
                </a:solidFill>
                <a:latin typeface="Calibri" pitchFamily="34" charset="0"/>
                <a:cs typeface="Calibri" pitchFamily="34" charset="0"/>
              </a:rPr>
              <a:t>market-basket data</a:t>
            </a:r>
            <a:r>
              <a:rPr lang="en-US" dirty="0" smtClean="0">
                <a:solidFill>
                  <a:schemeClr val="bg1"/>
                </a:solidFill>
                <a:latin typeface="Calibri" pitchFamily="34" charset="0"/>
                <a:cs typeface="Calibri" pitchFamily="34" charset="0"/>
              </a:rPr>
              <a:t>.</a:t>
            </a:r>
            <a:r>
              <a:rPr lang="en-US" b="1" dirty="0" smtClean="0">
                <a:solidFill>
                  <a:schemeClr val="bg1"/>
                </a:solidFill>
                <a:latin typeface="Calibri" pitchFamily="34" charset="0"/>
                <a:cs typeface="Calibri" pitchFamily="34" charset="0"/>
              </a:rPr>
              <a:t> </a:t>
            </a:r>
            <a:r>
              <a:rPr lang="en-US" dirty="0" smtClean="0">
                <a:solidFill>
                  <a:schemeClr val="bg1"/>
                </a:solidFill>
                <a:latin typeface="Calibri" pitchFamily="34" charset="0"/>
                <a:cs typeface="Calibri" pitchFamily="34" charset="0"/>
              </a:rPr>
              <a:t>Here the market basket corresponds to the sets of items a consumer buys in a supermarket during one visit.</a:t>
            </a:r>
          </a:p>
          <a:p>
            <a:endParaRPr lang="en-US" dirty="0" smtClean="0">
              <a:solidFill>
                <a:schemeClr val="bg1"/>
              </a:solidFill>
              <a:latin typeface="Calibri" pitchFamily="34" charset="0"/>
              <a:cs typeface="Calibri" pitchFamily="34" charset="0"/>
            </a:endParaRPr>
          </a:p>
          <a:p>
            <a:r>
              <a:rPr lang="en-US" dirty="0" smtClean="0">
                <a:solidFill>
                  <a:schemeClr val="bg1"/>
                </a:solidFill>
                <a:latin typeface="Calibri" pitchFamily="34" charset="0"/>
                <a:cs typeface="Calibri" pitchFamily="34" charset="0"/>
              </a:rPr>
              <a:t>Rules have an associated </a:t>
            </a:r>
            <a:r>
              <a:rPr lang="en-US" i="1" dirty="0" smtClean="0">
                <a:solidFill>
                  <a:schemeClr val="bg1"/>
                </a:solidFill>
                <a:latin typeface="Calibri" pitchFamily="34" charset="0"/>
                <a:cs typeface="Calibri" pitchFamily="34" charset="0"/>
              </a:rPr>
              <a:t>support</a:t>
            </a:r>
            <a:r>
              <a:rPr lang="en-US" dirty="0" smtClean="0">
                <a:solidFill>
                  <a:schemeClr val="bg1"/>
                </a:solidFill>
                <a:latin typeface="Calibri" pitchFamily="34" charset="0"/>
                <a:cs typeface="Calibri" pitchFamily="34" charset="0"/>
              </a:rPr>
              <a:t>, as well as an associated </a:t>
            </a:r>
            <a:r>
              <a:rPr lang="en-US" i="1" dirty="0" smtClean="0">
                <a:solidFill>
                  <a:schemeClr val="bg1"/>
                </a:solidFill>
                <a:latin typeface="Calibri" pitchFamily="34" charset="0"/>
                <a:cs typeface="Calibri" pitchFamily="34" charset="0"/>
              </a:rPr>
              <a:t>confidence. </a:t>
            </a:r>
            <a:r>
              <a:rPr lang="en-US" dirty="0" smtClean="0">
                <a:solidFill>
                  <a:schemeClr val="bg1"/>
                </a:solidFill>
                <a:latin typeface="Calibri" pitchFamily="34" charset="0"/>
                <a:cs typeface="Calibri" pitchFamily="34" charset="0"/>
              </a:rPr>
              <a:t>These are defined in the context of the population:</a:t>
            </a:r>
          </a:p>
          <a:p>
            <a:r>
              <a:rPr lang="en-US" dirty="0" smtClean="0">
                <a:solidFill>
                  <a:schemeClr val="bg1"/>
                </a:solidFill>
                <a:latin typeface="Calibri" pitchFamily="34" charset="0"/>
                <a:cs typeface="Calibri" pitchFamily="34" charset="0"/>
              </a:rPr>
              <a:t>The </a:t>
            </a:r>
            <a:r>
              <a:rPr lang="en-US" b="1" dirty="0" smtClean="0">
                <a:solidFill>
                  <a:schemeClr val="bg1"/>
                </a:solidFill>
                <a:latin typeface="Calibri" pitchFamily="34" charset="0"/>
                <a:cs typeface="Calibri" pitchFamily="34" charset="0"/>
              </a:rPr>
              <a:t>support </a:t>
            </a:r>
            <a:r>
              <a:rPr lang="en-US" dirty="0" smtClean="0">
                <a:solidFill>
                  <a:schemeClr val="bg1"/>
                </a:solidFill>
                <a:latin typeface="Calibri" pitchFamily="34" charset="0"/>
                <a:cs typeface="Calibri" pitchFamily="34" charset="0"/>
              </a:rPr>
              <a:t>for a rule LHS =&gt; RHS is with respect to the </a:t>
            </a:r>
            <a:r>
              <a:rPr lang="en-US" dirty="0" err="1" smtClean="0">
                <a:solidFill>
                  <a:schemeClr val="bg1"/>
                </a:solidFill>
                <a:latin typeface="Calibri" pitchFamily="34" charset="0"/>
                <a:cs typeface="Calibri" pitchFamily="34" charset="0"/>
              </a:rPr>
              <a:t>itemset</a:t>
            </a:r>
            <a:r>
              <a:rPr lang="en-US" dirty="0" smtClean="0">
                <a:solidFill>
                  <a:schemeClr val="bg1"/>
                </a:solidFill>
                <a:latin typeface="Calibri" pitchFamily="34" charset="0"/>
                <a:cs typeface="Calibri" pitchFamily="34" charset="0"/>
              </a:rPr>
              <a:t>; it refers to how frequently a specific </a:t>
            </a:r>
            <a:r>
              <a:rPr lang="en-US" dirty="0" err="1" smtClean="0">
                <a:solidFill>
                  <a:schemeClr val="bg1"/>
                </a:solidFill>
                <a:latin typeface="Calibri" pitchFamily="34" charset="0"/>
                <a:cs typeface="Calibri" pitchFamily="34" charset="0"/>
              </a:rPr>
              <a:t>itemset</a:t>
            </a:r>
            <a:r>
              <a:rPr lang="en-US" dirty="0" smtClean="0">
                <a:solidFill>
                  <a:schemeClr val="bg1"/>
                </a:solidFill>
                <a:latin typeface="Calibri" pitchFamily="34" charset="0"/>
                <a:cs typeface="Calibri" pitchFamily="34" charset="0"/>
              </a:rPr>
              <a:t> occurs in the database.</a:t>
            </a:r>
          </a:p>
          <a:p>
            <a:r>
              <a:rPr lang="en-US" dirty="0" smtClean="0">
                <a:solidFill>
                  <a:schemeClr val="bg1"/>
                </a:solidFill>
                <a:latin typeface="Calibri" pitchFamily="34" charset="0"/>
                <a:cs typeface="Calibri" pitchFamily="34" charset="0"/>
              </a:rPr>
              <a:t>That is, the support is the percentage of transactions that contain all of the items in the </a:t>
            </a:r>
            <a:r>
              <a:rPr lang="en-US" dirty="0" err="1" smtClean="0">
                <a:solidFill>
                  <a:schemeClr val="bg1"/>
                </a:solidFill>
                <a:latin typeface="Calibri" pitchFamily="34" charset="0"/>
                <a:cs typeface="Calibri" pitchFamily="34" charset="0"/>
              </a:rPr>
              <a:t>itemset</a:t>
            </a:r>
            <a:r>
              <a:rPr lang="en-US" dirty="0" smtClean="0">
                <a:solidFill>
                  <a:schemeClr val="bg1"/>
                </a:solidFill>
                <a:latin typeface="Calibri" pitchFamily="34" charset="0"/>
                <a:cs typeface="Calibri" pitchFamily="34" charset="0"/>
              </a:rPr>
              <a:t> LHS ∪ RHS. </a:t>
            </a:r>
          </a:p>
          <a:p>
            <a:r>
              <a:rPr lang="en-US" dirty="0" smtClean="0">
                <a:solidFill>
                  <a:schemeClr val="bg1"/>
                </a:solidFill>
                <a:latin typeface="Calibri" pitchFamily="34" charset="0"/>
                <a:cs typeface="Calibri" pitchFamily="34" charset="0"/>
              </a:rPr>
              <a:t>If the support is low, it implies that there is no overwhelming evidence that items in LHS ∪ RHS occur together because the </a:t>
            </a:r>
            <a:r>
              <a:rPr lang="en-US" dirty="0" err="1" smtClean="0">
                <a:solidFill>
                  <a:schemeClr val="bg1"/>
                </a:solidFill>
                <a:latin typeface="Calibri" pitchFamily="34" charset="0"/>
                <a:cs typeface="Calibri" pitchFamily="34" charset="0"/>
              </a:rPr>
              <a:t>itemset</a:t>
            </a:r>
            <a:r>
              <a:rPr lang="en-US" dirty="0" smtClean="0">
                <a:solidFill>
                  <a:schemeClr val="bg1"/>
                </a:solidFill>
                <a:latin typeface="Calibri" pitchFamily="34" charset="0"/>
                <a:cs typeface="Calibri" pitchFamily="34" charset="0"/>
              </a:rPr>
              <a:t> occurs in only a small fraction of transactions.</a:t>
            </a:r>
          </a:p>
          <a:p>
            <a:endParaRPr lang="en-US" dirty="0" smtClean="0">
              <a:solidFill>
                <a:schemeClr val="bg1"/>
              </a:solidFill>
              <a:latin typeface="Calibri" pitchFamily="34" charset="0"/>
              <a:cs typeface="Calibri" pitchFamily="34" charset="0"/>
            </a:endParaRPr>
          </a:p>
        </p:txBody>
      </p:sp>
    </p:spTree>
  </p:cSld>
  <p:clrMapOvr>
    <a:masterClrMapping/>
  </p:clrMapOvr>
  <p:transition>
    <p:cover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753035"/>
            <a:ext cx="8911687" cy="1142999"/>
          </a:xfrm>
        </p:spPr>
        <p:txBody>
          <a:bodyPr>
            <a:normAutofit fontScale="90000"/>
          </a:bodyPr>
          <a:lstStyle/>
          <a:p>
            <a:r>
              <a:rPr lang="en-US" dirty="0" smtClean="0">
                <a:solidFill>
                  <a:schemeClr val="bg1"/>
                </a:solidFill>
                <a:latin typeface="Berlin Sans FB Demi" pitchFamily="34" charset="0"/>
              </a:rPr>
              <a:t>Market-Basket Model, Support and Confidence</a:t>
            </a:r>
            <a:endParaRPr lang="en-US" dirty="0">
              <a:solidFill>
                <a:schemeClr val="bg1"/>
              </a:solidFill>
              <a:latin typeface="Berlin Sans FB Demi" pitchFamily="34" charset="0"/>
            </a:endParaRPr>
          </a:p>
        </p:txBody>
      </p:sp>
      <p:sp>
        <p:nvSpPr>
          <p:cNvPr id="3" name="Content Placeholder 2"/>
          <p:cNvSpPr>
            <a:spLocks noGrp="1"/>
          </p:cNvSpPr>
          <p:nvPr>
            <p:ph idx="1"/>
          </p:nvPr>
        </p:nvSpPr>
        <p:spPr>
          <a:xfrm>
            <a:off x="2589212" y="1855694"/>
            <a:ext cx="8915400" cy="4598894"/>
          </a:xfrm>
        </p:spPr>
        <p:txBody>
          <a:bodyPr>
            <a:normAutofit/>
          </a:bodyPr>
          <a:lstStyle/>
          <a:p>
            <a:r>
              <a:rPr lang="en-US" dirty="0" smtClean="0">
                <a:solidFill>
                  <a:schemeClr val="bg1"/>
                </a:solidFill>
                <a:latin typeface="Calibri" pitchFamily="34" charset="0"/>
                <a:cs typeface="Calibri" pitchFamily="34" charset="0"/>
              </a:rPr>
              <a:t>Another term for support is </a:t>
            </a:r>
            <a:r>
              <a:rPr lang="en-US" i="1" dirty="0" smtClean="0">
                <a:solidFill>
                  <a:schemeClr val="bg1"/>
                </a:solidFill>
                <a:latin typeface="Calibri" pitchFamily="34" charset="0"/>
                <a:cs typeface="Calibri" pitchFamily="34" charset="0"/>
              </a:rPr>
              <a:t>prevalence of the rule.</a:t>
            </a:r>
            <a:endParaRPr lang="en-US" dirty="0" smtClean="0">
              <a:solidFill>
                <a:schemeClr val="bg1"/>
              </a:solidFill>
              <a:latin typeface="Calibri" pitchFamily="34" charset="0"/>
              <a:cs typeface="Calibri" pitchFamily="34" charset="0"/>
            </a:endParaRPr>
          </a:p>
          <a:p>
            <a:r>
              <a:rPr lang="en-US" dirty="0" smtClean="0">
                <a:solidFill>
                  <a:schemeClr val="bg1"/>
                </a:solidFill>
                <a:latin typeface="Calibri" pitchFamily="34" charset="0"/>
                <a:cs typeface="Calibri" pitchFamily="34" charset="0"/>
              </a:rPr>
              <a:t>For instance, suppose only 0.001 percent of all purchases include milk and screwdrivers. The support for the rule is low.</a:t>
            </a:r>
          </a:p>
          <a:p>
            <a:pPr>
              <a:buNone/>
            </a:pPr>
            <a:r>
              <a:rPr lang="en-US" i="1" dirty="0" smtClean="0">
                <a:solidFill>
                  <a:schemeClr val="bg1"/>
                </a:solidFill>
                <a:latin typeface="Calibri" pitchFamily="34" charset="0"/>
                <a:cs typeface="Calibri" pitchFamily="34" charset="0"/>
              </a:rPr>
              <a:t>				milk ⇒ screwdrivers</a:t>
            </a:r>
            <a:endParaRPr lang="en-US" dirty="0" smtClean="0">
              <a:solidFill>
                <a:schemeClr val="bg1"/>
              </a:solidFill>
              <a:latin typeface="Calibri" pitchFamily="34" charset="0"/>
              <a:cs typeface="Calibri" pitchFamily="34" charset="0"/>
            </a:endParaRPr>
          </a:p>
          <a:p>
            <a:r>
              <a:rPr lang="en-US" dirty="0" smtClean="0">
                <a:solidFill>
                  <a:schemeClr val="bg1"/>
                </a:solidFill>
                <a:latin typeface="Calibri" pitchFamily="34" charset="0"/>
                <a:cs typeface="Calibri" pitchFamily="34" charset="0"/>
              </a:rPr>
              <a:t>The rule may not even be statistically significant—perhaps there was only a single purchase that included both milk and screwdrivers. </a:t>
            </a:r>
          </a:p>
          <a:p>
            <a:r>
              <a:rPr lang="en-US" dirty="0" smtClean="0">
                <a:solidFill>
                  <a:schemeClr val="bg1"/>
                </a:solidFill>
                <a:latin typeface="Calibri" pitchFamily="34" charset="0"/>
                <a:cs typeface="Calibri" pitchFamily="34" charset="0"/>
              </a:rPr>
              <a:t>Businesses are usually not interested in rules that have low support, since they involve few customers, and are not worth bothering about.</a:t>
            </a:r>
          </a:p>
          <a:p>
            <a:r>
              <a:rPr lang="en-US" dirty="0" smtClean="0">
                <a:solidFill>
                  <a:schemeClr val="bg1"/>
                </a:solidFill>
                <a:latin typeface="Calibri" pitchFamily="34" charset="0"/>
                <a:cs typeface="Calibri" pitchFamily="34" charset="0"/>
              </a:rPr>
              <a:t>The </a:t>
            </a:r>
            <a:r>
              <a:rPr lang="en-US" b="1" dirty="0" smtClean="0">
                <a:solidFill>
                  <a:schemeClr val="bg1"/>
                </a:solidFill>
                <a:latin typeface="Calibri" pitchFamily="34" charset="0"/>
                <a:cs typeface="Calibri" pitchFamily="34" charset="0"/>
              </a:rPr>
              <a:t>confidence </a:t>
            </a:r>
            <a:r>
              <a:rPr lang="en-US" dirty="0" smtClean="0">
                <a:solidFill>
                  <a:schemeClr val="bg1"/>
                </a:solidFill>
                <a:latin typeface="Calibri" pitchFamily="34" charset="0"/>
                <a:cs typeface="Calibri" pitchFamily="34" charset="0"/>
              </a:rPr>
              <a:t>is with regard to the implication shown in the rule.</a:t>
            </a:r>
          </a:p>
          <a:p>
            <a:r>
              <a:rPr lang="en-US" dirty="0" smtClean="0">
                <a:solidFill>
                  <a:schemeClr val="bg1"/>
                </a:solidFill>
                <a:latin typeface="Calibri" pitchFamily="34" charset="0"/>
                <a:cs typeface="Calibri" pitchFamily="34" charset="0"/>
              </a:rPr>
              <a:t>The confidence of the rule LHS =&gt; RHS is computed as the support(LHS ∪ RHS)/support(LHS).</a:t>
            </a:r>
          </a:p>
        </p:txBody>
      </p:sp>
    </p:spTree>
  </p:cSld>
  <p:clrMapOvr>
    <a:masterClrMapping/>
  </p:clrMapOvr>
  <p:transition>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753035"/>
            <a:ext cx="8911687" cy="1142999"/>
          </a:xfrm>
        </p:spPr>
        <p:txBody>
          <a:bodyPr>
            <a:normAutofit fontScale="90000"/>
          </a:bodyPr>
          <a:lstStyle/>
          <a:p>
            <a:r>
              <a:rPr lang="en-US" dirty="0" smtClean="0">
                <a:solidFill>
                  <a:schemeClr val="bg1"/>
                </a:solidFill>
                <a:latin typeface="Berlin Sans FB Demi" pitchFamily="34" charset="0"/>
              </a:rPr>
              <a:t>Market-Basket Model, Support and Confidence</a:t>
            </a:r>
            <a:endParaRPr lang="en-US" dirty="0">
              <a:solidFill>
                <a:schemeClr val="bg1"/>
              </a:solidFill>
              <a:latin typeface="Berlin Sans FB Demi" pitchFamily="34" charset="0"/>
            </a:endParaRPr>
          </a:p>
        </p:txBody>
      </p:sp>
      <p:sp>
        <p:nvSpPr>
          <p:cNvPr id="3" name="Content Placeholder 2"/>
          <p:cNvSpPr>
            <a:spLocks noGrp="1"/>
          </p:cNvSpPr>
          <p:nvPr>
            <p:ph idx="1"/>
          </p:nvPr>
        </p:nvSpPr>
        <p:spPr>
          <a:xfrm>
            <a:off x="2589212" y="1855694"/>
            <a:ext cx="8915400" cy="4598894"/>
          </a:xfrm>
        </p:spPr>
        <p:txBody>
          <a:bodyPr>
            <a:normAutofit/>
          </a:bodyPr>
          <a:lstStyle/>
          <a:p>
            <a:r>
              <a:rPr lang="en-US" dirty="0" smtClean="0">
                <a:solidFill>
                  <a:schemeClr val="bg1"/>
                </a:solidFill>
                <a:latin typeface="Calibri" pitchFamily="34" charset="0"/>
                <a:cs typeface="Calibri" pitchFamily="34" charset="0"/>
              </a:rPr>
              <a:t>We can think of it as the probability that the items in RHS will be purchased given that the items in LHS are purchased by a customer.</a:t>
            </a:r>
          </a:p>
          <a:p>
            <a:r>
              <a:rPr lang="en-US" dirty="0" smtClean="0">
                <a:solidFill>
                  <a:schemeClr val="bg1"/>
                </a:solidFill>
                <a:latin typeface="Calibri" pitchFamily="34" charset="0"/>
                <a:cs typeface="Calibri" pitchFamily="34" charset="0"/>
              </a:rPr>
              <a:t>Another term for confidence is </a:t>
            </a:r>
            <a:r>
              <a:rPr lang="en-US" i="1" dirty="0" smtClean="0">
                <a:solidFill>
                  <a:schemeClr val="bg1"/>
                </a:solidFill>
                <a:latin typeface="Calibri" pitchFamily="34" charset="0"/>
                <a:cs typeface="Calibri" pitchFamily="34" charset="0"/>
              </a:rPr>
              <a:t>strength of the rule.</a:t>
            </a:r>
            <a:endParaRPr lang="en-US" dirty="0" smtClean="0">
              <a:solidFill>
                <a:schemeClr val="bg1"/>
              </a:solidFill>
              <a:latin typeface="Calibri" pitchFamily="34" charset="0"/>
              <a:cs typeface="Calibri" pitchFamily="34" charset="0"/>
            </a:endParaRPr>
          </a:p>
          <a:p>
            <a:r>
              <a:rPr lang="en-US" dirty="0" smtClean="0">
                <a:solidFill>
                  <a:schemeClr val="bg1"/>
                </a:solidFill>
                <a:latin typeface="Calibri" pitchFamily="34" charset="0"/>
                <a:cs typeface="Calibri" pitchFamily="34" charset="0"/>
              </a:rPr>
              <a:t>For instance, the rule</a:t>
            </a:r>
          </a:p>
          <a:p>
            <a:pPr>
              <a:buNone/>
            </a:pPr>
            <a:r>
              <a:rPr lang="en-US" i="1" dirty="0" smtClean="0">
                <a:solidFill>
                  <a:schemeClr val="bg1"/>
                </a:solidFill>
                <a:latin typeface="Calibri" pitchFamily="34" charset="0"/>
                <a:cs typeface="Calibri" pitchFamily="34" charset="0"/>
              </a:rPr>
              <a:t>				bread ⇒ milk</a:t>
            </a:r>
          </a:p>
          <a:p>
            <a:pPr>
              <a:buNone/>
            </a:pPr>
            <a:r>
              <a:rPr lang="en-US" dirty="0" smtClean="0">
                <a:solidFill>
                  <a:schemeClr val="bg1"/>
                </a:solidFill>
                <a:latin typeface="Calibri" pitchFamily="34" charset="0"/>
                <a:cs typeface="Calibri" pitchFamily="34" charset="0"/>
              </a:rPr>
              <a:t>	has a confidence of 80 percent if 80 percent of the purchases that include bread also include milk.</a:t>
            </a:r>
          </a:p>
          <a:p>
            <a:r>
              <a:rPr lang="en-US" dirty="0" smtClean="0">
                <a:solidFill>
                  <a:schemeClr val="bg1"/>
                </a:solidFill>
                <a:latin typeface="Calibri" pitchFamily="34" charset="0"/>
                <a:cs typeface="Calibri" pitchFamily="34" charset="0"/>
              </a:rPr>
              <a:t>A rule with a low confidence is not meaningful. </a:t>
            </a:r>
            <a:endParaRPr lang="en-US" dirty="0">
              <a:solidFill>
                <a:schemeClr val="bg1"/>
              </a:solidFill>
              <a:latin typeface="Calibri" pitchFamily="34" charset="0"/>
              <a:cs typeface="Calibri" pitchFamily="34" charset="0"/>
            </a:endParaRPr>
          </a:p>
        </p:txBody>
      </p:sp>
    </p:spTree>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372" y="651004"/>
            <a:ext cx="8911687" cy="1002984"/>
          </a:xfrm>
        </p:spPr>
        <p:txBody>
          <a:bodyPr/>
          <a:lstStyle/>
          <a:p>
            <a:r>
              <a:rPr lang="en-US" dirty="0" err="1" smtClean="0">
                <a:solidFill>
                  <a:schemeClr val="bg1"/>
                </a:solidFill>
                <a:latin typeface="Berlin Sans FB Demi" pitchFamily="34" charset="0"/>
              </a:rPr>
              <a:t>Apriori</a:t>
            </a:r>
            <a:r>
              <a:rPr lang="en-US" dirty="0" smtClean="0">
                <a:solidFill>
                  <a:schemeClr val="bg1"/>
                </a:solidFill>
                <a:latin typeface="Berlin Sans FB Demi" pitchFamily="34" charset="0"/>
              </a:rPr>
              <a:t> Algorithm</a:t>
            </a:r>
            <a:endParaRPr lang="en-US" dirty="0">
              <a:solidFill>
                <a:schemeClr val="bg1"/>
              </a:solidFill>
              <a:latin typeface="Berlin Sans FB Demi" pitchFamily="34" charset="0"/>
            </a:endParaRPr>
          </a:p>
        </p:txBody>
      </p:sp>
      <p:sp>
        <p:nvSpPr>
          <p:cNvPr id="3" name="Content Placeholder 2"/>
          <p:cNvSpPr>
            <a:spLocks noGrp="1"/>
          </p:cNvSpPr>
          <p:nvPr>
            <p:ph idx="1"/>
          </p:nvPr>
        </p:nvSpPr>
        <p:spPr>
          <a:xfrm>
            <a:off x="2589212" y="1815352"/>
            <a:ext cx="8915400" cy="4760259"/>
          </a:xfrm>
        </p:spPr>
        <p:txBody>
          <a:bodyPr>
            <a:normAutofit lnSpcReduction="10000"/>
          </a:bodyPr>
          <a:lstStyle/>
          <a:p>
            <a:r>
              <a:rPr lang="en-US" dirty="0" err="1" smtClean="0">
                <a:solidFill>
                  <a:schemeClr val="bg1"/>
                </a:solidFill>
                <a:latin typeface="Calibri" pitchFamily="34" charset="0"/>
                <a:cs typeface="Calibri" pitchFamily="34" charset="0"/>
              </a:rPr>
              <a:t>Apriori</a:t>
            </a:r>
            <a:r>
              <a:rPr lang="en-US" dirty="0" smtClean="0">
                <a:solidFill>
                  <a:schemeClr val="bg1"/>
                </a:solidFill>
                <a:latin typeface="Calibri" pitchFamily="34" charset="0"/>
                <a:cs typeface="Calibri" pitchFamily="34" charset="0"/>
              </a:rPr>
              <a:t> Algorithm for Finding Frequent (Large) </a:t>
            </a:r>
            <a:r>
              <a:rPr lang="en-US" dirty="0" err="1" smtClean="0">
                <a:solidFill>
                  <a:schemeClr val="bg1"/>
                </a:solidFill>
                <a:latin typeface="Calibri" pitchFamily="34" charset="0"/>
                <a:cs typeface="Calibri" pitchFamily="34" charset="0"/>
              </a:rPr>
              <a:t>Itemsets</a:t>
            </a:r>
            <a:endParaRPr lang="en-US" dirty="0" smtClean="0">
              <a:solidFill>
                <a:schemeClr val="bg1"/>
              </a:solidFill>
              <a:latin typeface="Calibri" pitchFamily="34" charset="0"/>
              <a:cs typeface="Calibri" pitchFamily="34" charset="0"/>
            </a:endParaRPr>
          </a:p>
          <a:p>
            <a:r>
              <a:rPr lang="en-US" b="1" dirty="0" smtClean="0">
                <a:solidFill>
                  <a:schemeClr val="bg1"/>
                </a:solidFill>
                <a:latin typeface="Calibri" pitchFamily="34" charset="0"/>
                <a:cs typeface="Calibri" pitchFamily="34" charset="0"/>
              </a:rPr>
              <a:t>Input: </a:t>
            </a:r>
            <a:r>
              <a:rPr lang="en-US" dirty="0" smtClean="0">
                <a:solidFill>
                  <a:schemeClr val="bg1"/>
                </a:solidFill>
                <a:latin typeface="Calibri" pitchFamily="34" charset="0"/>
                <a:cs typeface="Calibri" pitchFamily="34" charset="0"/>
              </a:rPr>
              <a:t>Database of m transactions, D, and a minimum support, mins, represented as a fraction of m.</a:t>
            </a:r>
          </a:p>
          <a:p>
            <a:r>
              <a:rPr lang="en-US" b="1" dirty="0" smtClean="0">
                <a:solidFill>
                  <a:schemeClr val="bg1"/>
                </a:solidFill>
                <a:latin typeface="Calibri" pitchFamily="34" charset="0"/>
                <a:cs typeface="Calibri" pitchFamily="34" charset="0"/>
              </a:rPr>
              <a:t>Output: </a:t>
            </a:r>
            <a:r>
              <a:rPr lang="en-US" dirty="0" smtClean="0">
                <a:solidFill>
                  <a:schemeClr val="bg1"/>
                </a:solidFill>
                <a:latin typeface="Calibri" pitchFamily="34" charset="0"/>
                <a:cs typeface="Calibri" pitchFamily="34" charset="0"/>
              </a:rPr>
              <a:t>Frequent </a:t>
            </a:r>
            <a:r>
              <a:rPr lang="en-US" dirty="0" err="1" smtClean="0">
                <a:solidFill>
                  <a:schemeClr val="bg1"/>
                </a:solidFill>
                <a:latin typeface="Calibri" pitchFamily="34" charset="0"/>
                <a:cs typeface="Calibri" pitchFamily="34" charset="0"/>
              </a:rPr>
              <a:t>itemsets</a:t>
            </a:r>
            <a:r>
              <a:rPr lang="en-US" dirty="0" smtClean="0">
                <a:solidFill>
                  <a:schemeClr val="bg1"/>
                </a:solidFill>
                <a:latin typeface="Calibri" pitchFamily="34" charset="0"/>
                <a:cs typeface="Calibri" pitchFamily="34" charset="0"/>
              </a:rPr>
              <a:t>, L</a:t>
            </a:r>
            <a:r>
              <a:rPr lang="en-US" baseline="-25000" dirty="0" smtClean="0">
                <a:solidFill>
                  <a:schemeClr val="bg1"/>
                </a:solidFill>
                <a:latin typeface="Calibri" pitchFamily="34" charset="0"/>
                <a:cs typeface="Calibri" pitchFamily="34" charset="0"/>
              </a:rPr>
              <a:t>1</a:t>
            </a:r>
            <a:r>
              <a:rPr lang="en-US" dirty="0" smtClean="0">
                <a:solidFill>
                  <a:schemeClr val="bg1"/>
                </a:solidFill>
                <a:latin typeface="Calibri" pitchFamily="34" charset="0"/>
                <a:cs typeface="Calibri" pitchFamily="34" charset="0"/>
              </a:rPr>
              <a:t>, L</a:t>
            </a:r>
            <a:r>
              <a:rPr lang="en-US" baseline="-25000" dirty="0" smtClean="0">
                <a:solidFill>
                  <a:schemeClr val="bg1"/>
                </a:solidFill>
                <a:latin typeface="Calibri" pitchFamily="34" charset="0"/>
                <a:cs typeface="Calibri" pitchFamily="34" charset="0"/>
              </a:rPr>
              <a:t>2</a:t>
            </a:r>
            <a:r>
              <a:rPr lang="en-US" dirty="0" smtClean="0">
                <a:solidFill>
                  <a:schemeClr val="bg1"/>
                </a:solidFill>
                <a:latin typeface="Calibri" pitchFamily="34" charset="0"/>
                <a:cs typeface="Calibri" pitchFamily="34" charset="0"/>
              </a:rPr>
              <a:t>, ..., </a:t>
            </a:r>
            <a:r>
              <a:rPr lang="en-US" dirty="0" err="1" smtClean="0">
                <a:solidFill>
                  <a:schemeClr val="bg1"/>
                </a:solidFill>
                <a:latin typeface="Calibri" pitchFamily="34" charset="0"/>
                <a:cs typeface="Calibri" pitchFamily="34" charset="0"/>
              </a:rPr>
              <a:t>L</a:t>
            </a:r>
            <a:r>
              <a:rPr lang="en-US" baseline="-25000" dirty="0" err="1" smtClean="0">
                <a:solidFill>
                  <a:schemeClr val="bg1"/>
                </a:solidFill>
                <a:latin typeface="Calibri" pitchFamily="34" charset="0"/>
                <a:cs typeface="Calibri" pitchFamily="34" charset="0"/>
              </a:rPr>
              <a:t>k</a:t>
            </a:r>
            <a:endParaRPr lang="en-US" baseline="-25000" dirty="0" smtClean="0">
              <a:solidFill>
                <a:schemeClr val="bg1"/>
              </a:solidFill>
              <a:latin typeface="Calibri" pitchFamily="34" charset="0"/>
              <a:cs typeface="Calibri" pitchFamily="34" charset="0"/>
            </a:endParaRPr>
          </a:p>
          <a:p>
            <a:pPr>
              <a:buNone/>
            </a:pPr>
            <a:r>
              <a:rPr lang="en-US" b="1" dirty="0" smtClean="0">
                <a:solidFill>
                  <a:schemeClr val="bg1"/>
                </a:solidFill>
                <a:latin typeface="Calibri" pitchFamily="34" charset="0"/>
                <a:cs typeface="Calibri" pitchFamily="34" charset="0"/>
              </a:rPr>
              <a:t>Begin </a:t>
            </a:r>
            <a:r>
              <a:rPr lang="en-US" dirty="0" smtClean="0">
                <a:solidFill>
                  <a:schemeClr val="bg1"/>
                </a:solidFill>
                <a:latin typeface="Calibri" pitchFamily="34" charset="0"/>
                <a:cs typeface="Calibri" pitchFamily="34" charset="0"/>
              </a:rPr>
              <a:t>/* steps or statements are numbered for better readability */</a:t>
            </a:r>
          </a:p>
          <a:p>
            <a:pPr>
              <a:buFont typeface="+mj-lt"/>
              <a:buAutoNum type="arabicPeriod"/>
            </a:pPr>
            <a:r>
              <a:rPr lang="en-US" dirty="0" smtClean="0">
                <a:solidFill>
                  <a:schemeClr val="bg1"/>
                </a:solidFill>
                <a:latin typeface="Calibri" pitchFamily="34" charset="0"/>
                <a:cs typeface="Calibri" pitchFamily="34" charset="0"/>
              </a:rPr>
              <a:t>Compute support(</a:t>
            </a:r>
            <a:r>
              <a:rPr lang="en-US" dirty="0" err="1" smtClean="0">
                <a:solidFill>
                  <a:schemeClr val="bg1"/>
                </a:solidFill>
                <a:latin typeface="Calibri" pitchFamily="34" charset="0"/>
                <a:cs typeface="Calibri" pitchFamily="34" charset="0"/>
              </a:rPr>
              <a:t>i</a:t>
            </a:r>
            <a:r>
              <a:rPr lang="en-US" baseline="-25000" dirty="0" err="1" smtClean="0">
                <a:solidFill>
                  <a:schemeClr val="bg1"/>
                </a:solidFill>
                <a:latin typeface="Calibri" pitchFamily="34" charset="0"/>
                <a:cs typeface="Calibri" pitchFamily="34" charset="0"/>
              </a:rPr>
              <a:t>j</a:t>
            </a:r>
            <a:r>
              <a:rPr lang="en-US" dirty="0" smtClean="0">
                <a:solidFill>
                  <a:schemeClr val="bg1"/>
                </a:solidFill>
                <a:latin typeface="Calibri" pitchFamily="34" charset="0"/>
                <a:cs typeface="Calibri" pitchFamily="34" charset="0"/>
              </a:rPr>
              <a:t>) = count(</a:t>
            </a:r>
            <a:r>
              <a:rPr lang="en-US" dirty="0" err="1" smtClean="0">
                <a:solidFill>
                  <a:schemeClr val="bg1"/>
                </a:solidFill>
                <a:latin typeface="Calibri" pitchFamily="34" charset="0"/>
                <a:cs typeface="Calibri" pitchFamily="34" charset="0"/>
              </a:rPr>
              <a:t>i</a:t>
            </a:r>
            <a:r>
              <a:rPr lang="en-US" baseline="-25000" dirty="0" err="1" smtClean="0">
                <a:solidFill>
                  <a:schemeClr val="bg1"/>
                </a:solidFill>
                <a:latin typeface="Calibri" pitchFamily="34" charset="0"/>
                <a:cs typeface="Calibri" pitchFamily="34" charset="0"/>
              </a:rPr>
              <a:t>j</a:t>
            </a:r>
            <a:r>
              <a:rPr lang="en-US" dirty="0" smtClean="0">
                <a:solidFill>
                  <a:schemeClr val="bg1"/>
                </a:solidFill>
                <a:latin typeface="Calibri" pitchFamily="34" charset="0"/>
                <a:cs typeface="Calibri" pitchFamily="34" charset="0"/>
              </a:rPr>
              <a:t>)/m for each individual item, i</a:t>
            </a:r>
            <a:r>
              <a:rPr lang="en-US" baseline="-25000" dirty="0" smtClean="0">
                <a:solidFill>
                  <a:schemeClr val="bg1"/>
                </a:solidFill>
                <a:latin typeface="Calibri" pitchFamily="34" charset="0"/>
                <a:cs typeface="Calibri" pitchFamily="34" charset="0"/>
              </a:rPr>
              <a:t>1</a:t>
            </a:r>
            <a:r>
              <a:rPr lang="en-US" dirty="0" smtClean="0">
                <a:solidFill>
                  <a:schemeClr val="bg1"/>
                </a:solidFill>
                <a:latin typeface="Calibri" pitchFamily="34" charset="0"/>
                <a:cs typeface="Calibri" pitchFamily="34" charset="0"/>
              </a:rPr>
              <a:t>, i</a:t>
            </a:r>
            <a:r>
              <a:rPr lang="en-US" baseline="-25000" dirty="0" smtClean="0">
                <a:solidFill>
                  <a:schemeClr val="bg1"/>
                </a:solidFill>
                <a:latin typeface="Calibri" pitchFamily="34" charset="0"/>
                <a:cs typeface="Calibri" pitchFamily="34" charset="0"/>
              </a:rPr>
              <a:t>2</a:t>
            </a:r>
            <a:r>
              <a:rPr lang="en-US" dirty="0" smtClean="0">
                <a:solidFill>
                  <a:schemeClr val="bg1"/>
                </a:solidFill>
                <a:latin typeface="Calibri" pitchFamily="34" charset="0"/>
                <a:cs typeface="Calibri" pitchFamily="34" charset="0"/>
              </a:rPr>
              <a:t>, ..., i</a:t>
            </a:r>
            <a:r>
              <a:rPr lang="en-US" baseline="-25000" dirty="0" smtClean="0">
                <a:solidFill>
                  <a:schemeClr val="bg1"/>
                </a:solidFill>
                <a:latin typeface="Calibri" pitchFamily="34" charset="0"/>
                <a:cs typeface="Calibri" pitchFamily="34" charset="0"/>
              </a:rPr>
              <a:t>n</a:t>
            </a:r>
            <a:r>
              <a:rPr lang="en-US" dirty="0" smtClean="0">
                <a:solidFill>
                  <a:schemeClr val="bg1"/>
                </a:solidFill>
                <a:latin typeface="Calibri" pitchFamily="34" charset="0"/>
                <a:cs typeface="Calibri" pitchFamily="34" charset="0"/>
              </a:rPr>
              <a:t> by scanning the database once and counting the number of transactions that item </a:t>
            </a:r>
            <a:r>
              <a:rPr lang="en-US" dirty="0" err="1" smtClean="0">
                <a:solidFill>
                  <a:schemeClr val="bg1"/>
                </a:solidFill>
                <a:latin typeface="Calibri" pitchFamily="34" charset="0"/>
                <a:cs typeface="Calibri" pitchFamily="34" charset="0"/>
              </a:rPr>
              <a:t>i</a:t>
            </a:r>
            <a:r>
              <a:rPr lang="en-US" baseline="-25000" dirty="0" err="1" smtClean="0">
                <a:solidFill>
                  <a:schemeClr val="bg1"/>
                </a:solidFill>
                <a:latin typeface="Calibri" pitchFamily="34" charset="0"/>
                <a:cs typeface="Calibri" pitchFamily="34" charset="0"/>
              </a:rPr>
              <a:t>j</a:t>
            </a:r>
            <a:r>
              <a:rPr lang="en-US" dirty="0" smtClean="0">
                <a:solidFill>
                  <a:schemeClr val="bg1"/>
                </a:solidFill>
                <a:latin typeface="Calibri" pitchFamily="34" charset="0"/>
                <a:cs typeface="Calibri" pitchFamily="34" charset="0"/>
              </a:rPr>
              <a:t> appears in (that is, count(</a:t>
            </a:r>
            <a:r>
              <a:rPr lang="en-US" dirty="0" err="1" smtClean="0">
                <a:solidFill>
                  <a:schemeClr val="bg1"/>
                </a:solidFill>
                <a:latin typeface="Calibri" pitchFamily="34" charset="0"/>
                <a:cs typeface="Calibri" pitchFamily="34" charset="0"/>
              </a:rPr>
              <a:t>i</a:t>
            </a:r>
            <a:r>
              <a:rPr lang="en-US" baseline="-25000" dirty="0" err="1" smtClean="0">
                <a:solidFill>
                  <a:schemeClr val="bg1"/>
                </a:solidFill>
                <a:latin typeface="Calibri" pitchFamily="34" charset="0"/>
                <a:cs typeface="Calibri" pitchFamily="34" charset="0"/>
              </a:rPr>
              <a:t>j</a:t>
            </a:r>
            <a:r>
              <a:rPr lang="en-US" dirty="0" smtClean="0">
                <a:solidFill>
                  <a:schemeClr val="bg1"/>
                </a:solidFill>
                <a:latin typeface="Calibri" pitchFamily="34" charset="0"/>
                <a:cs typeface="Calibri" pitchFamily="34" charset="0"/>
              </a:rPr>
              <a:t>));</a:t>
            </a:r>
          </a:p>
          <a:p>
            <a:pPr>
              <a:buFont typeface="+mj-lt"/>
              <a:buAutoNum type="arabicPeriod"/>
            </a:pPr>
            <a:r>
              <a:rPr lang="en-US" dirty="0" smtClean="0">
                <a:solidFill>
                  <a:schemeClr val="bg1"/>
                </a:solidFill>
                <a:latin typeface="Calibri" pitchFamily="34" charset="0"/>
                <a:cs typeface="Calibri" pitchFamily="34" charset="0"/>
              </a:rPr>
              <a:t>The candidate frequent 1-itemset, C</a:t>
            </a:r>
            <a:r>
              <a:rPr lang="en-US" baseline="-25000" dirty="0" smtClean="0">
                <a:solidFill>
                  <a:schemeClr val="bg1"/>
                </a:solidFill>
                <a:latin typeface="Calibri" pitchFamily="34" charset="0"/>
                <a:cs typeface="Calibri" pitchFamily="34" charset="0"/>
              </a:rPr>
              <a:t>1</a:t>
            </a:r>
            <a:r>
              <a:rPr lang="en-US" dirty="0" smtClean="0">
                <a:solidFill>
                  <a:schemeClr val="bg1"/>
                </a:solidFill>
                <a:latin typeface="Calibri" pitchFamily="34" charset="0"/>
                <a:cs typeface="Calibri" pitchFamily="34" charset="0"/>
              </a:rPr>
              <a:t>, will be the set of items i</a:t>
            </a:r>
            <a:r>
              <a:rPr lang="en-US" baseline="-25000" dirty="0" smtClean="0">
                <a:solidFill>
                  <a:schemeClr val="bg1"/>
                </a:solidFill>
                <a:latin typeface="Calibri" pitchFamily="34" charset="0"/>
                <a:cs typeface="Calibri" pitchFamily="34" charset="0"/>
              </a:rPr>
              <a:t>1</a:t>
            </a:r>
            <a:r>
              <a:rPr lang="en-US" dirty="0" smtClean="0">
                <a:solidFill>
                  <a:schemeClr val="bg1"/>
                </a:solidFill>
                <a:latin typeface="Calibri" pitchFamily="34" charset="0"/>
                <a:cs typeface="Calibri" pitchFamily="34" charset="0"/>
              </a:rPr>
              <a:t>, i</a:t>
            </a:r>
            <a:r>
              <a:rPr lang="en-US" baseline="-25000" dirty="0" smtClean="0">
                <a:solidFill>
                  <a:schemeClr val="bg1"/>
                </a:solidFill>
                <a:latin typeface="Calibri" pitchFamily="34" charset="0"/>
                <a:cs typeface="Calibri" pitchFamily="34" charset="0"/>
              </a:rPr>
              <a:t>2</a:t>
            </a:r>
            <a:r>
              <a:rPr lang="en-US" dirty="0" smtClean="0">
                <a:solidFill>
                  <a:schemeClr val="bg1"/>
                </a:solidFill>
                <a:latin typeface="Calibri" pitchFamily="34" charset="0"/>
                <a:cs typeface="Calibri" pitchFamily="34" charset="0"/>
              </a:rPr>
              <a:t>, ..., i</a:t>
            </a:r>
            <a:r>
              <a:rPr lang="en-US" baseline="-25000" dirty="0" smtClean="0">
                <a:solidFill>
                  <a:schemeClr val="bg1"/>
                </a:solidFill>
                <a:latin typeface="Calibri" pitchFamily="34" charset="0"/>
                <a:cs typeface="Calibri" pitchFamily="34" charset="0"/>
              </a:rPr>
              <a:t>n</a:t>
            </a:r>
            <a:r>
              <a:rPr lang="en-US" dirty="0" smtClean="0">
                <a:solidFill>
                  <a:schemeClr val="bg1"/>
                </a:solidFill>
                <a:latin typeface="Calibri" pitchFamily="34" charset="0"/>
                <a:cs typeface="Calibri" pitchFamily="34" charset="0"/>
              </a:rPr>
              <a:t>;</a:t>
            </a:r>
          </a:p>
          <a:p>
            <a:pPr>
              <a:buFont typeface="+mj-lt"/>
              <a:buAutoNum type="arabicPeriod"/>
            </a:pPr>
            <a:r>
              <a:rPr lang="en-US" dirty="0" smtClean="0">
                <a:solidFill>
                  <a:schemeClr val="bg1"/>
                </a:solidFill>
                <a:latin typeface="Calibri" pitchFamily="34" charset="0"/>
                <a:cs typeface="Calibri" pitchFamily="34" charset="0"/>
              </a:rPr>
              <a:t>The subset of items containing </a:t>
            </a:r>
            <a:r>
              <a:rPr lang="en-US" dirty="0" err="1" smtClean="0">
                <a:solidFill>
                  <a:schemeClr val="bg1"/>
                </a:solidFill>
                <a:latin typeface="Calibri" pitchFamily="34" charset="0"/>
                <a:cs typeface="Calibri" pitchFamily="34" charset="0"/>
              </a:rPr>
              <a:t>i</a:t>
            </a:r>
            <a:r>
              <a:rPr lang="en-US" baseline="-25000" dirty="0" err="1" smtClean="0">
                <a:solidFill>
                  <a:schemeClr val="bg1"/>
                </a:solidFill>
                <a:latin typeface="Calibri" pitchFamily="34" charset="0"/>
                <a:cs typeface="Calibri" pitchFamily="34" charset="0"/>
              </a:rPr>
              <a:t>j</a:t>
            </a:r>
            <a:r>
              <a:rPr lang="en-US" dirty="0" smtClean="0">
                <a:solidFill>
                  <a:schemeClr val="bg1"/>
                </a:solidFill>
                <a:latin typeface="Calibri" pitchFamily="34" charset="0"/>
                <a:cs typeface="Calibri" pitchFamily="34" charset="0"/>
              </a:rPr>
              <a:t> from C</a:t>
            </a:r>
            <a:r>
              <a:rPr lang="en-US" baseline="-25000" dirty="0" smtClean="0">
                <a:solidFill>
                  <a:schemeClr val="bg1"/>
                </a:solidFill>
                <a:latin typeface="Calibri" pitchFamily="34" charset="0"/>
                <a:cs typeface="Calibri" pitchFamily="34" charset="0"/>
              </a:rPr>
              <a:t>1</a:t>
            </a:r>
            <a:r>
              <a:rPr lang="en-US" dirty="0" smtClean="0">
                <a:solidFill>
                  <a:schemeClr val="bg1"/>
                </a:solidFill>
                <a:latin typeface="Calibri" pitchFamily="34" charset="0"/>
                <a:cs typeface="Calibri" pitchFamily="34" charset="0"/>
              </a:rPr>
              <a:t> where support(</a:t>
            </a:r>
            <a:r>
              <a:rPr lang="en-US" dirty="0" err="1" smtClean="0">
                <a:solidFill>
                  <a:schemeClr val="bg1"/>
                </a:solidFill>
                <a:latin typeface="Calibri" pitchFamily="34" charset="0"/>
                <a:cs typeface="Calibri" pitchFamily="34" charset="0"/>
              </a:rPr>
              <a:t>i</a:t>
            </a:r>
            <a:r>
              <a:rPr lang="en-US" baseline="-25000" dirty="0" err="1" smtClean="0">
                <a:solidFill>
                  <a:schemeClr val="bg1"/>
                </a:solidFill>
                <a:latin typeface="Calibri" pitchFamily="34" charset="0"/>
                <a:cs typeface="Calibri" pitchFamily="34" charset="0"/>
              </a:rPr>
              <a:t>j</a:t>
            </a:r>
            <a:r>
              <a:rPr lang="en-US" dirty="0" smtClean="0">
                <a:solidFill>
                  <a:schemeClr val="bg1"/>
                </a:solidFill>
                <a:latin typeface="Calibri" pitchFamily="34" charset="0"/>
                <a:cs typeface="Calibri" pitchFamily="34" charset="0"/>
              </a:rPr>
              <a:t>) &gt;= mins becomes the frequent 		 1-itemset, L</a:t>
            </a:r>
            <a:r>
              <a:rPr lang="en-US" baseline="-25000" dirty="0" smtClean="0">
                <a:solidFill>
                  <a:schemeClr val="bg1"/>
                </a:solidFill>
                <a:latin typeface="Calibri" pitchFamily="34" charset="0"/>
                <a:cs typeface="Calibri" pitchFamily="34" charset="0"/>
              </a:rPr>
              <a:t>1</a:t>
            </a:r>
            <a:r>
              <a:rPr lang="en-US" dirty="0" smtClean="0">
                <a:solidFill>
                  <a:schemeClr val="bg1"/>
                </a:solidFill>
                <a:latin typeface="Calibri" pitchFamily="34" charset="0"/>
                <a:cs typeface="Calibri" pitchFamily="34" charset="0"/>
              </a:rPr>
              <a:t>; </a:t>
            </a:r>
          </a:p>
          <a:p>
            <a:pPr>
              <a:buFont typeface="+mj-lt"/>
              <a:buAutoNum type="arabicPeriod"/>
            </a:pPr>
            <a:r>
              <a:rPr lang="en-US" dirty="0" smtClean="0">
                <a:solidFill>
                  <a:schemeClr val="bg1"/>
                </a:solidFill>
                <a:latin typeface="Calibri" pitchFamily="34" charset="0"/>
                <a:cs typeface="Calibri" pitchFamily="34" charset="0"/>
              </a:rPr>
              <a:t>k = 1; </a:t>
            </a:r>
          </a:p>
          <a:p>
            <a:pPr>
              <a:buNone/>
            </a:pPr>
            <a:r>
              <a:rPr lang="en-US" dirty="0" smtClean="0">
                <a:solidFill>
                  <a:schemeClr val="bg1"/>
                </a:solidFill>
                <a:latin typeface="Calibri" pitchFamily="34" charset="0"/>
                <a:cs typeface="Calibri" pitchFamily="34" charset="0"/>
              </a:rPr>
              <a:t>	termination = false;</a:t>
            </a:r>
          </a:p>
          <a:p>
            <a:pPr>
              <a:buNone/>
            </a:pPr>
            <a:r>
              <a:rPr lang="en-US" b="1" dirty="0" smtClean="0">
                <a:solidFill>
                  <a:schemeClr val="bg1"/>
                </a:solidFill>
                <a:latin typeface="Calibri" pitchFamily="34" charset="0"/>
                <a:cs typeface="Calibri" pitchFamily="34" charset="0"/>
              </a:rPr>
              <a:t> 	repeat</a:t>
            </a:r>
            <a:endParaRPr lang="en-US" dirty="0">
              <a:solidFill>
                <a:schemeClr val="bg1"/>
              </a:solidFill>
              <a:latin typeface="Calibri" pitchFamily="34" charset="0"/>
              <a:cs typeface="Calibri" pitchFamily="34" charset="0"/>
            </a:endParaRPr>
          </a:p>
        </p:txBody>
      </p:sp>
    </p:spTree>
  </p:cSld>
  <p:clrMapOvr>
    <a:masterClrMapping/>
  </p:clrMapOvr>
  <p:transition>
    <p:push dir="r"/>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F20B7C8E-B819-43F3-AAF9-EE50B1A836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761</TotalTime>
  <Words>2113</Words>
  <Application>Microsoft Office PowerPoint</Application>
  <PresentationFormat>Custom</PresentationFormat>
  <Paragraphs>148</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Wisp</vt:lpstr>
      <vt:lpstr>DATA MINING CONCEPTS</vt:lpstr>
      <vt:lpstr>CONTENTS:</vt:lpstr>
      <vt:lpstr>Association</vt:lpstr>
      <vt:lpstr>Association Rules</vt:lpstr>
      <vt:lpstr>Association Rules</vt:lpstr>
      <vt:lpstr>Market-Basket Model, Support and Confidence</vt:lpstr>
      <vt:lpstr>Market-Basket Model, Support and Confidence</vt:lpstr>
      <vt:lpstr>Market-Basket Model, Support and Confidence</vt:lpstr>
      <vt:lpstr>Apriori Algorithm</vt:lpstr>
      <vt:lpstr>Apriori Algorithm</vt:lpstr>
      <vt:lpstr>Apriori Algorithm</vt:lpstr>
      <vt:lpstr>Apriori Algorithm</vt:lpstr>
      <vt:lpstr>Apriori Algorithm</vt:lpstr>
      <vt:lpstr>Sampling Algorithm</vt:lpstr>
      <vt:lpstr>Sampling Algorithm</vt:lpstr>
      <vt:lpstr>Sampling Algorithm</vt:lpstr>
      <vt:lpstr>Other Algorithms</vt:lpstr>
      <vt:lpstr>Other Types of Association Rules</vt:lpstr>
      <vt:lpstr>Other Types of Association Rules</vt:lpstr>
      <vt:lpstr>Additional Considerations for Association Rules</vt:lpstr>
      <vt:lpstr>References:</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OpenFileDialog</dc:title>
  <dc:creator>vaio</dc:creator>
  <cp:lastModifiedBy>P Kharjana</cp:lastModifiedBy>
  <cp:revision>95</cp:revision>
  <dcterms:created xsi:type="dcterms:W3CDTF">2016-11-12T18:55:03Z</dcterms:created>
  <dcterms:modified xsi:type="dcterms:W3CDTF">2017-06-09T02:50:24Z</dcterms:modified>
</cp:coreProperties>
</file>