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56" r:id="rId4"/>
    <p:sldId id="267" r:id="rId5"/>
    <p:sldId id="258" r:id="rId6"/>
    <p:sldId id="257" r:id="rId7"/>
    <p:sldId id="259" r:id="rId8"/>
    <p:sldId id="260" r:id="rId9"/>
    <p:sldId id="261" r:id="rId10"/>
    <p:sldId id="262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66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34D6411-C3DB-4A7D-BE2D-3A7D7E347FB0}" type="datetimeFigureOut">
              <a:rPr lang="en-US" smtClean="0"/>
              <a:t>1/8/2002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FE80D2D-21F3-451B-82BF-3BB260848F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144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PRESENTATION</a:t>
            </a:r>
          </a:p>
          <a:p>
            <a:pPr algn="ctr"/>
            <a:r>
              <a:rPr lang="en-US" sz="4800" dirty="0" smtClean="0"/>
              <a:t>ON</a:t>
            </a:r>
          </a:p>
          <a:p>
            <a:pPr algn="ctr"/>
            <a:r>
              <a:rPr lang="en-US" sz="4800" dirty="0" smtClean="0"/>
              <a:t>DATA MINING-CLASSIFICATION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BY</a:t>
            </a:r>
          </a:p>
          <a:p>
            <a:pPr algn="r"/>
            <a:r>
              <a:rPr lang="en-US" sz="3200" dirty="0" smtClean="0"/>
              <a:t>MELBOREEN WARBAH</a:t>
            </a:r>
          </a:p>
          <a:p>
            <a:pPr algn="r"/>
            <a:r>
              <a:rPr lang="en-US" sz="3200" dirty="0" smtClean="0"/>
              <a:t>ROLL NO-13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86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533400"/>
            <a:ext cx="855503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800" smtClean="0">
                <a:latin typeface="Times New Roman" pitchFamily="18" charset="0"/>
              </a:rPr>
              <a:t>Extracting Classification Rules from Trees</a:t>
            </a:r>
            <a:endParaRPr lang="en-US" altLang="zh-CN" sz="3800">
              <a:latin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524000"/>
            <a:ext cx="830580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smtClean="0">
                <a:latin typeface="Times New Roman" pitchFamily="18" charset="0"/>
              </a:rPr>
              <a:t>Represent the knowledge in the form of </a:t>
            </a:r>
            <a:r>
              <a:rPr lang="en-US" altLang="zh-CN" sz="1800" smtClean="0">
                <a:solidFill>
                  <a:schemeClr val="hlink"/>
                </a:solidFill>
                <a:latin typeface="Times New Roman" pitchFamily="18" charset="0"/>
              </a:rPr>
              <a:t>IF-THEN</a:t>
            </a:r>
            <a:r>
              <a:rPr lang="en-US" altLang="zh-CN" sz="1800" smtClean="0">
                <a:latin typeface="Times New Roman" pitchFamily="18" charset="0"/>
              </a:rPr>
              <a:t> rules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latin typeface="Times New Roman" pitchFamily="18" charset="0"/>
              </a:rPr>
              <a:t>One rule is created for each path from the root to a leaf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latin typeface="Times New Roman" pitchFamily="18" charset="0"/>
              </a:rPr>
              <a:t>Each attribute-value pair along a path forms a conjunction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latin typeface="Times New Roman" pitchFamily="18" charset="0"/>
              </a:rPr>
              <a:t>The leaf node holds the class prediction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latin typeface="Times New Roman" pitchFamily="18" charset="0"/>
              </a:rPr>
              <a:t>Rules are easier for humans to understand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latin typeface="Times New Roman" pitchFamily="18" charset="0"/>
              </a:rPr>
              <a:t>Example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Times New Roman" pitchFamily="18" charset="0"/>
              </a:rPr>
              <a:t>IF </a:t>
            </a:r>
            <a:r>
              <a:rPr lang="en-US" altLang="zh-CN" sz="1800" i="1" smtClean="0">
                <a:latin typeface="Times New Roman" pitchFamily="18" charset="0"/>
              </a:rPr>
              <a:t>age</a:t>
            </a:r>
            <a:r>
              <a:rPr lang="en-US" altLang="zh-CN" sz="1800" smtClean="0">
                <a:latin typeface="Times New Roman" pitchFamily="18" charset="0"/>
              </a:rPr>
              <a:t> = “&lt;=30” AND </a:t>
            </a:r>
            <a:r>
              <a:rPr lang="en-US" altLang="zh-CN" sz="1800" i="1" smtClean="0">
                <a:latin typeface="Times New Roman" pitchFamily="18" charset="0"/>
              </a:rPr>
              <a:t>student</a:t>
            </a:r>
            <a:r>
              <a:rPr lang="en-US" altLang="zh-CN" sz="1800" smtClean="0">
                <a:latin typeface="Times New Roman" pitchFamily="18" charset="0"/>
              </a:rPr>
              <a:t> = “</a:t>
            </a:r>
            <a:r>
              <a:rPr lang="en-US" altLang="zh-CN" sz="1800" i="1" smtClean="0">
                <a:latin typeface="Times New Roman" pitchFamily="18" charset="0"/>
              </a:rPr>
              <a:t>no</a:t>
            </a:r>
            <a:r>
              <a:rPr lang="en-US" altLang="zh-CN" sz="1800" smtClean="0">
                <a:latin typeface="Times New Roman" pitchFamily="18" charset="0"/>
              </a:rPr>
              <a:t>”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</a:rPr>
              <a:t>THEN</a:t>
            </a:r>
            <a:r>
              <a:rPr lang="en-US" altLang="zh-CN" sz="1800" smtClean="0">
                <a:latin typeface="Times New Roman" pitchFamily="18" charset="0"/>
              </a:rPr>
              <a:t> </a:t>
            </a:r>
            <a:r>
              <a:rPr lang="en-US" altLang="zh-CN" sz="1800" i="1" smtClean="0">
                <a:latin typeface="Times New Roman" pitchFamily="18" charset="0"/>
              </a:rPr>
              <a:t>buys_computer</a:t>
            </a:r>
            <a:r>
              <a:rPr lang="en-US" altLang="zh-CN" sz="1800" smtClean="0">
                <a:latin typeface="Times New Roman" pitchFamily="18" charset="0"/>
              </a:rPr>
              <a:t> = “</a:t>
            </a:r>
            <a:r>
              <a:rPr lang="en-US" altLang="zh-CN" sz="1800" i="1" smtClean="0">
                <a:latin typeface="Times New Roman" pitchFamily="18" charset="0"/>
              </a:rPr>
              <a:t>no</a:t>
            </a:r>
            <a:r>
              <a:rPr lang="en-US" altLang="zh-CN" sz="1800" smtClean="0">
                <a:latin typeface="Times New Roman" pitchFamily="18" charset="0"/>
              </a:rPr>
              <a:t>”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Times New Roman" pitchFamily="18" charset="0"/>
              </a:rPr>
              <a:t>IF </a:t>
            </a:r>
            <a:r>
              <a:rPr lang="en-US" altLang="zh-CN" sz="1800" i="1" smtClean="0">
                <a:latin typeface="Times New Roman" pitchFamily="18" charset="0"/>
              </a:rPr>
              <a:t>age</a:t>
            </a:r>
            <a:r>
              <a:rPr lang="en-US" altLang="zh-CN" sz="1800" smtClean="0">
                <a:latin typeface="Times New Roman" pitchFamily="18" charset="0"/>
              </a:rPr>
              <a:t> = “&lt;=30” AND </a:t>
            </a:r>
            <a:r>
              <a:rPr lang="en-US" altLang="zh-CN" sz="1800" i="1" smtClean="0">
                <a:latin typeface="Times New Roman" pitchFamily="18" charset="0"/>
              </a:rPr>
              <a:t>student</a:t>
            </a:r>
            <a:r>
              <a:rPr lang="en-US" altLang="zh-CN" sz="1800" smtClean="0">
                <a:latin typeface="Times New Roman" pitchFamily="18" charset="0"/>
              </a:rPr>
              <a:t> = “</a:t>
            </a:r>
            <a:r>
              <a:rPr lang="en-US" altLang="zh-CN" sz="1800" i="1" smtClean="0">
                <a:latin typeface="Times New Roman" pitchFamily="18" charset="0"/>
              </a:rPr>
              <a:t>yes</a:t>
            </a:r>
            <a:r>
              <a:rPr lang="en-US" altLang="zh-CN" sz="1800" smtClean="0">
                <a:latin typeface="Times New Roman" pitchFamily="18" charset="0"/>
              </a:rPr>
              <a:t>”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</a:rPr>
              <a:t>THEN</a:t>
            </a:r>
            <a:r>
              <a:rPr lang="en-US" altLang="zh-CN" sz="1800" smtClean="0">
                <a:latin typeface="Times New Roman" pitchFamily="18" charset="0"/>
              </a:rPr>
              <a:t> </a:t>
            </a:r>
            <a:r>
              <a:rPr lang="en-US" altLang="zh-CN" sz="1800" i="1" smtClean="0">
                <a:latin typeface="Times New Roman" pitchFamily="18" charset="0"/>
              </a:rPr>
              <a:t>buys_computer</a:t>
            </a:r>
            <a:r>
              <a:rPr lang="en-US" altLang="zh-CN" sz="1800" smtClean="0">
                <a:latin typeface="Times New Roman" pitchFamily="18" charset="0"/>
              </a:rPr>
              <a:t> = “</a:t>
            </a:r>
            <a:r>
              <a:rPr lang="en-US" altLang="zh-CN" sz="1800" i="1" smtClean="0">
                <a:latin typeface="Times New Roman" pitchFamily="18" charset="0"/>
              </a:rPr>
              <a:t>yes</a:t>
            </a:r>
            <a:r>
              <a:rPr lang="en-US" altLang="zh-CN" sz="1800" smtClean="0">
                <a:latin typeface="Times New Roman" pitchFamily="18" charset="0"/>
              </a:rPr>
              <a:t>”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Times New Roman" pitchFamily="18" charset="0"/>
              </a:rPr>
              <a:t>IF </a:t>
            </a:r>
            <a:r>
              <a:rPr lang="en-US" altLang="zh-CN" sz="1800" i="1" smtClean="0">
                <a:latin typeface="Times New Roman" pitchFamily="18" charset="0"/>
              </a:rPr>
              <a:t>age</a:t>
            </a:r>
            <a:r>
              <a:rPr lang="en-US" altLang="zh-CN" sz="1800" smtClean="0">
                <a:latin typeface="Times New Roman" pitchFamily="18" charset="0"/>
              </a:rPr>
              <a:t> = “31…40”                             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</a:rPr>
              <a:t>THEN</a:t>
            </a:r>
            <a:r>
              <a:rPr lang="en-US" altLang="zh-CN" sz="1800" smtClean="0">
                <a:latin typeface="Times New Roman" pitchFamily="18" charset="0"/>
              </a:rPr>
              <a:t> </a:t>
            </a:r>
            <a:r>
              <a:rPr lang="en-US" altLang="zh-CN" sz="1800" i="1" smtClean="0">
                <a:latin typeface="Times New Roman" pitchFamily="18" charset="0"/>
              </a:rPr>
              <a:t>buys_computer</a:t>
            </a:r>
            <a:r>
              <a:rPr lang="en-US" altLang="zh-CN" sz="1800" smtClean="0">
                <a:latin typeface="Times New Roman" pitchFamily="18" charset="0"/>
              </a:rPr>
              <a:t> = “</a:t>
            </a:r>
            <a:r>
              <a:rPr lang="en-US" altLang="zh-CN" sz="1800" i="1" smtClean="0">
                <a:latin typeface="Times New Roman" pitchFamily="18" charset="0"/>
              </a:rPr>
              <a:t>yes</a:t>
            </a:r>
            <a:r>
              <a:rPr lang="en-US" altLang="zh-CN" sz="1800" smtClean="0">
                <a:latin typeface="Times New Roman" pitchFamily="18" charset="0"/>
              </a:rPr>
              <a:t>”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Times New Roman" pitchFamily="18" charset="0"/>
              </a:rPr>
              <a:t>IF </a:t>
            </a:r>
            <a:r>
              <a:rPr lang="en-US" altLang="zh-CN" sz="1800" i="1" smtClean="0">
                <a:latin typeface="Times New Roman" pitchFamily="18" charset="0"/>
              </a:rPr>
              <a:t>age</a:t>
            </a:r>
            <a:r>
              <a:rPr lang="en-US" altLang="zh-CN" sz="1800" smtClean="0">
                <a:latin typeface="Times New Roman" pitchFamily="18" charset="0"/>
              </a:rPr>
              <a:t> = “&gt;40”   AND </a:t>
            </a:r>
            <a:r>
              <a:rPr lang="en-US" altLang="zh-CN" sz="1800" i="1" smtClean="0">
                <a:latin typeface="Times New Roman" pitchFamily="18" charset="0"/>
              </a:rPr>
              <a:t>credit_rating</a:t>
            </a:r>
            <a:r>
              <a:rPr lang="en-US" altLang="zh-CN" sz="1800" smtClean="0">
                <a:latin typeface="Times New Roman" pitchFamily="18" charset="0"/>
              </a:rPr>
              <a:t> = “</a:t>
            </a:r>
            <a:r>
              <a:rPr lang="en-US" altLang="zh-CN" sz="1800" i="1" smtClean="0">
                <a:latin typeface="Times New Roman" pitchFamily="18" charset="0"/>
              </a:rPr>
              <a:t>excellent</a:t>
            </a:r>
            <a:r>
              <a:rPr lang="en-US" altLang="zh-CN" sz="1800" smtClean="0">
                <a:latin typeface="Times New Roman" pitchFamily="18" charset="0"/>
              </a:rPr>
              <a:t>”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</a:rPr>
              <a:t>THEN</a:t>
            </a:r>
            <a:r>
              <a:rPr lang="en-US" altLang="zh-CN" sz="1800" smtClean="0">
                <a:latin typeface="Times New Roman" pitchFamily="18" charset="0"/>
              </a:rPr>
              <a:t> </a:t>
            </a:r>
            <a:r>
              <a:rPr lang="en-US" altLang="zh-CN" sz="1800" i="1" smtClean="0">
                <a:latin typeface="Times New Roman" pitchFamily="18" charset="0"/>
              </a:rPr>
              <a:t>buys_computer </a:t>
            </a:r>
            <a:r>
              <a:rPr lang="en-US" altLang="zh-CN" sz="1800" smtClean="0">
                <a:latin typeface="Times New Roman" pitchFamily="18" charset="0"/>
              </a:rPr>
              <a:t>= “</a:t>
            </a:r>
            <a:r>
              <a:rPr lang="en-US" altLang="zh-CN" sz="1800" i="1" smtClean="0">
                <a:latin typeface="Times New Roman" pitchFamily="18" charset="0"/>
              </a:rPr>
              <a:t>yes</a:t>
            </a:r>
            <a:r>
              <a:rPr lang="en-US" altLang="zh-CN" sz="1800" smtClean="0">
                <a:latin typeface="Times New Roman" pitchFamily="18" charset="0"/>
              </a:rPr>
              <a:t>”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Times New Roman" pitchFamily="18" charset="0"/>
              </a:rPr>
              <a:t>IF </a:t>
            </a:r>
            <a:r>
              <a:rPr lang="en-US" altLang="zh-CN" sz="1800" i="1" smtClean="0">
                <a:latin typeface="Times New Roman" pitchFamily="18" charset="0"/>
              </a:rPr>
              <a:t>age</a:t>
            </a:r>
            <a:r>
              <a:rPr lang="en-US" altLang="zh-CN" sz="1800" smtClean="0">
                <a:latin typeface="Times New Roman" pitchFamily="18" charset="0"/>
              </a:rPr>
              <a:t> = “&lt;=30” AND </a:t>
            </a:r>
            <a:r>
              <a:rPr lang="en-US" altLang="zh-CN" sz="1800" i="1" smtClean="0">
                <a:latin typeface="Times New Roman" pitchFamily="18" charset="0"/>
              </a:rPr>
              <a:t>credit_rating</a:t>
            </a:r>
            <a:r>
              <a:rPr lang="en-US" altLang="zh-CN" sz="1800" smtClean="0">
                <a:latin typeface="Times New Roman" pitchFamily="18" charset="0"/>
              </a:rPr>
              <a:t> = “</a:t>
            </a:r>
            <a:r>
              <a:rPr lang="en-US" altLang="zh-CN" sz="1800" i="1" smtClean="0">
                <a:latin typeface="Times New Roman" pitchFamily="18" charset="0"/>
              </a:rPr>
              <a:t>fair</a:t>
            </a:r>
            <a:r>
              <a:rPr lang="en-US" altLang="zh-CN" sz="1800" smtClean="0">
                <a:latin typeface="Times New Roman" pitchFamily="18" charset="0"/>
              </a:rPr>
              <a:t>”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</a:rPr>
              <a:t>THEN</a:t>
            </a:r>
            <a:r>
              <a:rPr lang="en-US" altLang="zh-CN" sz="1800" smtClean="0">
                <a:latin typeface="Times New Roman" pitchFamily="18" charset="0"/>
              </a:rPr>
              <a:t> </a:t>
            </a:r>
            <a:r>
              <a:rPr lang="en-US" altLang="zh-CN" sz="1800" i="1" smtClean="0">
                <a:latin typeface="Times New Roman" pitchFamily="18" charset="0"/>
              </a:rPr>
              <a:t>buys_computer</a:t>
            </a:r>
            <a:r>
              <a:rPr lang="en-US" altLang="zh-CN" sz="1800" smtClean="0">
                <a:latin typeface="Times New Roman" pitchFamily="18" charset="0"/>
              </a:rPr>
              <a:t> = “</a:t>
            </a:r>
            <a:r>
              <a:rPr lang="en-US" altLang="zh-CN" sz="1800" i="1" smtClean="0">
                <a:latin typeface="Times New Roman" pitchFamily="18" charset="0"/>
              </a:rPr>
              <a:t>no</a:t>
            </a:r>
            <a:r>
              <a:rPr lang="en-US" altLang="zh-CN" sz="1800" smtClean="0">
                <a:latin typeface="Times New Roman" pitchFamily="18" charset="0"/>
              </a:rPr>
              <a:t>”</a:t>
            </a:r>
            <a:endParaRPr lang="en-US" altLang="zh-CN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61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REFERENCES</a:t>
            </a:r>
          </a:p>
          <a:p>
            <a:endParaRPr lang="en-US" sz="2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Fundamentals of Database Systems,</a:t>
            </a:r>
          </a:p>
          <a:p>
            <a:r>
              <a:rPr lang="en-US" sz="2000" dirty="0" smtClean="0"/>
              <a:t>          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</a:p>
          <a:p>
            <a:r>
              <a:rPr lang="en-US" sz="2000" dirty="0" smtClean="0"/>
              <a:t>	 </a:t>
            </a:r>
            <a:r>
              <a:rPr lang="en-US" sz="2000" b="1" dirty="0" err="1"/>
              <a:t>Ramez</a:t>
            </a:r>
            <a:r>
              <a:rPr lang="en-US" sz="2000" b="1" dirty="0"/>
              <a:t> </a:t>
            </a:r>
            <a:r>
              <a:rPr lang="en-US" sz="2000" b="1" dirty="0" err="1" smtClean="0"/>
              <a:t>Elmasri</a:t>
            </a:r>
            <a:endParaRPr lang="en-US" sz="2000" i="1" dirty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Shamkant</a:t>
            </a:r>
            <a:r>
              <a:rPr lang="en-US" sz="2000" b="1" dirty="0" smtClean="0"/>
              <a:t> </a:t>
            </a:r>
            <a:r>
              <a:rPr lang="en-US" sz="2000" b="1" dirty="0"/>
              <a:t>B. </a:t>
            </a:r>
            <a:r>
              <a:rPr lang="en-US" sz="2000" b="1" dirty="0" err="1" smtClean="0"/>
              <a:t>Navathe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smtClean="0"/>
              <a:t>    </a:t>
            </a:r>
            <a:r>
              <a:rPr lang="en-US" sz="2000" dirty="0" smtClean="0"/>
              <a:t>www.youtube.com</a:t>
            </a:r>
            <a:endParaRPr lang="en-US" sz="2000" b="1" dirty="0"/>
          </a:p>
          <a:p>
            <a:r>
              <a:rPr lang="en-US" sz="2000" i="1" dirty="0" smtClean="0"/>
              <a:t>	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225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694312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</a:t>
            </a:r>
          </a:p>
          <a:p>
            <a:pPr algn="ctr"/>
            <a:r>
              <a:rPr lang="en-US" sz="4800" dirty="0" smtClean="0"/>
              <a:t>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0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CONTENTS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CLASSIFICATION TECHNIQUES</a:t>
            </a:r>
          </a:p>
          <a:p>
            <a:r>
              <a:rPr lang="en-US" dirty="0"/>
              <a:t>	</a:t>
            </a:r>
            <a:r>
              <a:rPr lang="en-US" dirty="0" smtClean="0"/>
              <a:t>--DECISION TREE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ALGORITHM OF DECISION TREE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altLang="zh-CN" dirty="0" smtClean="0"/>
              <a:t>ATTRIBUTE SELECTION MEASURE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REFERENCES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38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INTRODUCTION</a:t>
            </a:r>
            <a:endParaRPr lang="en-US" sz="54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Classification: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It</a:t>
            </a:r>
            <a:r>
              <a:rPr lang="en-US" sz="2800" b="1" dirty="0" smtClean="0"/>
              <a:t> </a:t>
            </a:r>
            <a:r>
              <a:rPr lang="en-US" sz="2800" dirty="0"/>
              <a:t>is the process of learning a model that describes different classes </a:t>
            </a:r>
            <a:r>
              <a:rPr lang="en-US" sz="2800" dirty="0" smtClean="0"/>
              <a:t>of data</a:t>
            </a:r>
            <a:r>
              <a:rPr lang="en-US" sz="2800" dirty="0"/>
              <a:t>. 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classes are </a:t>
            </a:r>
            <a:r>
              <a:rPr lang="en-US" sz="2800" dirty="0" smtClean="0"/>
              <a:t>predetermine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a supervised learning</a:t>
            </a:r>
          </a:p>
          <a:p>
            <a:pPr marL="0" lvl="1"/>
            <a:r>
              <a:rPr lang="en-US" sz="2800" dirty="0"/>
              <a:t>	</a:t>
            </a:r>
            <a:r>
              <a:rPr lang="en-US" sz="2800" dirty="0" smtClean="0"/>
              <a:t>--</a:t>
            </a:r>
            <a:r>
              <a:rPr lang="en-US" altLang="zh-CN" sz="2800" dirty="0">
                <a:latin typeface="Times New Roman" pitchFamily="18" charset="0"/>
              </a:rPr>
              <a:t>Supervision: The training data (observations, </a:t>
            </a:r>
            <a:r>
              <a:rPr lang="en-US" altLang="zh-CN" sz="2800" dirty="0" smtClean="0">
                <a:latin typeface="Times New Roman" pitchFamily="18" charset="0"/>
              </a:rPr>
              <a:t>	measurements</a:t>
            </a:r>
            <a:r>
              <a:rPr lang="en-US" altLang="zh-CN" sz="2800" dirty="0">
                <a:latin typeface="Times New Roman" pitchFamily="18" charset="0"/>
              </a:rPr>
              <a:t>, etc.) are accompanied by </a:t>
            </a:r>
            <a:r>
              <a:rPr lang="en-US" altLang="zh-CN" sz="2800" dirty="0" smtClean="0">
                <a:latin typeface="Times New Roman" pitchFamily="18" charset="0"/>
              </a:rPr>
              <a:t>labels   	indicating the </a:t>
            </a:r>
            <a:r>
              <a:rPr lang="en-US" altLang="zh-CN" sz="2800" dirty="0">
                <a:latin typeface="Times New Roman" pitchFamily="18" charset="0"/>
              </a:rPr>
              <a:t>class of the </a:t>
            </a:r>
            <a:r>
              <a:rPr lang="en-US" altLang="zh-CN" sz="2800" dirty="0" smtClean="0">
                <a:latin typeface="Times New Roman" pitchFamily="18" charset="0"/>
              </a:rPr>
              <a:t>observations.</a:t>
            </a:r>
          </a:p>
          <a:p>
            <a:pPr marL="0" lvl="1"/>
            <a:r>
              <a:rPr lang="en-US" altLang="zh-CN" sz="2800" dirty="0">
                <a:latin typeface="Times New Roman" pitchFamily="18" charset="0"/>
              </a:rPr>
              <a:t>	</a:t>
            </a:r>
            <a:r>
              <a:rPr lang="en-US" altLang="zh-CN" sz="2800" dirty="0" smtClean="0">
                <a:latin typeface="Times New Roman" pitchFamily="18" charset="0"/>
              </a:rPr>
              <a:t>--</a:t>
            </a:r>
            <a:r>
              <a:rPr lang="en-US" altLang="zh-CN" sz="2800" dirty="0">
                <a:latin typeface="Times New Roman" pitchFamily="18" charset="0"/>
              </a:rPr>
              <a:t> New data is classified based on the training </a:t>
            </a:r>
            <a:r>
              <a:rPr lang="en-US" altLang="zh-CN" sz="2800" dirty="0" smtClean="0">
                <a:latin typeface="Times New Roman" pitchFamily="18" charset="0"/>
              </a:rPr>
              <a:t>set.</a:t>
            </a:r>
            <a:endParaRPr lang="en-US" altLang="zh-CN" sz="2800" dirty="0">
              <a:latin typeface="Times New Roman" pitchFamily="18" charset="0"/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941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Classification Techniques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Decision Tree based Methods</a:t>
            </a:r>
          </a:p>
          <a:p>
            <a:r>
              <a:rPr lang="en-US" dirty="0" smtClean="0"/>
              <a:t>Rule-based Methods</a:t>
            </a:r>
          </a:p>
          <a:p>
            <a:r>
              <a:rPr lang="en-US" dirty="0" smtClean="0"/>
              <a:t>Memory based reasoning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Naïve Bayes and Bayesian Belief Networks</a:t>
            </a:r>
          </a:p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610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	</a:t>
            </a:r>
            <a:r>
              <a:rPr lang="en-US" sz="5400" b="1" dirty="0" smtClean="0"/>
              <a:t>DECISION TREE</a:t>
            </a:r>
          </a:p>
          <a:p>
            <a:r>
              <a:rPr lang="en-US" sz="3200" dirty="0"/>
              <a:t> 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b="1" dirty="0" smtClean="0"/>
              <a:t>decision </a:t>
            </a:r>
            <a:r>
              <a:rPr lang="en-US" sz="3200" b="1" dirty="0"/>
              <a:t>tree </a:t>
            </a:r>
            <a:r>
              <a:rPr lang="en-US" sz="3200" dirty="0"/>
              <a:t>is simply a </a:t>
            </a:r>
            <a:r>
              <a:rPr lang="en-US" sz="3200" dirty="0" smtClean="0"/>
              <a:t>graphical representation </a:t>
            </a:r>
            <a:r>
              <a:rPr lang="en-US" sz="3200" dirty="0"/>
              <a:t>of the description of each class </a:t>
            </a:r>
            <a:r>
              <a:rPr lang="en-US" sz="3200" dirty="0" smtClean="0"/>
              <a:t>or, in </a:t>
            </a:r>
            <a:r>
              <a:rPr lang="en-US" sz="3200" dirty="0"/>
              <a:t>other words, a representation of </a:t>
            </a:r>
            <a:r>
              <a:rPr lang="en-US" sz="3200" dirty="0" smtClean="0"/>
              <a:t>the classification </a:t>
            </a:r>
            <a:r>
              <a:rPr lang="en-US" sz="3200" dirty="0"/>
              <a:t>rules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It is one of the most popular classification technique.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53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762000"/>
            <a:ext cx="8610600" cy="609600"/>
          </a:xfrm>
          <a:prstGeom prst="rect">
            <a:avLst/>
          </a:prstGeom>
          <a:noFill/>
          <a:ln/>
        </p:spPr>
        <p:txBody>
          <a:bodyPr lIns="92075" tIns="46038" rIns="92075" bIns="46038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rgbClr val="170981"/>
                </a:solidFill>
                <a:latin typeface="Times New Roman" pitchFamily="18" charset="0"/>
              </a:rPr>
              <a:t>A Decision Tree for “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itchFamily="18" charset="0"/>
              </a:rPr>
              <a:t>buys_computer</a:t>
            </a:r>
            <a:r>
              <a:rPr lang="en-US" altLang="zh-CN" sz="3600" i="1" dirty="0" smtClean="0">
                <a:solidFill>
                  <a:srgbClr val="170981"/>
                </a:solidFill>
                <a:latin typeface="Times New Roman" pitchFamily="18" charset="0"/>
              </a:rPr>
              <a:t>”</a:t>
            </a:r>
            <a:endParaRPr lang="en-US" altLang="zh-CN" sz="3600" i="1" dirty="0">
              <a:solidFill>
                <a:srgbClr val="170981"/>
              </a:solidFill>
              <a:latin typeface="Times New Roman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85863" y="1901825"/>
            <a:ext cx="5934075" cy="4189413"/>
            <a:chOff x="747" y="1198"/>
            <a:chExt cx="3738" cy="26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22" y="1198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age?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80" y="181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overcast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64" y="2388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student?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67" y="2388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credit rating?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48" y="299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no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733" y="2997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yes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103" y="3006"/>
              <a:ext cx="3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fair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74" y="3015"/>
              <a:ext cx="8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excellent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454" y="1508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457" y="1537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876" y="1556"/>
              <a:ext cx="938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48" y="1776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 b="1"/>
                <a:t>&lt;=30</a:t>
              </a:r>
              <a:endParaRPr lang="en-US" altLang="zh-CN" sz="24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199" y="1850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 b="1"/>
                <a:t>&gt;40</a:t>
              </a:r>
              <a:endParaRPr lang="en-US" altLang="zh-CN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932" y="2737"/>
              <a:ext cx="311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3" y="2766"/>
              <a:ext cx="265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3436" y="2766"/>
              <a:ext cx="217" cy="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053" y="2775"/>
              <a:ext cx="207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901" y="3294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293" y="326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475" y="327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918" y="327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458" y="207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47" y="3549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no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320" y="3549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no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31" y="3549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yes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07" y="3549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yes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272" y="2390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400"/>
                <a:t>yes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112" y="1872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/>
                <a:t>30..40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7197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800" b="1" dirty="0" smtClean="0">
                <a:latin typeface="Times New Roman" pitchFamily="18" charset="0"/>
              </a:rPr>
              <a:t>Algorithm for Decision Tree Induction</a:t>
            </a:r>
            <a:endParaRPr lang="en-US" altLang="zh-CN" sz="3800" b="1" dirty="0">
              <a:latin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295400"/>
            <a:ext cx="8382000" cy="50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200" dirty="0" smtClean="0">
                <a:latin typeface="Times New Roman" pitchFamily="18" charset="0"/>
              </a:rPr>
              <a:t>Basic algorithm (a greedy algorithm)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 smtClean="0">
                <a:latin typeface="Times New Roman" pitchFamily="18" charset="0"/>
              </a:rPr>
              <a:t>Tree is constructed in a </a:t>
            </a:r>
            <a:r>
              <a:rPr lang="en-US" altLang="zh-CN" sz="2200" dirty="0" smtClean="0">
                <a:solidFill>
                  <a:schemeClr val="hlink"/>
                </a:solidFill>
                <a:latin typeface="Times New Roman" pitchFamily="18" charset="0"/>
              </a:rPr>
              <a:t>top-down recursive divide-and-conquer manner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 smtClean="0">
                <a:latin typeface="Times New Roman" pitchFamily="18" charset="0"/>
              </a:rPr>
              <a:t>At start, all the training </a:t>
            </a:r>
            <a:r>
              <a:rPr lang="en-US" altLang="zh-CN" sz="2200" dirty="0" smtClean="0">
                <a:latin typeface="Times New Roman" pitchFamily="18" charset="0"/>
              </a:rPr>
              <a:t>sets</a:t>
            </a:r>
            <a:r>
              <a:rPr lang="en-US" altLang="zh-CN" sz="2200" dirty="0" smtClean="0">
                <a:latin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</a:rPr>
              <a:t>are at the root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 smtClean="0">
                <a:latin typeface="Times New Roman" pitchFamily="18" charset="0"/>
              </a:rPr>
              <a:t>Attributes are categorical (if continuous-valued, they are discretized in advance)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 smtClean="0">
                <a:latin typeface="Times New Roman" pitchFamily="18" charset="0"/>
              </a:rPr>
              <a:t>Examples are partitioned recursively based on selected attributes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 smtClean="0">
                <a:latin typeface="Times New Roman" pitchFamily="18" charset="0"/>
              </a:rPr>
              <a:t>Test attributes are selected on the basis of a heuristic or statistical measure (e.g., </a:t>
            </a:r>
            <a:r>
              <a:rPr lang="en-US" altLang="zh-CN" sz="2200" dirty="0" smtClean="0">
                <a:solidFill>
                  <a:schemeClr val="hlink"/>
                </a:solidFill>
                <a:latin typeface="Times New Roman" pitchFamily="18" charset="0"/>
              </a:rPr>
              <a:t>information gain</a:t>
            </a:r>
            <a:r>
              <a:rPr lang="en-US" altLang="zh-CN" sz="22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200" dirty="0" smtClean="0">
                <a:latin typeface="Times New Roman" pitchFamily="18" charset="0"/>
              </a:rPr>
              <a:t>Conditions for stopping partitioning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 smtClean="0">
                <a:latin typeface="Times New Roman" pitchFamily="18" charset="0"/>
              </a:rPr>
              <a:t>All samples for a given node belong to the same class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 smtClean="0">
                <a:latin typeface="Times New Roman" pitchFamily="18" charset="0"/>
              </a:rPr>
              <a:t>There are no remaining attributes for further partitioning – </a:t>
            </a:r>
            <a:r>
              <a:rPr lang="en-US" altLang="zh-CN" sz="2200" dirty="0" smtClean="0">
                <a:solidFill>
                  <a:schemeClr val="hlink"/>
                </a:solidFill>
                <a:latin typeface="Times New Roman" pitchFamily="18" charset="0"/>
              </a:rPr>
              <a:t>majority voting</a:t>
            </a:r>
            <a:r>
              <a:rPr lang="en-US" altLang="zh-CN" sz="2200" dirty="0" smtClean="0">
                <a:latin typeface="Times New Roman" pitchFamily="18" charset="0"/>
              </a:rPr>
              <a:t> is employed for classifying the leaf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 smtClean="0">
                <a:latin typeface="Times New Roman" pitchFamily="18" charset="0"/>
              </a:rPr>
              <a:t>There are no samples left</a:t>
            </a:r>
            <a:endParaRPr lang="en-US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457200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3200" b="1" dirty="0" smtClean="0">
                <a:solidFill>
                  <a:schemeClr val="tx2"/>
                </a:solidFill>
              </a:rPr>
              <a:t>Attribute Selection Measure</a:t>
            </a:r>
            <a:r>
              <a:rPr lang="en-US" altLang="zh-CN" sz="3200" dirty="0" smtClean="0">
                <a:solidFill>
                  <a:schemeClr val="tx2"/>
                </a:solidFill>
              </a:rPr>
              <a:t>: Information Gain (ID3/C4.5)</a:t>
            </a:r>
            <a:endParaRPr lang="en-US" altLang="zh-CN" sz="3200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/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i="1"/>
              <a:t>S</a:t>
            </a:r>
            <a:r>
              <a:rPr lang="en-US" altLang="zh-CN" sz="2400"/>
              <a:t> contains </a:t>
            </a:r>
            <a:r>
              <a:rPr lang="en-US" altLang="zh-CN" sz="2400" i="1"/>
              <a:t>s</a:t>
            </a:r>
            <a:r>
              <a:rPr lang="en-US" altLang="zh-CN" sz="2400" i="1" baseline="-25000"/>
              <a:t>i</a:t>
            </a:r>
            <a:r>
              <a:rPr lang="en-US" altLang="zh-CN" sz="2400"/>
              <a:t> tuples of class </a:t>
            </a:r>
            <a:r>
              <a:rPr lang="en-US" altLang="zh-CN" sz="2400" i="1"/>
              <a:t>C</a:t>
            </a:r>
            <a:r>
              <a:rPr lang="en-US" altLang="zh-CN" sz="2400" i="1" baseline="-25000"/>
              <a:t>i</a:t>
            </a:r>
            <a:r>
              <a:rPr lang="en-US" altLang="zh-CN" sz="2400"/>
              <a:t> for </a:t>
            </a:r>
            <a:r>
              <a:rPr lang="en-US" altLang="zh-CN" sz="2400" i="1"/>
              <a:t>i</a:t>
            </a:r>
            <a:r>
              <a:rPr lang="en-US" altLang="zh-CN" sz="2400"/>
              <a:t> = {</a:t>
            </a:r>
            <a:r>
              <a:rPr lang="en-US" altLang="zh-CN" sz="2400" i="1"/>
              <a:t>1</a:t>
            </a:r>
            <a:r>
              <a:rPr lang="en-US" altLang="zh-CN" sz="2400"/>
              <a:t>, …, </a:t>
            </a:r>
            <a:r>
              <a:rPr lang="en-US" altLang="zh-CN" sz="2400" i="1"/>
              <a:t>m</a:t>
            </a:r>
            <a:r>
              <a:rPr lang="en-US" altLang="zh-CN" sz="2400"/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hlink"/>
                </a:solidFill>
              </a:rPr>
              <a:t>information</a:t>
            </a:r>
            <a:r>
              <a:rPr lang="en-US" altLang="zh-CN" sz="2400"/>
              <a:t> measures info required to classify any arbitrary tuple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hlink"/>
                </a:solidFill>
              </a:rPr>
              <a:t>entropy</a:t>
            </a:r>
            <a:r>
              <a:rPr lang="en-US" altLang="zh-CN" sz="2400"/>
              <a:t> of attribute </a:t>
            </a:r>
            <a:r>
              <a:rPr lang="en-US" altLang="zh-CN" sz="2400" i="1"/>
              <a:t>A</a:t>
            </a:r>
            <a:r>
              <a:rPr lang="en-US" altLang="zh-CN" sz="2400"/>
              <a:t> with values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1</a:t>
            </a:r>
            <a:r>
              <a:rPr lang="en-US" altLang="zh-CN" sz="2400"/>
              <a:t>,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2</a:t>
            </a:r>
            <a:r>
              <a:rPr lang="en-US" altLang="zh-CN" sz="2400"/>
              <a:t>,…,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v</a:t>
            </a:r>
            <a:r>
              <a:rPr lang="en-US" altLang="zh-CN" sz="2400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hlink"/>
                </a:solidFill>
              </a:rPr>
              <a:t>information gained</a:t>
            </a:r>
            <a:r>
              <a:rPr lang="en-US" altLang="zh-CN" sz="2400"/>
              <a:t> by branching on attribute </a:t>
            </a:r>
            <a:r>
              <a:rPr lang="en-US" altLang="zh-CN" sz="2400" i="1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52588" y="2819400"/>
          <a:ext cx="35528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1726920" imgH="431640" progId="Equation.DSMT4">
                  <p:embed/>
                </p:oleObj>
              </mc:Choice>
              <mc:Fallback>
                <p:oleObj name="Equation" r:id="rId3" imgW="1726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819400"/>
                        <a:ext cx="35528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51038" y="4038600"/>
          <a:ext cx="37925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2044440" imgH="444240" progId="Equation.DSMT4">
                  <p:embed/>
                </p:oleObj>
              </mc:Choice>
              <mc:Fallback>
                <p:oleObj name="Equation" r:id="rId5" imgW="2044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038600"/>
                        <a:ext cx="37925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647825" y="5699125"/>
          <a:ext cx="44021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1904760" imgH="215640" progId="Equation.DSMT4">
                  <p:embed/>
                </p:oleObj>
              </mc:Choice>
              <mc:Fallback>
                <p:oleObj name="Equation" r:id="rId7" imgW="1904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699125"/>
                        <a:ext cx="44021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9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533400"/>
            <a:ext cx="8991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Times New Roman" pitchFamily="18" charset="0"/>
              </a:rPr>
              <a:t>Attribute Selection by Information Gain Computation</a:t>
            </a:r>
            <a:endParaRPr lang="en-US" altLang="zh-CN" sz="3200" dirty="0">
              <a:latin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95400"/>
            <a:ext cx="4040188" cy="12176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smtClean="0">
                <a:solidFill>
                  <a:srgbClr val="121328"/>
                </a:solidFill>
                <a:latin typeface="Times New Roman" pitchFamily="18" charset="0"/>
              </a:rPr>
              <a:t>Class P: buys_computer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smtClean="0">
                <a:solidFill>
                  <a:srgbClr val="121328"/>
                </a:solidFill>
                <a:latin typeface="Times New Roman" pitchFamily="18" charset="0"/>
              </a:rPr>
              <a:t>Class N: buys_computer = “no”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smtClean="0">
                <a:solidFill>
                  <a:srgbClr val="121328"/>
                </a:solidFill>
                <a:latin typeface="Times New Roman" pitchFamily="18" charset="0"/>
              </a:rPr>
              <a:t>I(p, n) = I(9, 5) =0.940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smtClean="0">
                <a:solidFill>
                  <a:srgbClr val="121328"/>
                </a:solidFill>
                <a:latin typeface="Times New Roman" pitchFamily="18" charset="0"/>
              </a:rPr>
              <a:t>Compute the entropy for </a:t>
            </a:r>
            <a:r>
              <a:rPr lang="en-US" altLang="zh-CN" sz="2000" i="1" smtClean="0">
                <a:solidFill>
                  <a:srgbClr val="121328"/>
                </a:solidFill>
                <a:latin typeface="Times New Roman" pitchFamily="18" charset="0"/>
              </a:rPr>
              <a:t>age</a:t>
            </a:r>
            <a:r>
              <a:rPr lang="en-US" altLang="zh-CN" sz="2000" smtClean="0">
                <a:solidFill>
                  <a:srgbClr val="121328"/>
                </a:solidFill>
                <a:latin typeface="Times New Roman" pitchFamily="18" charset="0"/>
              </a:rPr>
              <a:t>: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724400" y="2743200"/>
            <a:ext cx="4152900" cy="220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121328"/>
                </a:solidFill>
                <a:latin typeface="Times New Roman" pitchFamily="18" charset="0"/>
              </a:rPr>
              <a:t>            means “age &lt;=30” has 5 out of 14 samples, with 2 yes’es  and 3 no’s. Hence,</a:t>
            </a:r>
            <a:endParaRPr lang="en-US" altLang="zh-CN" sz="2400">
              <a:solidFill>
                <a:srgbClr val="121328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Worksheet" r:id="rId3" imgW="3353071" imgH="1438536" progId="Excel.Sheet.8">
                  <p:embed/>
                </p:oleObj>
              </mc:Choice>
              <mc:Fallback>
                <p:oleObj name="Worksheet" r:id="rId3" imgW="3353071" imgH="143853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876800" y="1371600"/>
          <a:ext cx="342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1866600" imgH="812520" progId="Equation.3">
                  <p:embed/>
                </p:oleObj>
              </mc:Choice>
              <mc:Fallback>
                <p:oleObj name="Equation" r:id="rId5" imgW="18666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3429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181600" y="54102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7" imgW="3593880" imgH="1193760" progId="Equation.3">
                  <p:embed/>
                </p:oleObj>
              </mc:Choice>
              <mc:Fallback>
                <p:oleObj name="Equation" r:id="rId7" imgW="35938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102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648200" y="4343400"/>
          <a:ext cx="449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9" imgW="2311200" imgH="203040" progId="Equation.3">
                  <p:embed/>
                </p:oleObj>
              </mc:Choice>
              <mc:Fallback>
                <p:oleObj name="Equation" r:id="rId9" imgW="2311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4495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Worksheet" r:id="rId11" imgW="6115431" imgH="4458208" progId="Excel.Sheet.8">
                  <p:embed/>
                </p:oleObj>
              </mc:Choice>
              <mc:Fallback>
                <p:oleObj name="Worksheet" r:id="rId11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3" imgW="583920" imgH="393480" progId="Equation.3">
                  <p:embed/>
                </p:oleObj>
              </mc:Choice>
              <mc:Fallback>
                <p:oleObj name="Equation" r:id="rId13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00600" y="4876800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121328"/>
                </a:solidFill>
              </a:rPr>
              <a:t>Similarly,</a:t>
            </a:r>
          </a:p>
        </p:txBody>
      </p:sp>
    </p:spTree>
    <p:extLst>
      <p:ext uri="{BB962C8B-B14F-4D97-AF65-F5344CB8AC3E}">
        <p14:creationId xmlns:p14="http://schemas.microsoft.com/office/powerpoint/2010/main" val="26113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50</TotalTime>
  <Words>477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NewsPrint</vt:lpstr>
      <vt:lpstr>Equation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</dc:creator>
  <cp:lastModifiedBy>melbo13</cp:lastModifiedBy>
  <cp:revision>13</cp:revision>
  <dcterms:created xsi:type="dcterms:W3CDTF">2017-06-11T15:28:11Z</dcterms:created>
  <dcterms:modified xsi:type="dcterms:W3CDTF">2002-01-07T21:17:36Z</dcterms:modified>
</cp:coreProperties>
</file>