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4" r:id="rId6"/>
    <p:sldId id="265" r:id="rId7"/>
    <p:sldId id="277" r:id="rId8"/>
    <p:sldId id="266" r:id="rId9"/>
    <p:sldId id="267" r:id="rId10"/>
    <p:sldId id="275" r:id="rId11"/>
    <p:sldId id="278" r:id="rId12"/>
    <p:sldId id="279" r:id="rId13"/>
    <p:sldId id="280" r:id="rId14"/>
    <p:sldId id="281" r:id="rId15"/>
    <p:sldId id="282" r:id="rId16"/>
    <p:sldId id="283" r:id="rId17"/>
    <p:sldId id="284" r:id="rId18"/>
    <p:sldId id="285" r:id="rId19"/>
    <p:sldId id="286" r:id="rId20"/>
    <p:sldId id="287" r:id="rId21"/>
    <p:sldId id="288"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p:scale>
          <a:sx n="75" d="100"/>
          <a:sy n="75" d="100"/>
        </p:scale>
        <p:origin x="-378"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91F6E96-53B3-4636-AEFA-F599E43BE0BC}" type="datetimeFigureOut">
              <a:rPr lang="en-IN" smtClean="0"/>
              <a:pPr/>
              <a:t>14-06-2017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6B8F7-3AEB-4560-AEF7-3F25CB9AD4B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1F6E96-53B3-4636-AEFA-F599E43BE0BC}" type="datetimeFigureOut">
              <a:rPr lang="en-IN" smtClean="0"/>
              <a:pPr/>
              <a:t>14-06-2017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6B8F7-3AEB-4560-AEF7-3F25CB9AD4B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1F6E96-53B3-4636-AEFA-F599E43BE0BC}" type="datetimeFigureOut">
              <a:rPr lang="en-IN" smtClean="0"/>
              <a:pPr/>
              <a:t>14-06-2017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6B8F7-3AEB-4560-AEF7-3F25CB9AD4B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1F6E96-53B3-4636-AEFA-F599E43BE0BC}" type="datetimeFigureOut">
              <a:rPr lang="en-IN" smtClean="0"/>
              <a:pPr/>
              <a:t>14-06-2017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6B8F7-3AEB-4560-AEF7-3F25CB9AD4B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1F6E96-53B3-4636-AEFA-F599E43BE0BC}" type="datetimeFigureOut">
              <a:rPr lang="en-IN" smtClean="0"/>
              <a:pPr/>
              <a:t>14-06-2017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6B8F7-3AEB-4560-AEF7-3F25CB9AD4B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1F6E96-53B3-4636-AEFA-F599E43BE0BC}" type="datetimeFigureOut">
              <a:rPr lang="en-IN" smtClean="0"/>
              <a:pPr/>
              <a:t>14-06-2017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6B8F7-3AEB-4560-AEF7-3F25CB9AD4B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91F6E96-53B3-4636-AEFA-F599E43BE0BC}" type="datetimeFigureOut">
              <a:rPr lang="en-IN" smtClean="0"/>
              <a:pPr/>
              <a:t>14-06-2017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D6B8F7-3AEB-4560-AEF7-3F25CB9AD4B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1F6E96-53B3-4636-AEFA-F599E43BE0BC}" type="datetimeFigureOut">
              <a:rPr lang="en-IN" smtClean="0"/>
              <a:pPr/>
              <a:t>14-06-2017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D6B8F7-3AEB-4560-AEF7-3F25CB9AD4B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F6E96-53B3-4636-AEFA-F599E43BE0BC}" type="datetimeFigureOut">
              <a:rPr lang="en-IN" smtClean="0"/>
              <a:pPr/>
              <a:t>14-06-2017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D6B8F7-3AEB-4560-AEF7-3F25CB9AD4B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1F6E96-53B3-4636-AEFA-F599E43BE0BC}" type="datetimeFigureOut">
              <a:rPr lang="en-IN" smtClean="0"/>
              <a:pPr/>
              <a:t>14-06-2017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6B8F7-3AEB-4560-AEF7-3F25CB9AD4B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1F6E96-53B3-4636-AEFA-F599E43BE0BC}" type="datetimeFigureOut">
              <a:rPr lang="en-IN" smtClean="0"/>
              <a:pPr/>
              <a:t>14-06-2017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6B8F7-3AEB-4560-AEF7-3F25CB9AD4B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F6E96-53B3-4636-AEFA-F599E43BE0BC}" type="datetimeFigureOut">
              <a:rPr lang="en-IN" smtClean="0"/>
              <a:pPr/>
              <a:t>14-06-2017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D6B8F7-3AEB-4560-AEF7-3F25CB9AD4B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2708920"/>
            <a:ext cx="7772400" cy="1470025"/>
          </a:xfrm>
        </p:spPr>
        <p:txBody>
          <a:bodyPr>
            <a:normAutofit fontScale="90000"/>
          </a:bodyPr>
          <a:lstStyle/>
          <a:p>
            <a:r>
              <a:rPr lang="en-IN" dirty="0" smtClean="0">
                <a:solidFill>
                  <a:schemeClr val="bg1"/>
                </a:solidFill>
                <a:latin typeface="Arabic Typesetting" pitchFamily="66" charset="-78"/>
                <a:cs typeface="Arabic Typesetting" pitchFamily="66" charset="-78"/>
              </a:rPr>
              <a:t>APPLICATION OF DATA MINING</a:t>
            </a:r>
            <a:br>
              <a:rPr lang="en-IN" dirty="0" smtClean="0">
                <a:solidFill>
                  <a:schemeClr val="bg1"/>
                </a:solidFill>
                <a:latin typeface="Arabic Typesetting" pitchFamily="66" charset="-78"/>
                <a:cs typeface="Arabic Typesetting" pitchFamily="66" charset="-78"/>
              </a:rPr>
            </a:br>
            <a:r>
              <a:rPr lang="en-IN" dirty="0" smtClean="0">
                <a:solidFill>
                  <a:schemeClr val="bg1"/>
                </a:solidFill>
                <a:latin typeface="Arabic Typesetting" pitchFamily="66" charset="-78"/>
                <a:cs typeface="Arabic Typesetting" pitchFamily="66" charset="-78"/>
              </a:rPr>
              <a:t>AND</a:t>
            </a:r>
            <a:br>
              <a:rPr lang="en-IN" dirty="0" smtClean="0">
                <a:solidFill>
                  <a:schemeClr val="bg1"/>
                </a:solidFill>
                <a:latin typeface="Arabic Typesetting" pitchFamily="66" charset="-78"/>
                <a:cs typeface="Arabic Typesetting" pitchFamily="66" charset="-78"/>
              </a:rPr>
            </a:br>
            <a:r>
              <a:rPr lang="en-IN" dirty="0" smtClean="0">
                <a:solidFill>
                  <a:schemeClr val="bg1"/>
                </a:solidFill>
                <a:latin typeface="Arabic Typesetting" pitchFamily="66" charset="-78"/>
                <a:cs typeface="Arabic Typesetting" pitchFamily="66" charset="-78"/>
              </a:rPr>
              <a:t>COMMERCIAL DATA MINING TOOLS</a:t>
            </a:r>
            <a:endParaRPr lang="en-IN" dirty="0">
              <a:solidFill>
                <a:schemeClr val="bg1"/>
              </a:solidFill>
              <a:latin typeface="Arabic Typesetting" pitchFamily="66" charset="-78"/>
              <a:cs typeface="Arabic Typesetting" pitchFamily="66" charset="-78"/>
            </a:endParaRPr>
          </a:p>
        </p:txBody>
      </p:sp>
      <p:sp>
        <p:nvSpPr>
          <p:cNvPr id="3" name="Subtitle 2"/>
          <p:cNvSpPr>
            <a:spLocks noGrp="1"/>
          </p:cNvSpPr>
          <p:nvPr>
            <p:ph type="subTitle" idx="1"/>
          </p:nvPr>
        </p:nvSpPr>
        <p:spPr>
          <a:xfrm>
            <a:off x="4039344" y="4509120"/>
            <a:ext cx="5104656" cy="1176536"/>
          </a:xfrm>
        </p:spPr>
        <p:txBody>
          <a:bodyPr>
            <a:noAutofit/>
          </a:bodyPr>
          <a:lstStyle/>
          <a:p>
            <a:r>
              <a:rPr lang="en-IN" sz="2800" dirty="0" smtClean="0">
                <a:solidFill>
                  <a:schemeClr val="bg1"/>
                </a:solidFill>
                <a:latin typeface="Arabic Typesetting" pitchFamily="66" charset="-78"/>
                <a:cs typeface="Arabic Typesetting" pitchFamily="66" charset="-78"/>
              </a:rPr>
              <a:t>Presented By:</a:t>
            </a:r>
          </a:p>
          <a:p>
            <a:pPr>
              <a:buFontTx/>
              <a:buChar char="-"/>
            </a:pPr>
            <a:r>
              <a:rPr lang="en-IN" sz="2800" dirty="0" smtClean="0">
                <a:solidFill>
                  <a:schemeClr val="bg1"/>
                </a:solidFill>
                <a:latin typeface="Arabic Typesetting" pitchFamily="66" charset="-78"/>
                <a:cs typeface="Arabic Typesetting" pitchFamily="66" charset="-78"/>
              </a:rPr>
              <a:t>Jordan .R. </a:t>
            </a:r>
            <a:r>
              <a:rPr lang="en-IN" sz="2800" dirty="0" err="1" smtClean="0">
                <a:solidFill>
                  <a:schemeClr val="bg1"/>
                </a:solidFill>
                <a:latin typeface="Arabic Typesetting" pitchFamily="66" charset="-78"/>
                <a:cs typeface="Arabic Typesetting" pitchFamily="66" charset="-78"/>
              </a:rPr>
              <a:t>Kharkhrang</a:t>
            </a:r>
            <a:endParaRPr lang="en-IN" sz="2800" dirty="0">
              <a:solidFill>
                <a:schemeClr val="bg1"/>
              </a:solidFill>
              <a:latin typeface="Arabic Typesetting" pitchFamily="66" charset="-78"/>
              <a:cs typeface="Arabic Typesetting" pitchFamily="66" charset="-78"/>
            </a:endParaRPr>
          </a:p>
          <a:p>
            <a:pPr>
              <a:buFontTx/>
              <a:buChar char="-"/>
            </a:pPr>
            <a:r>
              <a:rPr lang="en-IN" sz="2800" dirty="0" smtClean="0">
                <a:solidFill>
                  <a:schemeClr val="bg1"/>
                </a:solidFill>
                <a:latin typeface="Arabic Typesetting" pitchFamily="66" charset="-78"/>
                <a:cs typeface="Arabic Typesetting" pitchFamily="66" charset="-78"/>
              </a:rPr>
              <a:t> </a:t>
            </a:r>
            <a:r>
              <a:rPr lang="en-IN" sz="2800" dirty="0" err="1" smtClean="0">
                <a:solidFill>
                  <a:schemeClr val="bg1"/>
                </a:solidFill>
                <a:latin typeface="Arabic Typesetting" pitchFamily="66" charset="-78"/>
                <a:cs typeface="Arabic Typesetting" pitchFamily="66" charset="-78"/>
              </a:rPr>
              <a:t>Sheakha</a:t>
            </a:r>
            <a:r>
              <a:rPr lang="en-IN" sz="2800" dirty="0" smtClean="0">
                <a:solidFill>
                  <a:schemeClr val="bg1"/>
                </a:solidFill>
                <a:latin typeface="Arabic Typesetting" pitchFamily="66" charset="-78"/>
                <a:cs typeface="Arabic Typesetting" pitchFamily="66" charset="-78"/>
              </a:rPr>
              <a:t> B.T. War </a:t>
            </a:r>
            <a:r>
              <a:rPr lang="en-IN" sz="2800" dirty="0" err="1" smtClean="0">
                <a:solidFill>
                  <a:schemeClr val="bg1"/>
                </a:solidFill>
                <a:latin typeface="Arabic Typesetting" pitchFamily="66" charset="-78"/>
                <a:cs typeface="Arabic Typesetting" pitchFamily="66" charset="-78"/>
              </a:rPr>
              <a:t>Nongbri</a:t>
            </a:r>
            <a:endParaRPr lang="en-IN" sz="2800" dirty="0" smtClean="0">
              <a:solidFill>
                <a:schemeClr val="bg1"/>
              </a:solidFill>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0808"/>
            <a:ext cx="8229600" cy="4896544"/>
          </a:xfrm>
        </p:spPr>
        <p:txBody>
          <a:bodyPr>
            <a:normAutofit lnSpcReduction="10000"/>
          </a:bodyPr>
          <a:lstStyle/>
          <a:p>
            <a:r>
              <a:rPr lang="en-IN" dirty="0" smtClean="0">
                <a:solidFill>
                  <a:schemeClr val="bg1"/>
                </a:solidFill>
                <a:latin typeface="Utsaah" pitchFamily="34" charset="0"/>
                <a:cs typeface="Utsaah" pitchFamily="34" charset="0"/>
              </a:rPr>
              <a:t>Insurance</a:t>
            </a:r>
          </a:p>
          <a:p>
            <a:pPr lvl="1"/>
            <a:r>
              <a:rPr lang="en-IN" dirty="0" smtClean="0">
                <a:solidFill>
                  <a:schemeClr val="bg1"/>
                </a:solidFill>
                <a:latin typeface="Utsaah" pitchFamily="34" charset="0"/>
                <a:cs typeface="Utsaah" pitchFamily="34" charset="0"/>
              </a:rPr>
              <a:t>Data mining is applied in insurance industry lately but brought tremendous competitive advantages to the companies who have implemented it successfully.  The data mining applications in insurance industry are listed below:</a:t>
            </a:r>
          </a:p>
          <a:p>
            <a:pPr lvl="2"/>
            <a:r>
              <a:rPr lang="en-IN" dirty="0" smtClean="0">
                <a:solidFill>
                  <a:schemeClr val="bg1"/>
                </a:solidFill>
                <a:latin typeface="Utsaah" pitchFamily="34" charset="0"/>
                <a:cs typeface="Utsaah" pitchFamily="34" charset="0"/>
              </a:rPr>
              <a:t>Data mining is applied in claims analysis such as identifying which medical procedures are claimed together.</a:t>
            </a:r>
          </a:p>
          <a:p>
            <a:pPr lvl="2"/>
            <a:r>
              <a:rPr lang="en-IN" dirty="0" smtClean="0">
                <a:solidFill>
                  <a:schemeClr val="bg1"/>
                </a:solidFill>
                <a:latin typeface="Utsaah" pitchFamily="34" charset="0"/>
                <a:cs typeface="Utsaah" pitchFamily="34" charset="0"/>
              </a:rPr>
              <a:t>Data mining enables to forecasts which customers will potentially purchase new policies.</a:t>
            </a:r>
          </a:p>
          <a:p>
            <a:pPr lvl="2"/>
            <a:r>
              <a:rPr lang="en-IN" dirty="0" smtClean="0">
                <a:solidFill>
                  <a:schemeClr val="bg1"/>
                </a:solidFill>
                <a:latin typeface="Utsaah" pitchFamily="34" charset="0"/>
                <a:cs typeface="Utsaah" pitchFamily="34" charset="0"/>
              </a:rPr>
              <a:t>Data mining allows insurance companies to detect risky customers’ behaviour patterns.</a:t>
            </a:r>
          </a:p>
          <a:p>
            <a:pPr lvl="2"/>
            <a:r>
              <a:rPr lang="en-IN" dirty="0" smtClean="0">
                <a:solidFill>
                  <a:schemeClr val="bg1"/>
                </a:solidFill>
                <a:latin typeface="Utsaah" pitchFamily="34" charset="0"/>
                <a:cs typeface="Utsaah" pitchFamily="34" charset="0"/>
              </a:rPr>
              <a:t>Data mining helps detect fraudulent behaviour.</a:t>
            </a:r>
          </a:p>
          <a:p>
            <a:pPr lvl="1">
              <a:buNone/>
            </a:pPr>
            <a:endParaRPr lang="en-IN" dirty="0" smtClean="0">
              <a:solidFill>
                <a:schemeClr val="bg1"/>
              </a:solidFill>
              <a:latin typeface="Utsaah" pitchFamily="34" charset="0"/>
              <a:cs typeface="Utsaah" pitchFamily="34" charset="0"/>
            </a:endParaRPr>
          </a:p>
          <a:p>
            <a:pPr lvl="1"/>
            <a:endParaRPr lang="en-IN" dirty="0">
              <a:solidFill>
                <a:schemeClr val="bg1"/>
              </a:solidFill>
              <a:latin typeface="Utsaah" pitchFamily="34" charset="0"/>
              <a:cs typeface="Utsaah"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404664"/>
            <a:ext cx="2592288"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404664"/>
            <a:ext cx="2107654"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29600" cy="5289451"/>
          </a:xfrm>
        </p:spPr>
        <p:txBody>
          <a:bodyPr>
            <a:normAutofit/>
          </a:bodyPr>
          <a:lstStyle/>
          <a:p>
            <a:r>
              <a:rPr lang="en-IN" b="1" dirty="0" smtClean="0">
                <a:solidFill>
                  <a:schemeClr val="bg1"/>
                </a:solidFill>
                <a:latin typeface="Utsaah" pitchFamily="34" charset="0"/>
                <a:cs typeface="Utsaah" pitchFamily="34" charset="0"/>
              </a:rPr>
              <a:t>Telecommunication Industry</a:t>
            </a:r>
            <a:endParaRPr lang="en-IN" dirty="0" smtClean="0">
              <a:solidFill>
                <a:schemeClr val="bg1"/>
              </a:solidFill>
              <a:latin typeface="Utsaah" pitchFamily="34" charset="0"/>
              <a:cs typeface="Utsaah" pitchFamily="34" charset="0"/>
            </a:endParaRPr>
          </a:p>
          <a:p>
            <a:pPr lvl="1"/>
            <a:r>
              <a:rPr lang="en-IN" dirty="0" smtClean="0">
                <a:solidFill>
                  <a:schemeClr val="bg1"/>
                </a:solidFill>
                <a:latin typeface="Utsaah" pitchFamily="34" charset="0"/>
                <a:cs typeface="Utsaah" pitchFamily="34" charset="0"/>
              </a:rPr>
              <a:t>Today the telecommunication industry is one of the most emerging industries providing various services such as fax, pager, cellular phone, internet messenger, images, e-mail, web data transmission, etc</a:t>
            </a:r>
          </a:p>
          <a:p>
            <a:endParaRPr lang="en-IN" dirty="0">
              <a:solidFill>
                <a:schemeClr val="bg1"/>
              </a:solidFill>
              <a:latin typeface="Utsaah" pitchFamily="34" charset="0"/>
              <a:cs typeface="Utsaah" pitchFamily="34" charset="0"/>
            </a:endParaRPr>
          </a:p>
        </p:txBody>
      </p:sp>
      <p:pic>
        <p:nvPicPr>
          <p:cNvPr id="4" name="Picture 3" descr="57217277.cms.jpe"/>
          <p:cNvPicPr>
            <a:picLocks noChangeAspect="1"/>
          </p:cNvPicPr>
          <p:nvPr/>
        </p:nvPicPr>
        <p:blipFill>
          <a:blip r:embed="rId2" cstate="print"/>
          <a:stretch>
            <a:fillRect/>
          </a:stretch>
        </p:blipFill>
        <p:spPr>
          <a:xfrm>
            <a:off x="4357686" y="2928934"/>
            <a:ext cx="3865782" cy="29710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80920" cy="5832648"/>
          </a:xfrm>
        </p:spPr>
        <p:txBody>
          <a:bodyPr>
            <a:normAutofit fontScale="92500" lnSpcReduction="20000"/>
          </a:bodyPr>
          <a:lstStyle/>
          <a:p>
            <a:r>
              <a:rPr lang="en-IN" dirty="0" smtClean="0">
                <a:solidFill>
                  <a:schemeClr val="bg1"/>
                </a:solidFill>
                <a:latin typeface="Utsaah" pitchFamily="34" charset="0"/>
                <a:cs typeface="Utsaah" pitchFamily="34" charset="0"/>
              </a:rPr>
              <a:t>Data mining in telecommunication				 industry helps in identifying the				 telecommunication patterns, catch fraudulent		 activities, make better use of resource, and 		              improve quality of service.</a:t>
            </a:r>
          </a:p>
          <a:p>
            <a:pPr>
              <a:buNone/>
            </a:pPr>
            <a:endParaRPr lang="en-IN" dirty="0" smtClean="0">
              <a:solidFill>
                <a:schemeClr val="bg1"/>
              </a:solidFill>
              <a:latin typeface="Utsaah" pitchFamily="34" charset="0"/>
              <a:cs typeface="Utsaah" pitchFamily="34" charset="0"/>
            </a:endParaRPr>
          </a:p>
          <a:p>
            <a:r>
              <a:rPr lang="en-IN" dirty="0" smtClean="0">
                <a:solidFill>
                  <a:schemeClr val="bg1"/>
                </a:solidFill>
                <a:latin typeface="Utsaah" pitchFamily="34" charset="0"/>
                <a:cs typeface="Utsaah" pitchFamily="34" charset="0"/>
              </a:rPr>
              <a:t>Here is the list of examples for which data mining improves telecommunication services −</a:t>
            </a:r>
          </a:p>
          <a:p>
            <a:pPr lvl="1"/>
            <a:r>
              <a:rPr lang="en-IN" dirty="0" smtClean="0">
                <a:solidFill>
                  <a:schemeClr val="bg1"/>
                </a:solidFill>
                <a:latin typeface="Utsaah" pitchFamily="34" charset="0"/>
                <a:cs typeface="Utsaah" pitchFamily="34" charset="0"/>
              </a:rPr>
              <a:t>Multidimensional Analysis of Telecommunication data.</a:t>
            </a:r>
          </a:p>
          <a:p>
            <a:pPr lvl="1"/>
            <a:r>
              <a:rPr lang="en-IN" dirty="0" smtClean="0">
                <a:solidFill>
                  <a:schemeClr val="bg1"/>
                </a:solidFill>
                <a:latin typeface="Utsaah" pitchFamily="34" charset="0"/>
                <a:cs typeface="Utsaah" pitchFamily="34" charset="0"/>
              </a:rPr>
              <a:t>Fraudulent pattern analysis.</a:t>
            </a:r>
          </a:p>
          <a:p>
            <a:pPr lvl="1"/>
            <a:r>
              <a:rPr lang="en-IN" dirty="0" smtClean="0">
                <a:solidFill>
                  <a:schemeClr val="bg1"/>
                </a:solidFill>
                <a:latin typeface="Utsaah" pitchFamily="34" charset="0"/>
                <a:cs typeface="Utsaah" pitchFamily="34" charset="0"/>
              </a:rPr>
              <a:t>Identification of unusual patterns.</a:t>
            </a:r>
          </a:p>
          <a:p>
            <a:pPr lvl="1"/>
            <a:r>
              <a:rPr lang="en-IN" dirty="0" smtClean="0">
                <a:solidFill>
                  <a:schemeClr val="bg1"/>
                </a:solidFill>
                <a:latin typeface="Utsaah" pitchFamily="34" charset="0"/>
                <a:cs typeface="Utsaah" pitchFamily="34" charset="0"/>
              </a:rPr>
              <a:t>Multidimensional association and sequential patterns analysis.</a:t>
            </a:r>
          </a:p>
          <a:p>
            <a:pPr lvl="1"/>
            <a:r>
              <a:rPr lang="en-IN" dirty="0" smtClean="0">
                <a:solidFill>
                  <a:schemeClr val="bg1"/>
                </a:solidFill>
                <a:latin typeface="Utsaah" pitchFamily="34" charset="0"/>
                <a:cs typeface="Utsaah" pitchFamily="34" charset="0"/>
              </a:rPr>
              <a:t>Mobile Telecommunication services.</a:t>
            </a:r>
          </a:p>
          <a:p>
            <a:pPr lvl="1"/>
            <a:r>
              <a:rPr lang="en-IN" dirty="0" smtClean="0">
                <a:solidFill>
                  <a:schemeClr val="bg1"/>
                </a:solidFill>
                <a:latin typeface="Utsaah" pitchFamily="34" charset="0"/>
                <a:cs typeface="Utsaah" pitchFamily="34" charset="0"/>
              </a:rPr>
              <a:t>Use of visualization tools in telecommunication data analysis.</a:t>
            </a:r>
          </a:p>
          <a:p>
            <a:endParaRPr lang="en-IN" dirty="0"/>
          </a:p>
        </p:txBody>
      </p:sp>
      <p:pic>
        <p:nvPicPr>
          <p:cNvPr id="4" name="Picture 3" descr="communication-clipart-9639208-Social-network-background-with-media-icons-Stock-Vector-communication.jpg"/>
          <p:cNvPicPr>
            <a:picLocks noChangeAspect="1"/>
          </p:cNvPicPr>
          <p:nvPr/>
        </p:nvPicPr>
        <p:blipFill>
          <a:blip r:embed="rId2" cstate="print"/>
          <a:stretch>
            <a:fillRect/>
          </a:stretch>
        </p:blipFill>
        <p:spPr>
          <a:xfrm>
            <a:off x="6444208" y="404664"/>
            <a:ext cx="2699792" cy="23961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latin typeface="Utsaah" pitchFamily="34" charset="0"/>
                <a:cs typeface="Utsaah" pitchFamily="34" charset="0"/>
              </a:rPr>
              <a:t>Commercial Data Mining Tools</a:t>
            </a:r>
            <a:endParaRPr lang="en-IN" dirty="0">
              <a:solidFill>
                <a:schemeClr val="bg1"/>
              </a:solidFill>
              <a:latin typeface="Utsaah" pitchFamily="34" charset="0"/>
              <a:cs typeface="Utsaah" pitchFamily="34" charset="0"/>
            </a:endParaRPr>
          </a:p>
        </p:txBody>
      </p:sp>
      <p:sp>
        <p:nvSpPr>
          <p:cNvPr id="3" name="Content Placeholder 2"/>
          <p:cNvSpPr>
            <a:spLocks noGrp="1"/>
          </p:cNvSpPr>
          <p:nvPr>
            <p:ph idx="1"/>
          </p:nvPr>
        </p:nvSpPr>
        <p:spPr/>
        <p:txBody>
          <a:bodyPr>
            <a:normAutofit/>
          </a:bodyPr>
          <a:lstStyle/>
          <a:p>
            <a:r>
              <a:rPr lang="en-IN" dirty="0" smtClean="0">
                <a:solidFill>
                  <a:schemeClr val="bg1"/>
                </a:solidFill>
                <a:latin typeface="Utsaah" pitchFamily="34" charset="0"/>
                <a:cs typeface="Utsaah" pitchFamily="34" charset="0"/>
              </a:rPr>
              <a:t>Currently, commercial data mining tools use several common techniques to extract knowledge</a:t>
            </a:r>
          </a:p>
          <a:p>
            <a:r>
              <a:rPr lang="en-IN" dirty="0" smtClean="0">
                <a:solidFill>
                  <a:schemeClr val="bg1"/>
                </a:solidFill>
                <a:latin typeface="Utsaah" pitchFamily="34" charset="0"/>
                <a:cs typeface="Utsaah" pitchFamily="34" charset="0"/>
              </a:rPr>
              <a:t> These include association rules, clustering, neural networks, sequencing, and statistical analysis</a:t>
            </a:r>
          </a:p>
          <a:p>
            <a:r>
              <a:rPr lang="en-IN" dirty="0" smtClean="0">
                <a:solidFill>
                  <a:schemeClr val="bg1"/>
                </a:solidFill>
                <a:latin typeface="Utsaah" pitchFamily="34" charset="0"/>
                <a:cs typeface="Utsaah" pitchFamily="34" charset="0"/>
              </a:rPr>
              <a:t>Other Commercial products use advanced techniques such as genetic algorithms, case based reasoning, Bayesian networks, nonlinear regression, combinatorial optimization, pattern matching, and fuzzy logic</a:t>
            </a:r>
            <a:endParaRPr lang="en-IN" dirty="0">
              <a:solidFill>
                <a:schemeClr val="bg1"/>
              </a:solidFill>
              <a:latin typeface="Utsaah" pitchFamily="34" charset="0"/>
              <a:cs typeface="Utsaah" pitchFamily="34" charset="0"/>
            </a:endParaRPr>
          </a:p>
        </p:txBody>
      </p:sp>
    </p:spTree>
    <p:extLst>
      <p:ext uri="{BB962C8B-B14F-4D97-AF65-F5344CB8AC3E}">
        <p14:creationId xmlns:p14="http://schemas.microsoft.com/office/powerpoint/2010/main" val="2633634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endParaRPr lang="en-IN" dirty="0">
              <a:solidFill>
                <a:schemeClr val="bg1"/>
              </a:solidFill>
              <a:latin typeface="Utsaah" pitchFamily="34" charset="0"/>
              <a:cs typeface="Utsaah" pitchFamily="34" charset="0"/>
            </a:endParaRPr>
          </a:p>
        </p:txBody>
      </p:sp>
      <p:sp>
        <p:nvSpPr>
          <p:cNvPr id="3" name="Content Placeholder 2"/>
          <p:cNvSpPr>
            <a:spLocks noGrp="1"/>
          </p:cNvSpPr>
          <p:nvPr>
            <p:ph idx="1"/>
          </p:nvPr>
        </p:nvSpPr>
        <p:spPr>
          <a:xfrm>
            <a:off x="428596" y="285728"/>
            <a:ext cx="8229600" cy="5287171"/>
          </a:xfrm>
        </p:spPr>
        <p:txBody>
          <a:bodyPr>
            <a:noAutofit/>
          </a:bodyPr>
          <a:lstStyle/>
          <a:p>
            <a:r>
              <a:rPr lang="en-IN" sz="2800" dirty="0" smtClean="0">
                <a:solidFill>
                  <a:schemeClr val="bg1"/>
                </a:solidFill>
                <a:latin typeface="Utsaah" pitchFamily="34" charset="0"/>
                <a:cs typeface="Utsaah" pitchFamily="34" charset="0"/>
              </a:rPr>
              <a:t>Most data mining tools use the ODBC (Open Database Connectivity) interface. </a:t>
            </a:r>
          </a:p>
          <a:p>
            <a:r>
              <a:rPr lang="en-IN" sz="2800" dirty="0" smtClean="0">
                <a:solidFill>
                  <a:schemeClr val="bg1"/>
                </a:solidFill>
                <a:latin typeface="Utsaah" pitchFamily="34" charset="0"/>
                <a:cs typeface="Utsaah" pitchFamily="34" charset="0"/>
              </a:rPr>
              <a:t>ODBC is an industry standard that works with databases, it enables access to data in most of the popular database programs such as Access, Oracle, SQL </a:t>
            </a:r>
            <a:r>
              <a:rPr lang="en-IN" sz="2800" dirty="0" err="1" smtClean="0">
                <a:solidFill>
                  <a:schemeClr val="bg1"/>
                </a:solidFill>
                <a:latin typeface="Utsaah" pitchFamily="34" charset="0"/>
                <a:cs typeface="Utsaah" pitchFamily="34" charset="0"/>
              </a:rPr>
              <a:t>Server,etc</a:t>
            </a:r>
            <a:endParaRPr lang="en-IN" sz="2800" dirty="0" smtClean="0">
              <a:solidFill>
                <a:schemeClr val="bg1"/>
              </a:solidFill>
              <a:latin typeface="Utsaah" pitchFamily="34" charset="0"/>
              <a:cs typeface="Utsaah" pitchFamily="34" charset="0"/>
            </a:endParaRPr>
          </a:p>
          <a:p>
            <a:r>
              <a:rPr lang="en-IN" sz="2800" dirty="0" smtClean="0">
                <a:solidFill>
                  <a:schemeClr val="bg1"/>
                </a:solidFill>
                <a:latin typeface="Utsaah" pitchFamily="34" charset="0"/>
                <a:cs typeface="Utsaah" pitchFamily="34" charset="0"/>
              </a:rPr>
              <a:t>Most of the tools work in the Microsoft Windows environment and a few work in the UNIX operating system</a:t>
            </a:r>
          </a:p>
          <a:p>
            <a:r>
              <a:rPr lang="en-IN" sz="2800" dirty="0" smtClean="0">
                <a:solidFill>
                  <a:schemeClr val="bg1"/>
                </a:solidFill>
                <a:latin typeface="Utsaah" pitchFamily="34" charset="0"/>
                <a:cs typeface="Utsaah" pitchFamily="34" charset="0"/>
              </a:rPr>
              <a:t>In general, these programs perform sequential processing in a single machine</a:t>
            </a:r>
          </a:p>
          <a:p>
            <a:r>
              <a:rPr lang="en-IN" sz="2800" dirty="0" smtClean="0">
                <a:solidFill>
                  <a:schemeClr val="bg1"/>
                </a:solidFill>
                <a:latin typeface="Utsaah" pitchFamily="34" charset="0"/>
                <a:cs typeface="Utsaah" pitchFamily="34" charset="0"/>
              </a:rPr>
              <a:t>Many of these products work in the client-server mode.</a:t>
            </a:r>
          </a:p>
          <a:p>
            <a:r>
              <a:rPr lang="en-IN" sz="2800" dirty="0" smtClean="0">
                <a:solidFill>
                  <a:schemeClr val="bg1"/>
                </a:solidFill>
                <a:latin typeface="Utsaah" pitchFamily="34" charset="0"/>
                <a:cs typeface="Utsaah" pitchFamily="34" charset="0"/>
              </a:rPr>
              <a:t>Some products incorporate parallel processing in parallel computer architectures and work as a part of online analytical processing (OLAP) tools.</a:t>
            </a:r>
          </a:p>
          <a:p>
            <a:endParaRPr lang="en-IN" sz="2000" dirty="0">
              <a:solidFill>
                <a:schemeClr val="bg1"/>
              </a:solidFill>
              <a:latin typeface="Utsaah" pitchFamily="34" charset="0"/>
              <a:cs typeface="Utsaah" pitchFamily="34" charset="0"/>
            </a:endParaRPr>
          </a:p>
        </p:txBody>
      </p:sp>
    </p:spTree>
    <p:extLst>
      <p:ext uri="{BB962C8B-B14F-4D97-AF65-F5344CB8AC3E}">
        <p14:creationId xmlns:p14="http://schemas.microsoft.com/office/powerpoint/2010/main" val="2920954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latin typeface="Utsaah" pitchFamily="34" charset="0"/>
                <a:cs typeface="Utsaah" pitchFamily="34" charset="0"/>
              </a:rPr>
              <a:t>User Interface</a:t>
            </a:r>
            <a:endParaRPr lang="en-IN" dirty="0">
              <a:solidFill>
                <a:schemeClr val="bg1"/>
              </a:solidFill>
              <a:latin typeface="Utsaah" pitchFamily="34" charset="0"/>
              <a:cs typeface="Utsaah" pitchFamily="34" charset="0"/>
            </a:endParaRPr>
          </a:p>
        </p:txBody>
      </p:sp>
      <p:sp>
        <p:nvSpPr>
          <p:cNvPr id="3" name="Content Placeholder 2"/>
          <p:cNvSpPr>
            <a:spLocks noGrp="1"/>
          </p:cNvSpPr>
          <p:nvPr>
            <p:ph idx="1"/>
          </p:nvPr>
        </p:nvSpPr>
        <p:spPr/>
        <p:txBody>
          <a:bodyPr>
            <a:normAutofit/>
          </a:bodyPr>
          <a:lstStyle/>
          <a:p>
            <a:r>
              <a:rPr lang="en-IN" dirty="0" smtClean="0">
                <a:solidFill>
                  <a:schemeClr val="bg1"/>
                </a:solidFill>
                <a:latin typeface="Utsaah" pitchFamily="34" charset="0"/>
                <a:cs typeface="Utsaah" pitchFamily="34" charset="0"/>
              </a:rPr>
              <a:t>Most of the tools run in a graphical user interface (GUI) environment</a:t>
            </a:r>
          </a:p>
          <a:p>
            <a:r>
              <a:rPr lang="en-IN" dirty="0" smtClean="0">
                <a:solidFill>
                  <a:schemeClr val="bg1"/>
                </a:solidFill>
                <a:latin typeface="Utsaah" pitchFamily="34" charset="0"/>
                <a:cs typeface="Utsaah" pitchFamily="34" charset="0"/>
              </a:rPr>
              <a:t>Some products include sophisticated visualization techniques to view data and rules (for example, SGI’s </a:t>
            </a:r>
            <a:r>
              <a:rPr lang="en-IN" dirty="0" err="1" smtClean="0">
                <a:solidFill>
                  <a:schemeClr val="bg1"/>
                </a:solidFill>
                <a:latin typeface="Utsaah" pitchFamily="34" charset="0"/>
                <a:cs typeface="Utsaah" pitchFamily="34" charset="0"/>
              </a:rPr>
              <a:t>MineSet</a:t>
            </a:r>
            <a:r>
              <a:rPr lang="en-IN" dirty="0" smtClean="0">
                <a:solidFill>
                  <a:schemeClr val="bg1"/>
                </a:solidFill>
                <a:latin typeface="Utsaah" pitchFamily="34" charset="0"/>
                <a:cs typeface="Utsaah" pitchFamily="34" charset="0"/>
              </a:rPr>
              <a:t>), and are even able to manipulate data this way interactively</a:t>
            </a:r>
          </a:p>
          <a:p>
            <a:r>
              <a:rPr lang="en-IN" dirty="0" smtClean="0">
                <a:solidFill>
                  <a:schemeClr val="bg1"/>
                </a:solidFill>
                <a:latin typeface="Utsaah" pitchFamily="34" charset="0"/>
                <a:cs typeface="Utsaah" pitchFamily="34" charset="0"/>
              </a:rPr>
              <a:t>Text interfaces are rare and are more common in tools available for UNIX, such as IBM’s Intelligent Miner</a:t>
            </a:r>
          </a:p>
          <a:p>
            <a:endParaRPr lang="en-IN" dirty="0">
              <a:solidFill>
                <a:schemeClr val="bg1"/>
              </a:solidFill>
              <a:latin typeface="Utsaah" pitchFamily="34" charset="0"/>
              <a:cs typeface="Utsaah" pitchFamily="34" charset="0"/>
            </a:endParaRPr>
          </a:p>
        </p:txBody>
      </p:sp>
    </p:spTree>
    <p:extLst>
      <p:ext uri="{BB962C8B-B14F-4D97-AF65-F5344CB8AC3E}">
        <p14:creationId xmlns:p14="http://schemas.microsoft.com/office/powerpoint/2010/main" val="2650896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latin typeface="Utsaah" pitchFamily="34" charset="0"/>
                <a:cs typeface="Utsaah" pitchFamily="34" charset="0"/>
              </a:rPr>
              <a:t>SGI </a:t>
            </a:r>
            <a:r>
              <a:rPr lang="en-IN" dirty="0" err="1" smtClean="0">
                <a:solidFill>
                  <a:schemeClr val="bg1"/>
                </a:solidFill>
                <a:latin typeface="Utsaah" pitchFamily="34" charset="0"/>
                <a:cs typeface="Utsaah" pitchFamily="34" charset="0"/>
              </a:rPr>
              <a:t>MineSet</a:t>
            </a:r>
            <a:endParaRPr lang="en-IN" dirty="0"/>
          </a:p>
        </p:txBody>
      </p:sp>
      <p:pic>
        <p:nvPicPr>
          <p:cNvPr id="4" name="Content Placeholder 3" descr="mining-frequent-patterns-association-and-correlations-50-638.jpg"/>
          <p:cNvPicPr>
            <a:picLocks noGrp="1" noChangeAspect="1"/>
          </p:cNvPicPr>
          <p:nvPr>
            <p:ph idx="1"/>
          </p:nvPr>
        </p:nvPicPr>
        <p:blipFill>
          <a:blip r:embed="rId2"/>
          <a:stretch>
            <a:fillRect/>
          </a:stretch>
        </p:blipFill>
        <p:spPr>
          <a:xfrm>
            <a:off x="1285852" y="1357298"/>
            <a:ext cx="6572296" cy="4768865"/>
          </a:xfrm>
        </p:spPr>
      </p:pic>
    </p:spTree>
    <p:extLst>
      <p:ext uri="{BB962C8B-B14F-4D97-AF65-F5344CB8AC3E}">
        <p14:creationId xmlns:p14="http://schemas.microsoft.com/office/powerpoint/2010/main" val="475107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bg1"/>
                </a:solidFill>
                <a:latin typeface="Utsaah" pitchFamily="34" charset="0"/>
                <a:cs typeface="Utsaah" pitchFamily="34" charset="0"/>
              </a:rPr>
              <a:t>IBM’s Intelligent Miner</a:t>
            </a:r>
            <a:endParaRPr lang="en-IN" dirty="0"/>
          </a:p>
        </p:txBody>
      </p:sp>
      <p:pic>
        <p:nvPicPr>
          <p:cNvPr id="4" name="Content Placeholder 3" descr="0015-002-Intelligent-Miner-for-Text-IBM.png"/>
          <p:cNvPicPr>
            <a:picLocks noGrp="1" noChangeAspect="1"/>
          </p:cNvPicPr>
          <p:nvPr>
            <p:ph idx="1"/>
          </p:nvPr>
        </p:nvPicPr>
        <p:blipFill>
          <a:blip r:embed="rId2"/>
          <a:stretch>
            <a:fillRect/>
          </a:stretch>
        </p:blipFill>
        <p:spPr>
          <a:xfrm>
            <a:off x="1142976" y="1428736"/>
            <a:ext cx="6715172" cy="4357451"/>
          </a:xfrm>
        </p:spPr>
      </p:pic>
    </p:spTree>
    <p:extLst>
      <p:ext uri="{BB962C8B-B14F-4D97-AF65-F5344CB8AC3E}">
        <p14:creationId xmlns:p14="http://schemas.microsoft.com/office/powerpoint/2010/main" val="565104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dirty="0" smtClean="0">
                <a:solidFill>
                  <a:schemeClr val="bg1"/>
                </a:solidFill>
                <a:latin typeface="Utsaah" pitchFamily="34" charset="0"/>
                <a:cs typeface="Utsaah" pitchFamily="34" charset="0"/>
              </a:rPr>
              <a:t>Application Programming Interface</a:t>
            </a:r>
            <a:endParaRPr lang="en-IN" dirty="0">
              <a:solidFill>
                <a:schemeClr val="bg1"/>
              </a:solidFill>
              <a:latin typeface="Utsaah" pitchFamily="34" charset="0"/>
              <a:cs typeface="Utsaah" pitchFamily="34" charset="0"/>
            </a:endParaRPr>
          </a:p>
        </p:txBody>
      </p:sp>
      <p:sp>
        <p:nvSpPr>
          <p:cNvPr id="3" name="Content Placeholder 2"/>
          <p:cNvSpPr>
            <a:spLocks noGrp="1"/>
          </p:cNvSpPr>
          <p:nvPr>
            <p:ph idx="1"/>
          </p:nvPr>
        </p:nvSpPr>
        <p:spPr>
          <a:xfrm>
            <a:off x="457200" y="1196752"/>
            <a:ext cx="8229600" cy="4929411"/>
          </a:xfrm>
        </p:spPr>
        <p:txBody>
          <a:bodyPr>
            <a:normAutofit fontScale="92500" lnSpcReduction="10000"/>
          </a:bodyPr>
          <a:lstStyle/>
          <a:p>
            <a:r>
              <a:rPr lang="en-IN" dirty="0" smtClean="0">
                <a:solidFill>
                  <a:schemeClr val="bg1"/>
                </a:solidFill>
                <a:latin typeface="Utsaah" pitchFamily="34" charset="0"/>
                <a:cs typeface="Utsaah" pitchFamily="34" charset="0"/>
              </a:rPr>
              <a:t>Usually, the application programming interface (API) is an optional tool</a:t>
            </a:r>
          </a:p>
          <a:p>
            <a:r>
              <a:rPr lang="en-IN" dirty="0" smtClean="0">
                <a:solidFill>
                  <a:schemeClr val="bg1"/>
                </a:solidFill>
                <a:latin typeface="Utsaah" pitchFamily="34" charset="0"/>
                <a:cs typeface="Utsaah" pitchFamily="34" charset="0"/>
              </a:rPr>
              <a:t> Most products do not permit using their internal functions. However, some of them allow the application programmer to reuse their code</a:t>
            </a:r>
          </a:p>
          <a:p>
            <a:r>
              <a:rPr lang="en-IN" dirty="0" smtClean="0">
                <a:solidFill>
                  <a:schemeClr val="bg1"/>
                </a:solidFill>
                <a:latin typeface="Utsaah" pitchFamily="34" charset="0"/>
                <a:cs typeface="Utsaah" pitchFamily="34" charset="0"/>
              </a:rPr>
              <a:t>The most common interfaces are C libraries and Dynamic Link Libraries (DLLs)</a:t>
            </a:r>
          </a:p>
          <a:p>
            <a:r>
              <a:rPr lang="en-IN" dirty="0" smtClean="0">
                <a:solidFill>
                  <a:schemeClr val="bg1"/>
                </a:solidFill>
                <a:latin typeface="Utsaah" pitchFamily="34" charset="0"/>
                <a:cs typeface="Utsaah" pitchFamily="34" charset="0"/>
              </a:rPr>
              <a:t>In the Table we list 11 representative data mining tools. To date, there are almost one hundred commercial data mining products available worldwide.</a:t>
            </a:r>
            <a:endParaRPr lang="en-IN" dirty="0">
              <a:solidFill>
                <a:schemeClr val="bg1"/>
              </a:solidFill>
              <a:latin typeface="Utsaah" pitchFamily="34" charset="0"/>
              <a:cs typeface="Utsaah" pitchFamily="34" charset="0"/>
            </a:endParaRPr>
          </a:p>
        </p:txBody>
      </p:sp>
    </p:spTree>
    <p:extLst>
      <p:ext uri="{BB962C8B-B14F-4D97-AF65-F5344CB8AC3E}">
        <p14:creationId xmlns:p14="http://schemas.microsoft.com/office/powerpoint/2010/main" val="10613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28498" t="9844" r="28334" b="12392"/>
          <a:stretch>
            <a:fillRect/>
          </a:stretch>
        </p:blipFill>
        <p:spPr bwMode="auto">
          <a:xfrm>
            <a:off x="714348" y="500042"/>
            <a:ext cx="7704856" cy="5760640"/>
          </a:xfrm>
          <a:prstGeom prst="rect">
            <a:avLst/>
          </a:prstGeom>
          <a:noFill/>
          <a:ln w="9525">
            <a:noFill/>
            <a:miter lim="800000"/>
            <a:headEnd/>
            <a:tailEnd/>
          </a:ln>
        </p:spPr>
      </p:pic>
    </p:spTree>
    <p:extLst>
      <p:ext uri="{BB962C8B-B14F-4D97-AF65-F5344CB8AC3E}">
        <p14:creationId xmlns:p14="http://schemas.microsoft.com/office/powerpoint/2010/main" val="639451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rPr>
              <a:t>Content</a:t>
            </a:r>
            <a:endParaRPr lang="en-IN" dirty="0">
              <a:solidFill>
                <a:schemeClr val="bg1"/>
              </a:solidFill>
            </a:endParaRPr>
          </a:p>
        </p:txBody>
      </p:sp>
      <p:sp>
        <p:nvSpPr>
          <p:cNvPr id="3" name="Content Placeholder 2"/>
          <p:cNvSpPr>
            <a:spLocks noGrp="1"/>
          </p:cNvSpPr>
          <p:nvPr>
            <p:ph idx="1"/>
          </p:nvPr>
        </p:nvSpPr>
        <p:spPr/>
        <p:txBody>
          <a:bodyPr>
            <a:normAutofit lnSpcReduction="10000"/>
          </a:bodyPr>
          <a:lstStyle/>
          <a:p>
            <a:r>
              <a:rPr lang="en-IN" dirty="0" smtClean="0">
                <a:solidFill>
                  <a:schemeClr val="bg1"/>
                </a:solidFill>
                <a:latin typeface="Utsaah" pitchFamily="34" charset="0"/>
                <a:cs typeface="Utsaah" pitchFamily="34" charset="0"/>
              </a:rPr>
              <a:t>Application of Data Mining</a:t>
            </a:r>
          </a:p>
          <a:p>
            <a:pPr lvl="1">
              <a:buFontTx/>
              <a:buChar char="-"/>
            </a:pPr>
            <a:r>
              <a:rPr lang="en-IN" dirty="0" smtClean="0">
                <a:solidFill>
                  <a:schemeClr val="bg1"/>
                </a:solidFill>
                <a:latin typeface="Utsaah" pitchFamily="34" charset="0"/>
                <a:cs typeface="Utsaah" pitchFamily="34" charset="0"/>
              </a:rPr>
              <a:t>Marketing</a:t>
            </a:r>
          </a:p>
          <a:p>
            <a:pPr lvl="1">
              <a:buFontTx/>
              <a:buChar char="-"/>
            </a:pPr>
            <a:r>
              <a:rPr lang="en-IN" dirty="0" smtClean="0">
                <a:solidFill>
                  <a:schemeClr val="bg1"/>
                </a:solidFill>
                <a:latin typeface="Utsaah" pitchFamily="34" charset="0"/>
                <a:cs typeface="Utsaah" pitchFamily="34" charset="0"/>
              </a:rPr>
              <a:t>Finance</a:t>
            </a:r>
          </a:p>
          <a:p>
            <a:pPr lvl="1">
              <a:buFontTx/>
              <a:buChar char="-"/>
            </a:pPr>
            <a:r>
              <a:rPr lang="en-IN" dirty="0" smtClean="0">
                <a:solidFill>
                  <a:schemeClr val="bg1"/>
                </a:solidFill>
                <a:latin typeface="Utsaah" pitchFamily="34" charset="0"/>
                <a:cs typeface="Utsaah" pitchFamily="34" charset="0"/>
              </a:rPr>
              <a:t>Manufacturing</a:t>
            </a:r>
          </a:p>
          <a:p>
            <a:pPr lvl="1">
              <a:buFontTx/>
              <a:buChar char="-"/>
            </a:pPr>
            <a:r>
              <a:rPr lang="en-IN" dirty="0" smtClean="0">
                <a:solidFill>
                  <a:schemeClr val="bg1"/>
                </a:solidFill>
                <a:latin typeface="Utsaah" pitchFamily="34" charset="0"/>
                <a:cs typeface="Utsaah" pitchFamily="34" charset="0"/>
              </a:rPr>
              <a:t>Health Care </a:t>
            </a:r>
          </a:p>
          <a:p>
            <a:r>
              <a:rPr lang="en-IN" dirty="0" smtClean="0">
                <a:solidFill>
                  <a:schemeClr val="bg1"/>
                </a:solidFill>
                <a:latin typeface="Utsaah" pitchFamily="34" charset="0"/>
                <a:cs typeface="Utsaah" pitchFamily="34" charset="0"/>
              </a:rPr>
              <a:t>Commercial Tools of Data Mining</a:t>
            </a:r>
          </a:p>
          <a:p>
            <a:pPr lvl="1"/>
            <a:r>
              <a:rPr lang="en-IN" dirty="0" smtClean="0">
                <a:solidFill>
                  <a:schemeClr val="bg1"/>
                </a:solidFill>
                <a:latin typeface="Utsaah" pitchFamily="34" charset="0"/>
                <a:cs typeface="Utsaah" pitchFamily="34" charset="0"/>
              </a:rPr>
              <a:t>User Interface</a:t>
            </a:r>
          </a:p>
          <a:p>
            <a:pPr lvl="1"/>
            <a:r>
              <a:rPr lang="en-IN" dirty="0" smtClean="0">
                <a:solidFill>
                  <a:schemeClr val="bg1"/>
                </a:solidFill>
                <a:latin typeface="Utsaah" pitchFamily="34" charset="0"/>
                <a:cs typeface="Utsaah" pitchFamily="34" charset="0"/>
              </a:rPr>
              <a:t>Application Programming Interface</a:t>
            </a:r>
          </a:p>
          <a:p>
            <a:pPr lvl="1"/>
            <a:r>
              <a:rPr lang="en-IN" dirty="0" smtClean="0">
                <a:solidFill>
                  <a:schemeClr val="bg1"/>
                </a:solidFill>
                <a:latin typeface="Utsaah" pitchFamily="34" charset="0"/>
                <a:cs typeface="Utsaah" pitchFamily="34" charset="0"/>
              </a:rPr>
              <a:t>Future Direction</a:t>
            </a:r>
          </a:p>
          <a:p>
            <a:endParaRPr lang="en-IN" dirty="0">
              <a:solidFill>
                <a:schemeClr val="bg1"/>
              </a:solidFill>
              <a:latin typeface="Utsaah" pitchFamily="34" charset="0"/>
              <a:cs typeface="Utsaah" pitchFamily="34" charset="0"/>
            </a:endParaRPr>
          </a:p>
          <a:p>
            <a:endParaRPr lang="en-IN" dirty="0">
              <a:solidFill>
                <a:schemeClr val="bg1"/>
              </a:solidFill>
              <a:latin typeface="Utsaah" pitchFamily="34" charset="0"/>
              <a:cs typeface="Utsaah"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latin typeface="Utsaah" pitchFamily="34" charset="0"/>
                <a:cs typeface="Utsaah" pitchFamily="34" charset="0"/>
              </a:rPr>
              <a:t>Future Directions</a:t>
            </a:r>
            <a:endParaRPr lang="en-IN" dirty="0">
              <a:solidFill>
                <a:schemeClr val="bg1"/>
              </a:solidFill>
              <a:latin typeface="Utsaah" pitchFamily="34" charset="0"/>
              <a:cs typeface="Utsaah" pitchFamily="34" charset="0"/>
            </a:endParaRPr>
          </a:p>
        </p:txBody>
      </p:sp>
      <p:sp>
        <p:nvSpPr>
          <p:cNvPr id="3" name="Content Placeholder 2"/>
          <p:cNvSpPr>
            <a:spLocks noGrp="1"/>
          </p:cNvSpPr>
          <p:nvPr>
            <p:ph idx="1"/>
          </p:nvPr>
        </p:nvSpPr>
        <p:spPr>
          <a:xfrm>
            <a:off x="457200" y="1196752"/>
            <a:ext cx="8229600" cy="4929411"/>
          </a:xfrm>
        </p:spPr>
        <p:txBody>
          <a:bodyPr>
            <a:normAutofit fontScale="92500" lnSpcReduction="20000"/>
          </a:bodyPr>
          <a:lstStyle/>
          <a:p>
            <a:r>
              <a:rPr lang="en-IN" dirty="0" smtClean="0">
                <a:solidFill>
                  <a:schemeClr val="bg1"/>
                </a:solidFill>
                <a:latin typeface="Utsaah" pitchFamily="34" charset="0"/>
                <a:cs typeface="Utsaah" pitchFamily="34" charset="0"/>
              </a:rPr>
              <a:t>Data mining tools are continually evolving, building on ideas from the latest scientific research</a:t>
            </a:r>
          </a:p>
          <a:p>
            <a:r>
              <a:rPr lang="en-IN" dirty="0" smtClean="0">
                <a:solidFill>
                  <a:schemeClr val="bg1"/>
                </a:solidFill>
                <a:latin typeface="Utsaah" pitchFamily="34" charset="0"/>
                <a:cs typeface="Utsaah" pitchFamily="34" charset="0"/>
              </a:rPr>
              <a:t> Many of these tools incorporate the latest algorithms taken from artificial intelligence (AI), statistics, and optimization</a:t>
            </a:r>
          </a:p>
          <a:p>
            <a:r>
              <a:rPr lang="en-IN" dirty="0" smtClean="0">
                <a:solidFill>
                  <a:schemeClr val="bg1"/>
                </a:solidFill>
                <a:latin typeface="Utsaah" pitchFamily="34" charset="0"/>
                <a:cs typeface="Utsaah" pitchFamily="34" charset="0"/>
              </a:rPr>
              <a:t>Currently, fast processing is done using modern database techniques—such as distributed processing—in client-server architectures, in parallel databases, and in data warehousing</a:t>
            </a:r>
          </a:p>
          <a:p>
            <a:r>
              <a:rPr lang="en-IN" dirty="0" smtClean="0">
                <a:solidFill>
                  <a:schemeClr val="bg1"/>
                </a:solidFill>
                <a:latin typeface="Utsaah" pitchFamily="34" charset="0"/>
                <a:cs typeface="Utsaah" pitchFamily="34" charset="0"/>
              </a:rPr>
              <a:t>For the future, the trend is toward developing Internet capabilities more fully. Additionally, hybrid approaches will become commonplace, and processing will be done using all resources available. Processing will take advantage of both parallel and distributed computing environments</a:t>
            </a:r>
            <a:endParaRPr lang="en-IN" dirty="0">
              <a:solidFill>
                <a:schemeClr val="bg1"/>
              </a:solidFill>
              <a:latin typeface="Utsaah" pitchFamily="34" charset="0"/>
              <a:cs typeface="Utsaah" pitchFamily="34" charset="0"/>
            </a:endParaRPr>
          </a:p>
        </p:txBody>
      </p:sp>
    </p:spTree>
    <p:extLst>
      <p:ext uri="{BB962C8B-B14F-4D97-AF65-F5344CB8AC3E}">
        <p14:creationId xmlns:p14="http://schemas.microsoft.com/office/powerpoint/2010/main" val="882493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solidFill>
                <a:schemeClr val="bg1"/>
              </a:solidFill>
              <a:latin typeface="Utsaah" pitchFamily="34" charset="0"/>
              <a:cs typeface="Utsaah" pitchFamily="34" charset="0"/>
            </a:endParaRPr>
          </a:p>
        </p:txBody>
      </p:sp>
      <p:sp>
        <p:nvSpPr>
          <p:cNvPr id="3" name="Content Placeholder 2"/>
          <p:cNvSpPr>
            <a:spLocks noGrp="1"/>
          </p:cNvSpPr>
          <p:nvPr>
            <p:ph idx="1"/>
          </p:nvPr>
        </p:nvSpPr>
        <p:spPr>
          <a:xfrm>
            <a:off x="457200" y="500042"/>
            <a:ext cx="8229600" cy="5626121"/>
          </a:xfrm>
        </p:spPr>
        <p:txBody>
          <a:bodyPr>
            <a:normAutofit fontScale="85000" lnSpcReduction="10000"/>
          </a:bodyPr>
          <a:lstStyle/>
          <a:p>
            <a:r>
              <a:rPr lang="en-IN" dirty="0" smtClean="0">
                <a:solidFill>
                  <a:schemeClr val="bg1"/>
                </a:solidFill>
                <a:latin typeface="Utsaah" pitchFamily="34" charset="0"/>
                <a:cs typeface="Utsaah" pitchFamily="34" charset="0"/>
              </a:rPr>
              <a:t>This shift is especially important because modern databases contain very large amounts of information</a:t>
            </a:r>
          </a:p>
          <a:p>
            <a:r>
              <a:rPr lang="en-IN" dirty="0" smtClean="0">
                <a:solidFill>
                  <a:schemeClr val="bg1"/>
                </a:solidFill>
                <a:latin typeface="Utsaah" pitchFamily="34" charset="0"/>
                <a:cs typeface="Utsaah" pitchFamily="34" charset="0"/>
              </a:rPr>
              <a:t>Not only are multimedia databases growing, but also image storage and retrieval are slow operations </a:t>
            </a:r>
          </a:p>
          <a:p>
            <a:r>
              <a:rPr lang="en-IN" dirty="0" smtClean="0">
                <a:solidFill>
                  <a:schemeClr val="bg1"/>
                </a:solidFill>
                <a:latin typeface="Utsaah" pitchFamily="34" charset="0"/>
                <a:cs typeface="Utsaah" pitchFamily="34" charset="0"/>
              </a:rPr>
              <a:t>Also, the cost of secondary storage is decreasing, so massive information storage will be feasible, even for small companies</a:t>
            </a:r>
          </a:p>
          <a:p>
            <a:r>
              <a:rPr lang="en-IN" dirty="0" smtClean="0">
                <a:solidFill>
                  <a:schemeClr val="bg1"/>
                </a:solidFill>
                <a:latin typeface="Utsaah" pitchFamily="34" charset="0"/>
                <a:cs typeface="Utsaah" pitchFamily="34" charset="0"/>
              </a:rPr>
              <a:t>Thus, data mining programs will have to deal with larger sets of data of more companies</a:t>
            </a:r>
          </a:p>
          <a:p>
            <a:r>
              <a:rPr lang="en-IN" dirty="0" smtClean="0">
                <a:solidFill>
                  <a:schemeClr val="bg1"/>
                </a:solidFill>
                <a:latin typeface="Utsaah" pitchFamily="34" charset="0"/>
                <a:cs typeface="Utsaah" pitchFamily="34" charset="0"/>
              </a:rPr>
              <a:t>Most of data mining software will use the ODBC(open database connectivity) standard to extract data from business databases; proprietary input formats can be expected to disappear</a:t>
            </a:r>
          </a:p>
          <a:p>
            <a:r>
              <a:rPr lang="en-IN" dirty="0" smtClean="0">
                <a:solidFill>
                  <a:schemeClr val="bg1"/>
                </a:solidFill>
                <a:latin typeface="Utsaah" pitchFamily="34" charset="0"/>
                <a:cs typeface="Utsaah" pitchFamily="34" charset="0"/>
              </a:rPr>
              <a:t>There is a definite need to include nonstandard data, including images and other multimedia data, as source data for data mining.</a:t>
            </a:r>
            <a:endParaRPr lang="en-IN" dirty="0">
              <a:solidFill>
                <a:schemeClr val="bg1"/>
              </a:solidFill>
              <a:latin typeface="Utsaah" pitchFamily="34" charset="0"/>
              <a:cs typeface="Utsaah" pitchFamily="34" charset="0"/>
            </a:endParaRPr>
          </a:p>
        </p:txBody>
      </p:sp>
    </p:spTree>
    <p:extLst>
      <p:ext uri="{BB962C8B-B14F-4D97-AF65-F5344CB8AC3E}">
        <p14:creationId xmlns:p14="http://schemas.microsoft.com/office/powerpoint/2010/main" val="2247276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rPr>
              <a:t>References</a:t>
            </a:r>
            <a:endParaRPr lang="en-IN" dirty="0">
              <a:solidFill>
                <a:schemeClr val="bg1"/>
              </a:solidFill>
            </a:endParaRPr>
          </a:p>
        </p:txBody>
      </p:sp>
      <p:sp>
        <p:nvSpPr>
          <p:cNvPr id="3" name="Content Placeholder 2"/>
          <p:cNvSpPr>
            <a:spLocks noGrp="1"/>
          </p:cNvSpPr>
          <p:nvPr>
            <p:ph idx="1"/>
          </p:nvPr>
        </p:nvSpPr>
        <p:spPr/>
        <p:txBody>
          <a:bodyPr>
            <a:normAutofit fontScale="85000" lnSpcReduction="10000"/>
          </a:bodyPr>
          <a:lstStyle/>
          <a:p>
            <a:r>
              <a:rPr lang="en-IN" dirty="0" smtClean="0">
                <a:solidFill>
                  <a:schemeClr val="bg1"/>
                </a:solidFill>
              </a:rPr>
              <a:t>FUNDAMENTALSOF Database Systems SIXTHEDITION</a:t>
            </a:r>
          </a:p>
          <a:p>
            <a:pPr>
              <a:buNone/>
            </a:pPr>
            <a:r>
              <a:rPr lang="en-IN" dirty="0" smtClean="0">
                <a:solidFill>
                  <a:schemeClr val="bg1"/>
                </a:solidFill>
              </a:rPr>
              <a:t>	</a:t>
            </a:r>
            <a:r>
              <a:rPr lang="en-IN" dirty="0" err="1" smtClean="0">
                <a:solidFill>
                  <a:schemeClr val="bg1"/>
                </a:solidFill>
              </a:rPr>
              <a:t>Ramez</a:t>
            </a:r>
            <a:r>
              <a:rPr lang="en-IN" dirty="0" smtClean="0">
                <a:solidFill>
                  <a:schemeClr val="bg1"/>
                </a:solidFill>
              </a:rPr>
              <a:t> </a:t>
            </a:r>
            <a:r>
              <a:rPr lang="en-IN" dirty="0" err="1" smtClean="0">
                <a:solidFill>
                  <a:schemeClr val="bg1"/>
                </a:solidFill>
              </a:rPr>
              <a:t>Elmasri</a:t>
            </a:r>
            <a:r>
              <a:rPr lang="en-IN" dirty="0" smtClean="0">
                <a:solidFill>
                  <a:schemeClr val="bg1"/>
                </a:solidFill>
              </a:rPr>
              <a:t> Department of Computer Science and Engineering The University of Texas at Arlington</a:t>
            </a:r>
          </a:p>
          <a:p>
            <a:pPr>
              <a:buNone/>
            </a:pPr>
            <a:r>
              <a:rPr lang="en-IN" dirty="0" smtClean="0">
                <a:solidFill>
                  <a:schemeClr val="bg1"/>
                </a:solidFill>
              </a:rPr>
              <a:t>	</a:t>
            </a:r>
            <a:r>
              <a:rPr lang="en-IN" dirty="0" err="1" smtClean="0">
                <a:solidFill>
                  <a:schemeClr val="bg1"/>
                </a:solidFill>
              </a:rPr>
              <a:t>Shamkant</a:t>
            </a:r>
            <a:r>
              <a:rPr lang="en-IN" dirty="0" smtClean="0">
                <a:solidFill>
                  <a:schemeClr val="bg1"/>
                </a:solidFill>
              </a:rPr>
              <a:t> B. </a:t>
            </a:r>
            <a:r>
              <a:rPr lang="en-IN" dirty="0" err="1" smtClean="0">
                <a:solidFill>
                  <a:schemeClr val="bg1"/>
                </a:solidFill>
              </a:rPr>
              <a:t>Navathe</a:t>
            </a:r>
            <a:r>
              <a:rPr lang="en-IN" dirty="0" smtClean="0">
                <a:solidFill>
                  <a:schemeClr val="bg1"/>
                </a:solidFill>
              </a:rPr>
              <a:t> College of Computing Georgia Institute of Technology</a:t>
            </a:r>
          </a:p>
          <a:p>
            <a:r>
              <a:rPr lang="en-IN" dirty="0" smtClean="0">
                <a:solidFill>
                  <a:schemeClr val="bg1"/>
                </a:solidFill>
              </a:rPr>
              <a:t>https://www.tutorialspoint.com/data_mining/dm_overview.htm</a:t>
            </a:r>
          </a:p>
          <a:p>
            <a:r>
              <a:rPr lang="en-IN" dirty="0" smtClean="0">
                <a:solidFill>
                  <a:schemeClr val="bg1"/>
                </a:solidFill>
              </a:rPr>
              <a:t>http://delab.csd.auth.gr/papers/ICESA04km.pdf</a:t>
            </a:r>
          </a:p>
          <a:p>
            <a:r>
              <a:rPr lang="en-IN" dirty="0" smtClean="0">
                <a:solidFill>
                  <a:schemeClr val="bg1"/>
                </a:solidFill>
              </a:rPr>
              <a:t>https://www.tutorialspoint.com/data_mining/dm_applications_trends.htm</a:t>
            </a:r>
          </a:p>
          <a:p>
            <a:endParaRPr lang="en-IN" dirty="0" smtClean="0">
              <a:solidFill>
                <a:schemeClr val="bg1"/>
              </a:solidFill>
            </a:endParaRPr>
          </a:p>
          <a:p>
            <a:endParaRPr lang="en-IN"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8840"/>
            <a:ext cx="8229600" cy="4123333"/>
          </a:xfrm>
        </p:spPr>
        <p:txBody>
          <a:bodyPr>
            <a:normAutofit lnSpcReduction="10000"/>
          </a:bodyPr>
          <a:lstStyle/>
          <a:p>
            <a:r>
              <a:rPr lang="en-IN" dirty="0" smtClean="0">
                <a:solidFill>
                  <a:schemeClr val="bg1"/>
                </a:solidFill>
                <a:latin typeface="Utsaah" pitchFamily="34" charset="0"/>
                <a:cs typeface="Utsaah" pitchFamily="34" charset="0"/>
              </a:rPr>
              <a:t>Data Mining is defined as the procedure of extracting information from huge sets of data</a:t>
            </a:r>
          </a:p>
          <a:p>
            <a:r>
              <a:rPr lang="en-IN" dirty="0" smtClean="0">
                <a:solidFill>
                  <a:schemeClr val="bg1"/>
                </a:solidFill>
                <a:latin typeface="Utsaah" pitchFamily="34" charset="0"/>
                <a:cs typeface="Utsaah" pitchFamily="34" charset="0"/>
              </a:rPr>
              <a:t>There is a huge amount of data available  </a:t>
            </a:r>
          </a:p>
          <a:p>
            <a:r>
              <a:rPr lang="en-IN" dirty="0" smtClean="0">
                <a:solidFill>
                  <a:schemeClr val="bg1"/>
                </a:solidFill>
                <a:latin typeface="Utsaah" pitchFamily="34" charset="0"/>
                <a:cs typeface="Utsaah" pitchFamily="34" charset="0"/>
              </a:rPr>
              <a:t>It is necessary to analyze this huge amount of data and extract useful information from it</a:t>
            </a:r>
          </a:p>
          <a:p>
            <a:r>
              <a:rPr lang="en-US" dirty="0">
                <a:solidFill>
                  <a:schemeClr val="bg1"/>
                </a:solidFill>
                <a:effectLst>
                  <a:outerShdw blurRad="38100" dist="38100" dir="2700000" algn="tl">
                    <a:srgbClr val="000000">
                      <a:alpha val="43137"/>
                    </a:srgbClr>
                  </a:outerShdw>
                </a:effectLst>
                <a:latin typeface="Utsaah" pitchFamily="34" charset="0"/>
                <a:cs typeface="Utsaah" pitchFamily="34" charset="0"/>
              </a:rPr>
              <a:t>The Overall goal of the Data Mining process is to extract information from a data set and transform it into an understandable structure for further use.</a:t>
            </a:r>
          </a:p>
          <a:p>
            <a:endParaRPr lang="en-IN" dirty="0" smtClean="0">
              <a:solidFill>
                <a:schemeClr val="bg1"/>
              </a:solidFill>
              <a:latin typeface="Utsaah" pitchFamily="34" charset="0"/>
              <a:cs typeface="Utsaah" pitchFamily="34" charset="0"/>
            </a:endParaRPr>
          </a:p>
        </p:txBody>
      </p:sp>
      <p:pic>
        <p:nvPicPr>
          <p:cNvPr id="4" name="Picture 3" descr="data-mining-1.jpg"/>
          <p:cNvPicPr>
            <a:picLocks noChangeAspect="1"/>
          </p:cNvPicPr>
          <p:nvPr/>
        </p:nvPicPr>
        <p:blipFill>
          <a:blip r:embed="rId2" cstate="print"/>
          <a:stretch>
            <a:fillRect/>
          </a:stretch>
        </p:blipFill>
        <p:spPr>
          <a:xfrm>
            <a:off x="0" y="0"/>
            <a:ext cx="9144000" cy="19168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76672"/>
            <a:ext cx="6347048" cy="850106"/>
          </a:xfrm>
        </p:spPr>
        <p:txBody>
          <a:bodyPr/>
          <a:lstStyle/>
          <a:p>
            <a:r>
              <a:rPr lang="en-IN" dirty="0" smtClean="0">
                <a:solidFill>
                  <a:schemeClr val="bg1"/>
                </a:solidFill>
                <a:latin typeface="Utsaah" pitchFamily="34" charset="0"/>
                <a:cs typeface="Utsaah" pitchFamily="34" charset="0"/>
              </a:rPr>
              <a:t>Data mining application </a:t>
            </a:r>
            <a:endParaRPr lang="en-IN" dirty="0">
              <a:solidFill>
                <a:schemeClr val="bg1"/>
              </a:solidFill>
              <a:latin typeface="Utsaah" pitchFamily="34" charset="0"/>
              <a:cs typeface="Utsaah"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188640"/>
            <a:ext cx="2160240" cy="1760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196752"/>
            <a:ext cx="8229600" cy="4929411"/>
          </a:xfrm>
        </p:spPr>
        <p:txBody>
          <a:bodyPr>
            <a:normAutofit/>
          </a:bodyPr>
          <a:lstStyle/>
          <a:p>
            <a:endParaRPr lang="en-IN" dirty="0" smtClean="0">
              <a:solidFill>
                <a:schemeClr val="bg1"/>
              </a:solidFill>
              <a:latin typeface="Utsaah" pitchFamily="34" charset="0"/>
              <a:cs typeface="Utsaah" pitchFamily="34" charset="0"/>
            </a:endParaRPr>
          </a:p>
          <a:p>
            <a:r>
              <a:rPr lang="en-IN" dirty="0" smtClean="0">
                <a:solidFill>
                  <a:schemeClr val="bg1"/>
                </a:solidFill>
                <a:latin typeface="Utsaah" pitchFamily="34" charset="0"/>
                <a:cs typeface="Utsaah" pitchFamily="34" charset="0"/>
              </a:rPr>
              <a:t>Data mining technologies can be applied to a large variety of decision-making contexts in business. </a:t>
            </a:r>
          </a:p>
          <a:p>
            <a:r>
              <a:rPr lang="en-IN" dirty="0" smtClean="0">
                <a:solidFill>
                  <a:schemeClr val="bg1"/>
                </a:solidFill>
                <a:latin typeface="Utsaah" pitchFamily="34" charset="0"/>
                <a:cs typeface="Utsaah" pitchFamily="34" charset="0"/>
              </a:rPr>
              <a:t>In particular, areas of significant payoffs are expected to include the following: </a:t>
            </a:r>
          </a:p>
          <a:p>
            <a:pPr lvl="1">
              <a:buFont typeface="Wingdings" pitchFamily="2" charset="2"/>
              <a:buChar char="v"/>
            </a:pPr>
            <a:r>
              <a:rPr lang="en-IN" dirty="0" smtClean="0">
                <a:solidFill>
                  <a:schemeClr val="bg1"/>
                </a:solidFill>
                <a:latin typeface="Utsaah" pitchFamily="34" charset="0"/>
                <a:cs typeface="Utsaah" pitchFamily="34" charset="0"/>
              </a:rPr>
              <a:t>Marketing</a:t>
            </a:r>
          </a:p>
          <a:p>
            <a:pPr lvl="1">
              <a:buFont typeface="Wingdings" pitchFamily="2" charset="2"/>
              <a:buChar char="v"/>
            </a:pPr>
            <a:r>
              <a:rPr lang="en-IN" dirty="0" smtClean="0">
                <a:solidFill>
                  <a:schemeClr val="bg1"/>
                </a:solidFill>
                <a:latin typeface="Utsaah" pitchFamily="34" charset="0"/>
                <a:cs typeface="Utsaah" pitchFamily="34" charset="0"/>
              </a:rPr>
              <a:t>Finance</a:t>
            </a:r>
          </a:p>
          <a:p>
            <a:pPr lvl="1">
              <a:buFont typeface="Wingdings" pitchFamily="2" charset="2"/>
              <a:buChar char="v"/>
            </a:pPr>
            <a:r>
              <a:rPr lang="en-IN" dirty="0" smtClean="0">
                <a:solidFill>
                  <a:schemeClr val="bg1"/>
                </a:solidFill>
                <a:latin typeface="Utsaah" pitchFamily="34" charset="0"/>
                <a:cs typeface="Utsaah" pitchFamily="34" charset="0"/>
              </a:rPr>
              <a:t>Manufacturing </a:t>
            </a:r>
          </a:p>
          <a:p>
            <a:pPr lvl="1">
              <a:buFont typeface="Wingdings" pitchFamily="2" charset="2"/>
              <a:buChar char="v"/>
            </a:pPr>
            <a:r>
              <a:rPr lang="en-IN" dirty="0" smtClean="0">
                <a:solidFill>
                  <a:schemeClr val="bg1"/>
                </a:solidFill>
                <a:latin typeface="Utsaah" pitchFamily="34" charset="0"/>
                <a:cs typeface="Utsaah" pitchFamily="34" charset="0"/>
              </a:rPr>
              <a:t>Health Care </a:t>
            </a:r>
          </a:p>
          <a:p>
            <a:pPr lvl="1">
              <a:buFont typeface="Wingdings" pitchFamily="2" charset="2"/>
              <a:buChar char="v"/>
            </a:pPr>
            <a:endParaRPr lang="en-IN" dirty="0">
              <a:solidFill>
                <a:schemeClr val="bg1"/>
              </a:solidFill>
              <a:latin typeface="Utsaah" pitchFamily="34" charset="0"/>
              <a:cs typeface="Utsaah" pitchFamily="34" charset="0"/>
            </a:endParaRPr>
          </a:p>
        </p:txBody>
      </p:sp>
      <p:pic>
        <p:nvPicPr>
          <p:cNvPr id="7" name="Picture 6" descr="infographics_data-mining-2.png"/>
          <p:cNvPicPr>
            <a:picLocks noChangeAspect="1"/>
          </p:cNvPicPr>
          <p:nvPr/>
        </p:nvPicPr>
        <p:blipFill>
          <a:blip r:embed="rId3" cstate="print"/>
          <a:stretch>
            <a:fillRect/>
          </a:stretch>
        </p:blipFill>
        <p:spPr>
          <a:xfrm>
            <a:off x="4860032" y="3284984"/>
            <a:ext cx="3528392" cy="30243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770984" cy="1143000"/>
          </a:xfrm>
        </p:spPr>
        <p:txBody>
          <a:bodyPr/>
          <a:lstStyle/>
          <a:p>
            <a:r>
              <a:rPr lang="en-IN" dirty="0" smtClean="0">
                <a:solidFill>
                  <a:schemeClr val="bg1"/>
                </a:solidFill>
                <a:latin typeface="Utsaah" pitchFamily="34" charset="0"/>
                <a:cs typeface="Utsaah" pitchFamily="34" charset="0"/>
              </a:rPr>
              <a:t>DATA MINING APPLICATION</a:t>
            </a:r>
            <a:endParaRPr lang="en-IN" dirty="0">
              <a:solidFill>
                <a:schemeClr val="bg1"/>
              </a:solidFill>
              <a:latin typeface="Utsaah" pitchFamily="34" charset="0"/>
              <a:cs typeface="Utsaah" pitchFamily="34" charset="0"/>
            </a:endParaRPr>
          </a:p>
        </p:txBody>
      </p:sp>
      <p:sp>
        <p:nvSpPr>
          <p:cNvPr id="3" name="Content Placeholder 2"/>
          <p:cNvSpPr>
            <a:spLocks noGrp="1"/>
          </p:cNvSpPr>
          <p:nvPr>
            <p:ph idx="1"/>
          </p:nvPr>
        </p:nvSpPr>
        <p:spPr/>
        <p:txBody>
          <a:bodyPr>
            <a:normAutofit lnSpcReduction="10000"/>
          </a:bodyPr>
          <a:lstStyle/>
          <a:p>
            <a:r>
              <a:rPr lang="en-IN" dirty="0" smtClean="0">
                <a:solidFill>
                  <a:schemeClr val="bg1"/>
                </a:solidFill>
                <a:latin typeface="Utsaah" pitchFamily="34" charset="0"/>
                <a:cs typeface="Utsaah" pitchFamily="34" charset="0"/>
              </a:rPr>
              <a:t>Marketing:</a:t>
            </a:r>
          </a:p>
          <a:p>
            <a:pPr lvl="1"/>
            <a:r>
              <a:rPr lang="en-IN" dirty="0" smtClean="0">
                <a:solidFill>
                  <a:schemeClr val="bg1"/>
                </a:solidFill>
                <a:latin typeface="Utsaah" pitchFamily="34" charset="0"/>
                <a:cs typeface="Utsaah" pitchFamily="34" charset="0"/>
              </a:rPr>
              <a:t>Applications include analysis of consumer</a:t>
            </a:r>
          </a:p>
          <a:p>
            <a:pPr lvl="1">
              <a:buNone/>
            </a:pPr>
            <a:r>
              <a:rPr lang="en-IN" dirty="0">
                <a:solidFill>
                  <a:schemeClr val="bg1"/>
                </a:solidFill>
                <a:latin typeface="Utsaah" pitchFamily="34" charset="0"/>
                <a:cs typeface="Utsaah" pitchFamily="34" charset="0"/>
              </a:rPr>
              <a:t> </a:t>
            </a:r>
            <a:r>
              <a:rPr lang="en-IN" dirty="0" smtClean="0">
                <a:solidFill>
                  <a:schemeClr val="bg1"/>
                </a:solidFill>
                <a:latin typeface="Utsaah" pitchFamily="34" charset="0"/>
                <a:cs typeface="Utsaah" pitchFamily="34" charset="0"/>
              </a:rPr>
              <a:t>   behaviour based on buying patterns</a:t>
            </a:r>
          </a:p>
          <a:p>
            <a:pPr lvl="1"/>
            <a:r>
              <a:rPr lang="en-IN" dirty="0" smtClean="0">
                <a:solidFill>
                  <a:schemeClr val="bg1"/>
                </a:solidFill>
                <a:latin typeface="Utsaah" pitchFamily="34" charset="0"/>
                <a:cs typeface="Utsaah" pitchFamily="34" charset="0"/>
              </a:rPr>
              <a:t>Determination of marketing strategies                              including advertising, store location 			     and targeted mailing</a:t>
            </a:r>
          </a:p>
          <a:p>
            <a:pPr lvl="1"/>
            <a:r>
              <a:rPr lang="en-IN" dirty="0" smtClean="0">
                <a:solidFill>
                  <a:schemeClr val="bg1"/>
                </a:solidFill>
                <a:latin typeface="Utsaah" pitchFamily="34" charset="0"/>
                <a:cs typeface="Utsaah" pitchFamily="34" charset="0"/>
              </a:rPr>
              <a:t>Segmentation of customers, stores, or products</a:t>
            </a:r>
          </a:p>
          <a:p>
            <a:pPr lvl="1"/>
            <a:r>
              <a:rPr lang="en-IN" dirty="0" smtClean="0">
                <a:solidFill>
                  <a:schemeClr val="bg1"/>
                </a:solidFill>
                <a:latin typeface="Utsaah" pitchFamily="34" charset="0"/>
                <a:cs typeface="Utsaah" pitchFamily="34" charset="0"/>
              </a:rPr>
              <a:t>Design of </a:t>
            </a:r>
            <a:r>
              <a:rPr lang="en-IN" dirty="0" err="1" smtClean="0">
                <a:solidFill>
                  <a:schemeClr val="bg1"/>
                </a:solidFill>
                <a:latin typeface="Utsaah" pitchFamily="34" charset="0"/>
                <a:cs typeface="Utsaah" pitchFamily="34" charset="0"/>
              </a:rPr>
              <a:t>catalogs</a:t>
            </a:r>
            <a:r>
              <a:rPr lang="en-IN" dirty="0" smtClean="0">
                <a:solidFill>
                  <a:schemeClr val="bg1"/>
                </a:solidFill>
                <a:latin typeface="Utsaah" pitchFamily="34" charset="0"/>
                <a:cs typeface="Utsaah" pitchFamily="34" charset="0"/>
              </a:rPr>
              <a:t>, store layouts, and advertising campaigns. </a:t>
            </a:r>
          </a:p>
          <a:p>
            <a:pPr lvl="1">
              <a:buNone/>
            </a:pPr>
            <a:r>
              <a:rPr lang="en-IN" dirty="0" smtClean="0">
                <a:solidFill>
                  <a:schemeClr val="bg1"/>
                </a:solidFill>
                <a:latin typeface="Utsaah" pitchFamily="34" charset="0"/>
                <a:cs typeface="Utsaah" pitchFamily="34" charset="0"/>
              </a:rPr>
              <a:t>Retail companies use data mining to identify customer’s behaviour buying patterns.</a:t>
            </a:r>
          </a:p>
          <a:p>
            <a:pPr lvl="1">
              <a:buNone/>
            </a:pPr>
            <a:endParaRPr lang="en-IN" dirty="0">
              <a:solidFill>
                <a:schemeClr val="bg1"/>
              </a:solidFill>
              <a:latin typeface="Utsaah" pitchFamily="34" charset="0"/>
              <a:cs typeface="Utsaah" pitchFamily="34" charset="0"/>
            </a:endParaRPr>
          </a:p>
        </p:txBody>
      </p:sp>
      <p:pic>
        <p:nvPicPr>
          <p:cNvPr id="3074" name="Picture 2" descr="E:\shea\illustration-15.jpg"/>
          <p:cNvPicPr>
            <a:picLocks noChangeAspect="1" noChangeArrowheads="1"/>
          </p:cNvPicPr>
          <p:nvPr/>
        </p:nvPicPr>
        <p:blipFill>
          <a:blip r:embed="rId2" cstate="print"/>
          <a:srcRect t="9450"/>
          <a:stretch>
            <a:fillRect/>
          </a:stretch>
        </p:blipFill>
        <p:spPr bwMode="auto">
          <a:xfrm>
            <a:off x="6156176" y="404664"/>
            <a:ext cx="2592288" cy="1728192"/>
          </a:xfrm>
          <a:prstGeom prst="rect">
            <a:avLst/>
          </a:prstGeom>
          <a:noFill/>
        </p:spPr>
      </p:pic>
      <p:pic>
        <p:nvPicPr>
          <p:cNvPr id="3075" name="Picture 3" descr="E:\shea\AAEAAQAAAAAAAAKhAAAAJGZmZDM2YjgxLTMyNmYtNGFlNi04ZWU0LTlhYjFhZWY4MDM1ZQ.png"/>
          <p:cNvPicPr>
            <a:picLocks noChangeAspect="1" noChangeArrowheads="1"/>
          </p:cNvPicPr>
          <p:nvPr/>
        </p:nvPicPr>
        <p:blipFill>
          <a:blip r:embed="rId3" cstate="print"/>
          <a:srcRect l="50013" t="11636" b="7123"/>
          <a:stretch>
            <a:fillRect/>
          </a:stretch>
        </p:blipFill>
        <p:spPr bwMode="auto">
          <a:xfrm>
            <a:off x="6156176" y="2204864"/>
            <a:ext cx="2595314" cy="216024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animEffect transition="in" filter="blinds(horizontal)">
                                      <p:cBhvr>
                                        <p:cTn id="33" dur="500"/>
                                        <p:tgtEl>
                                          <p:spTgt spid="3074"/>
                                        </p:tgtEl>
                                      </p:cBhvr>
                                    </p:animEffect>
                                  </p:childTnLst>
                                </p:cTn>
                              </p:par>
                              <p:par>
                                <p:cTn id="34" presetID="3" presetClass="entr" presetSubtype="10" fill="hold" nodeType="withEffect">
                                  <p:stCondLst>
                                    <p:cond delay="0"/>
                                  </p:stCondLst>
                                  <p:childTnLst>
                                    <p:set>
                                      <p:cBhvr>
                                        <p:cTn id="35" dur="1" fill="hold">
                                          <p:stCondLst>
                                            <p:cond delay="0"/>
                                          </p:stCondLst>
                                        </p:cTn>
                                        <p:tgtEl>
                                          <p:spTgt spid="3075"/>
                                        </p:tgtEl>
                                        <p:attrNameLst>
                                          <p:attrName>style.visibility</p:attrName>
                                        </p:attrNameLst>
                                      </p:cBhvr>
                                      <p:to>
                                        <p:strVal val="visible"/>
                                      </p:to>
                                    </p:set>
                                    <p:animEffect transition="in" filter="blinds(horizontal)">
                                      <p:cBhvr>
                                        <p:cTn id="36"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338936" cy="634082"/>
          </a:xfrm>
        </p:spPr>
        <p:txBody>
          <a:bodyPr>
            <a:normAutofit fontScale="90000"/>
          </a:bodyPr>
          <a:lstStyle/>
          <a:p>
            <a:r>
              <a:rPr lang="en-IN" dirty="0" smtClean="0">
                <a:solidFill>
                  <a:schemeClr val="bg1"/>
                </a:solidFill>
                <a:latin typeface="Utsaah" pitchFamily="34" charset="0"/>
                <a:cs typeface="Utsaah" pitchFamily="34" charset="0"/>
              </a:rPr>
              <a:t>DATA MINING APPLICATION</a:t>
            </a:r>
            <a:endParaRPr lang="en-IN" dirty="0">
              <a:solidFill>
                <a:schemeClr val="bg1"/>
              </a:solidFill>
              <a:latin typeface="Utsaah" pitchFamily="34" charset="0"/>
              <a:cs typeface="Utsaah" pitchFamily="34" charset="0"/>
            </a:endParaRPr>
          </a:p>
        </p:txBody>
      </p:sp>
      <p:sp>
        <p:nvSpPr>
          <p:cNvPr id="3" name="Content Placeholder 2"/>
          <p:cNvSpPr>
            <a:spLocks noGrp="1"/>
          </p:cNvSpPr>
          <p:nvPr>
            <p:ph idx="1"/>
          </p:nvPr>
        </p:nvSpPr>
        <p:spPr>
          <a:xfrm>
            <a:off x="457200" y="1052736"/>
            <a:ext cx="8229600" cy="5073427"/>
          </a:xfrm>
        </p:spPr>
        <p:txBody>
          <a:bodyPr>
            <a:noAutofit/>
          </a:bodyPr>
          <a:lstStyle/>
          <a:p>
            <a:r>
              <a:rPr lang="en-IN" sz="2400" b="1" dirty="0" smtClean="0">
                <a:solidFill>
                  <a:schemeClr val="bg1"/>
                </a:solidFill>
                <a:latin typeface="Utsaah" pitchFamily="34" charset="0"/>
                <a:cs typeface="Utsaah" pitchFamily="34" charset="0"/>
              </a:rPr>
              <a:t>Financial Data Analysis</a:t>
            </a:r>
          </a:p>
          <a:p>
            <a:pPr lvl="1"/>
            <a:r>
              <a:rPr lang="en-IN" sz="2400" dirty="0" smtClean="0">
                <a:solidFill>
                  <a:schemeClr val="bg1"/>
                </a:solidFill>
                <a:latin typeface="Utsaah" pitchFamily="34" charset="0"/>
                <a:cs typeface="Utsaah" pitchFamily="34" charset="0"/>
              </a:rPr>
              <a:t>The financial data in banking and financial industry is generally reliable and of high quality which facilitates systematic data analysis and data mining. Some of the typical cases are as follows −</a:t>
            </a:r>
          </a:p>
          <a:p>
            <a:pPr lvl="2"/>
            <a:r>
              <a:rPr lang="en-IN" dirty="0" smtClean="0">
                <a:solidFill>
                  <a:schemeClr val="bg1"/>
                </a:solidFill>
                <a:latin typeface="Utsaah" pitchFamily="34" charset="0"/>
                <a:cs typeface="Utsaah" pitchFamily="34" charset="0"/>
              </a:rPr>
              <a:t>Design and construction of data warehouses for multidimensional data analysis and data mining.</a:t>
            </a:r>
          </a:p>
          <a:p>
            <a:pPr lvl="2"/>
            <a:r>
              <a:rPr lang="en-IN" dirty="0" smtClean="0">
                <a:solidFill>
                  <a:schemeClr val="bg1"/>
                </a:solidFill>
                <a:latin typeface="Utsaah" pitchFamily="34" charset="0"/>
                <a:cs typeface="Utsaah" pitchFamily="34" charset="0"/>
              </a:rPr>
              <a:t>Loan payment prediction and customer credit policy analysis.</a:t>
            </a:r>
          </a:p>
          <a:p>
            <a:pPr lvl="2"/>
            <a:r>
              <a:rPr lang="en-IN" dirty="0" smtClean="0">
                <a:solidFill>
                  <a:schemeClr val="bg1"/>
                </a:solidFill>
                <a:latin typeface="Utsaah" pitchFamily="34" charset="0"/>
                <a:cs typeface="Utsaah" pitchFamily="34" charset="0"/>
              </a:rPr>
              <a:t>Classification and clustering of customers for targeted marketing.</a:t>
            </a:r>
          </a:p>
          <a:p>
            <a:pPr lvl="2"/>
            <a:r>
              <a:rPr lang="en-IN" dirty="0" smtClean="0">
                <a:solidFill>
                  <a:schemeClr val="bg1"/>
                </a:solidFill>
                <a:latin typeface="Utsaah" pitchFamily="34" charset="0"/>
                <a:cs typeface="Utsaah" pitchFamily="34" charset="0"/>
              </a:rPr>
              <a:t>Detection of money laundering and other financial crimes.</a:t>
            </a:r>
          </a:p>
          <a:p>
            <a:pPr>
              <a:buNone/>
            </a:pPr>
            <a:endParaRPr lang="en-IN" sz="2400" b="1" dirty="0" smtClean="0">
              <a:solidFill>
                <a:schemeClr val="bg1"/>
              </a:solidFill>
              <a:effectLst>
                <a:outerShdw blurRad="38100" dist="38100" dir="2700000" algn="tl">
                  <a:srgbClr val="000000">
                    <a:alpha val="43137"/>
                  </a:srgbClr>
                </a:outerShdw>
              </a:effectLst>
              <a:latin typeface="Utsaah" pitchFamily="34" charset="0"/>
              <a:cs typeface="Utsaah" pitchFamily="34" charset="0"/>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404664"/>
            <a:ext cx="2736304"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cartoon-credit-card-character-26360966.jpg"/>
          <p:cNvPicPr>
            <a:picLocks noChangeAspect="1"/>
          </p:cNvPicPr>
          <p:nvPr/>
        </p:nvPicPr>
        <p:blipFill>
          <a:blip r:embed="rId3" cstate="print"/>
          <a:stretch>
            <a:fillRect/>
          </a:stretch>
        </p:blipFill>
        <p:spPr>
          <a:xfrm>
            <a:off x="6072198" y="4714884"/>
            <a:ext cx="2224769" cy="19168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linds(horizontal)">
                                      <p:cBhvr>
                                        <p:cTn id="24" dur="500"/>
                                        <p:tgtEl>
                                          <p:spTgt spid="3">
                                            <p:txEl>
                                              <p:pRg st="3" end="3"/>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1"/>
            <a:r>
              <a:rPr lang="en-IN" sz="2400" dirty="0" smtClean="0">
                <a:solidFill>
                  <a:schemeClr val="bg1"/>
                </a:solidFill>
                <a:latin typeface="Utsaah" pitchFamily="34" charset="0"/>
                <a:cs typeface="Utsaah" pitchFamily="34" charset="0"/>
              </a:rPr>
              <a:t>fraud detection:</a:t>
            </a:r>
          </a:p>
          <a:p>
            <a:pPr lvl="2"/>
            <a:r>
              <a:rPr lang="en-IN" dirty="0" smtClean="0">
                <a:solidFill>
                  <a:schemeClr val="bg1"/>
                </a:solidFill>
                <a:latin typeface="Utsaah" pitchFamily="34" charset="0"/>
                <a:cs typeface="Utsaah" pitchFamily="34" charset="0"/>
              </a:rPr>
              <a:t>Data mining is also used in the fields of credit card services and telecommunication to detect frauds</a:t>
            </a:r>
          </a:p>
          <a:p>
            <a:pPr lvl="2"/>
            <a:r>
              <a:rPr lang="en-IN" dirty="0" smtClean="0">
                <a:solidFill>
                  <a:schemeClr val="bg1"/>
                </a:solidFill>
                <a:latin typeface="Utsaah" pitchFamily="34" charset="0"/>
                <a:cs typeface="Utsaah" pitchFamily="34" charset="0"/>
              </a:rPr>
              <a:t>In fraud telephone calls, it helps to find  the destination  of the call, duration of the call, time of the day or week, etc</a:t>
            </a:r>
          </a:p>
          <a:p>
            <a:pPr lvl="2"/>
            <a:r>
              <a:rPr lang="en-IN" dirty="0" smtClean="0">
                <a:solidFill>
                  <a:schemeClr val="bg1"/>
                </a:solidFill>
                <a:latin typeface="Utsaah" pitchFamily="34" charset="0"/>
                <a:cs typeface="Utsaah" pitchFamily="34" charset="0"/>
              </a:rPr>
              <a:t>It also analyzes the patterns that deviate from expected norms</a:t>
            </a:r>
          </a:p>
          <a:p>
            <a:pPr>
              <a:buNone/>
            </a:pPr>
            <a:endParaRPr lang="en-IN" sz="2400" dirty="0"/>
          </a:p>
        </p:txBody>
      </p:sp>
      <p:pic>
        <p:nvPicPr>
          <p:cNvPr id="4" name="Picture 3" descr="credit-clipart-credit-card-scams-clipart-1.jpg.gif"/>
          <p:cNvPicPr>
            <a:picLocks noChangeAspect="1"/>
          </p:cNvPicPr>
          <p:nvPr/>
        </p:nvPicPr>
        <p:blipFill>
          <a:blip r:embed="rId2" cstate="print"/>
          <a:stretch>
            <a:fillRect/>
          </a:stretch>
        </p:blipFill>
        <p:spPr>
          <a:xfrm>
            <a:off x="5364088" y="4005064"/>
            <a:ext cx="2520280" cy="2222513"/>
          </a:xfrm>
          <a:prstGeom prst="rect">
            <a:avLst/>
          </a:prstGeom>
        </p:spPr>
      </p:pic>
      <p:pic>
        <p:nvPicPr>
          <p:cNvPr id="5" name="Picture 4" descr="hqdefault.jpg"/>
          <p:cNvPicPr>
            <a:picLocks noChangeAspect="1"/>
          </p:cNvPicPr>
          <p:nvPr/>
        </p:nvPicPr>
        <p:blipFill>
          <a:blip r:embed="rId3" cstate="print"/>
          <a:stretch>
            <a:fillRect/>
          </a:stretch>
        </p:blipFill>
        <p:spPr>
          <a:xfrm>
            <a:off x="1403648" y="4149080"/>
            <a:ext cx="2358008" cy="17685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par>
                                <p:cTn id="22" presetID="3" presetClass="entr" presetSubtype="1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66928" cy="1143000"/>
          </a:xfrm>
        </p:spPr>
        <p:txBody>
          <a:bodyPr>
            <a:normAutofit fontScale="90000"/>
          </a:bodyPr>
          <a:lstStyle/>
          <a:p>
            <a:r>
              <a:rPr lang="en-IN" dirty="0" smtClean="0">
                <a:solidFill>
                  <a:schemeClr val="bg1"/>
                </a:solidFill>
                <a:latin typeface="Utsaah" pitchFamily="34" charset="0"/>
                <a:cs typeface="Utsaah" pitchFamily="34" charset="0"/>
              </a:rPr>
              <a:t>DATA MINING APPLICATION</a:t>
            </a:r>
            <a:endParaRPr lang="en-IN" dirty="0">
              <a:solidFill>
                <a:schemeClr val="bg1"/>
              </a:solidFill>
              <a:latin typeface="Utsaah" pitchFamily="34" charset="0"/>
              <a:cs typeface="Utsaah" pitchFamily="34" charset="0"/>
            </a:endParaRPr>
          </a:p>
        </p:txBody>
      </p:sp>
      <p:sp>
        <p:nvSpPr>
          <p:cNvPr id="3" name="Content Placeholder 2"/>
          <p:cNvSpPr>
            <a:spLocks noGrp="1"/>
          </p:cNvSpPr>
          <p:nvPr>
            <p:ph idx="1"/>
          </p:nvPr>
        </p:nvSpPr>
        <p:spPr/>
        <p:txBody>
          <a:bodyPr>
            <a:normAutofit fontScale="85000" lnSpcReduction="10000"/>
          </a:bodyPr>
          <a:lstStyle/>
          <a:p>
            <a:r>
              <a:rPr lang="en-IN" dirty="0" smtClean="0">
                <a:solidFill>
                  <a:schemeClr val="bg1"/>
                </a:solidFill>
                <a:latin typeface="Utsaah" pitchFamily="34" charset="0"/>
                <a:cs typeface="Utsaah" pitchFamily="34" charset="0"/>
              </a:rPr>
              <a:t> Manufacturing</a:t>
            </a:r>
          </a:p>
          <a:p>
            <a:pPr lvl="1"/>
            <a:r>
              <a:rPr lang="en-IN" dirty="0" smtClean="0">
                <a:solidFill>
                  <a:schemeClr val="bg1"/>
                </a:solidFill>
                <a:latin typeface="Utsaah" pitchFamily="34" charset="0"/>
                <a:cs typeface="Utsaah" pitchFamily="34" charset="0"/>
              </a:rPr>
              <a:t> Applications involve optimization of resources like machines, manpower, and materials</a:t>
            </a:r>
          </a:p>
          <a:p>
            <a:pPr lvl="1"/>
            <a:r>
              <a:rPr lang="en-IN" dirty="0" smtClean="0">
                <a:solidFill>
                  <a:schemeClr val="bg1"/>
                </a:solidFill>
                <a:latin typeface="Utsaah" pitchFamily="34" charset="0"/>
                <a:cs typeface="Utsaah" pitchFamily="34" charset="0"/>
              </a:rPr>
              <a:t>Optimal design of manufacturing processes, shop-floor layouts, and product design, such as for automobiles based on customer requirements</a:t>
            </a:r>
          </a:p>
          <a:p>
            <a:pPr lvl="1"/>
            <a:r>
              <a:rPr lang="en-IN" dirty="0" smtClean="0">
                <a:solidFill>
                  <a:schemeClr val="bg1"/>
                </a:solidFill>
                <a:latin typeface="Utsaah" pitchFamily="34" charset="0"/>
                <a:cs typeface="Utsaah" pitchFamily="34" charset="0"/>
              </a:rPr>
              <a:t>Data mining tools can be very useful to discover patterns in complex manufacturing process.</a:t>
            </a:r>
          </a:p>
          <a:p>
            <a:pPr lvl="1"/>
            <a:r>
              <a:rPr lang="en-IN" dirty="0" smtClean="0">
                <a:solidFill>
                  <a:schemeClr val="bg1"/>
                </a:solidFill>
                <a:latin typeface="Utsaah" pitchFamily="34" charset="0"/>
                <a:cs typeface="Utsaah" pitchFamily="34" charset="0"/>
              </a:rPr>
              <a:t> Data mining can be used in system-level designing to extract the relationships between product architecture, product portfolio, and customer needs data. </a:t>
            </a:r>
          </a:p>
          <a:p>
            <a:pPr lvl="1"/>
            <a:r>
              <a:rPr lang="en-IN" dirty="0" smtClean="0">
                <a:solidFill>
                  <a:schemeClr val="bg1"/>
                </a:solidFill>
                <a:latin typeface="Utsaah" pitchFamily="34" charset="0"/>
                <a:cs typeface="Utsaah" pitchFamily="34" charset="0"/>
              </a:rPr>
              <a:t>It can also be used to predict the product development span time, cost, and dependencies among other tasks </a:t>
            </a:r>
            <a:endParaRPr lang="en-IN" dirty="0">
              <a:solidFill>
                <a:schemeClr val="bg1"/>
              </a:solidFill>
              <a:latin typeface="Utsaah" pitchFamily="34" charset="0"/>
              <a:cs typeface="Utsaah"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6296" y="188640"/>
            <a:ext cx="1512168" cy="1383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88640"/>
            <a:ext cx="1522587"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132856"/>
            <a:ext cx="8229600" cy="4365104"/>
          </a:xfrm>
        </p:spPr>
        <p:txBody>
          <a:bodyPr>
            <a:normAutofit fontScale="92500" lnSpcReduction="10000"/>
          </a:bodyPr>
          <a:lstStyle/>
          <a:p>
            <a:r>
              <a:rPr lang="en-IN" dirty="0" smtClean="0">
                <a:solidFill>
                  <a:schemeClr val="bg1"/>
                </a:solidFill>
                <a:latin typeface="Utsaah" pitchFamily="34" charset="0"/>
                <a:cs typeface="Utsaah" pitchFamily="34" charset="0"/>
              </a:rPr>
              <a:t>Health Care</a:t>
            </a:r>
          </a:p>
          <a:p>
            <a:pPr lvl="1"/>
            <a:r>
              <a:rPr lang="en-IN" dirty="0" smtClean="0">
                <a:solidFill>
                  <a:schemeClr val="bg1"/>
                </a:solidFill>
                <a:latin typeface="Utsaah" pitchFamily="34" charset="0"/>
                <a:cs typeface="Utsaah" pitchFamily="34" charset="0"/>
              </a:rPr>
              <a:t> Applications include discovery of patterns in radiological images, analysis of microarray (gene-chip) experimental data to cluster genes and to relate to symptoms or diseases, analysis of side effects of drugs and effectiveness of certain treatments, optimization of processes within a hospital, and the relationship of patient wellness data with doctor qualifications</a:t>
            </a:r>
          </a:p>
          <a:p>
            <a:pPr lvl="1"/>
            <a:r>
              <a:rPr lang="en-IN" dirty="0" smtClean="0">
                <a:solidFill>
                  <a:schemeClr val="bg1"/>
                </a:solidFill>
                <a:latin typeface="Utsaah" pitchFamily="34" charset="0"/>
                <a:cs typeface="Utsaah" pitchFamily="34" charset="0"/>
              </a:rPr>
              <a:t>Data mining enables to characterize patient activities to see incoming office visits.</a:t>
            </a:r>
          </a:p>
          <a:p>
            <a:pPr lvl="1"/>
            <a:r>
              <a:rPr lang="en-IN" dirty="0" smtClean="0">
                <a:solidFill>
                  <a:schemeClr val="bg1"/>
                </a:solidFill>
                <a:latin typeface="Utsaah" pitchFamily="34" charset="0"/>
                <a:cs typeface="Utsaah" pitchFamily="34" charset="0"/>
              </a:rPr>
              <a:t>Data mining helps identify the patterns of successful medical therapies for different illnesses</a:t>
            </a:r>
          </a:p>
          <a:p>
            <a:pPr lvl="1"/>
            <a:endParaRPr lang="en-IN" dirty="0" smtClean="0">
              <a:solidFill>
                <a:schemeClr val="bg1"/>
              </a:solidFill>
              <a:latin typeface="Utsaah" pitchFamily="34" charset="0"/>
              <a:cs typeface="Utsaah" pitchFamily="34" charset="0"/>
            </a:endParaRPr>
          </a:p>
        </p:txBody>
      </p:sp>
      <p:pic>
        <p:nvPicPr>
          <p:cNvPr id="6" name="Picture 5" descr="DMHM-Process.jpg"/>
          <p:cNvPicPr>
            <a:picLocks noChangeAspect="1"/>
          </p:cNvPicPr>
          <p:nvPr/>
        </p:nvPicPr>
        <p:blipFill>
          <a:blip r:embed="rId2" cstate="print"/>
          <a:stretch>
            <a:fillRect/>
          </a:stretch>
        </p:blipFill>
        <p:spPr>
          <a:xfrm>
            <a:off x="323528" y="0"/>
            <a:ext cx="8496944" cy="21690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TotalTime>
  <Words>1127</Words>
  <Application>Microsoft Office PowerPoint</Application>
  <PresentationFormat>On-screen Show (4:3)</PresentationFormat>
  <Paragraphs>112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APPLICATION OF DATA MINING AND COMMERCIAL DATA MINING TOOLS</vt:lpstr>
      <vt:lpstr>Content</vt:lpstr>
      <vt:lpstr>PowerPoint Presentation</vt:lpstr>
      <vt:lpstr>Data mining application </vt:lpstr>
      <vt:lpstr>DATA MINING APPLICATION</vt:lpstr>
      <vt:lpstr>DATA MINING APPLICATION</vt:lpstr>
      <vt:lpstr>PowerPoint Presentation</vt:lpstr>
      <vt:lpstr>DATA MINING APPLICATION</vt:lpstr>
      <vt:lpstr>PowerPoint Presentation</vt:lpstr>
      <vt:lpstr>PowerPoint Presentation</vt:lpstr>
      <vt:lpstr>PowerPoint Presentation</vt:lpstr>
      <vt:lpstr>PowerPoint Presentation</vt:lpstr>
      <vt:lpstr>Commercial Data Mining Tools</vt:lpstr>
      <vt:lpstr>PowerPoint Presentation</vt:lpstr>
      <vt:lpstr>User Interface</vt:lpstr>
      <vt:lpstr>SGI MineSet</vt:lpstr>
      <vt:lpstr>IBM’s Intelligent Miner</vt:lpstr>
      <vt:lpstr>Application Programming Interface</vt:lpstr>
      <vt:lpstr>PowerPoint Presentation</vt:lpstr>
      <vt:lpstr>Future Directions</vt:lpstr>
      <vt:lpstr>PowerPoint Presentation</vt:lpstr>
      <vt:lpstr>References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sheak08</cp:lastModifiedBy>
  <cp:revision>35</cp:revision>
  <dcterms:created xsi:type="dcterms:W3CDTF">2017-06-13T05:44:54Z</dcterms:created>
  <dcterms:modified xsi:type="dcterms:W3CDTF">2017-06-14T04:30:39Z</dcterms:modified>
</cp:coreProperties>
</file>