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30"/>
  </p:notesMasterIdLst>
  <p:sldIdLst>
    <p:sldId id="256" r:id="rId2"/>
    <p:sldId id="258" r:id="rId3"/>
    <p:sldId id="261" r:id="rId4"/>
    <p:sldId id="274" r:id="rId5"/>
    <p:sldId id="275" r:id="rId6"/>
    <p:sldId id="276" r:id="rId7"/>
    <p:sldId id="277" r:id="rId8"/>
    <p:sldId id="278" r:id="rId9"/>
    <p:sldId id="279" r:id="rId10"/>
    <p:sldId id="280" r:id="rId11"/>
    <p:sldId id="281" r:id="rId12"/>
    <p:sldId id="282" r:id="rId13"/>
    <p:sldId id="284" r:id="rId14"/>
    <p:sldId id="285" r:id="rId15"/>
    <p:sldId id="286" r:id="rId16"/>
    <p:sldId id="287" r:id="rId17"/>
    <p:sldId id="288" r:id="rId18"/>
    <p:sldId id="289" r:id="rId19"/>
    <p:sldId id="290" r:id="rId20"/>
    <p:sldId id="291" r:id="rId21"/>
    <p:sldId id="292" r:id="rId22"/>
    <p:sldId id="293" r:id="rId23"/>
    <p:sldId id="294" r:id="rId24"/>
    <p:sldId id="295" r:id="rId25"/>
    <p:sldId id="296" r:id="rId26"/>
    <p:sldId id="297" r:id="rId27"/>
    <p:sldId id="298" r:id="rId28"/>
    <p:sldId id="299" r:id="rId29"/>
  </p:sldIdLst>
  <p:sldSz cx="9144000" cy="6858000" type="screen4x3"/>
  <p:notesSz cx="6858000" cy="9144000"/>
  <p:embeddedFontLst>
    <p:embeddedFont>
      <p:font typeface="Quicksand" charset="0"/>
      <p:regular r:id="rId31"/>
    </p:embeddedFont>
    <p:embeddedFont>
      <p:font typeface="Levenim MT" pitchFamily="2" charset="-79"/>
      <p:regular r:id="rId32"/>
      <p:bold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2C04D00E-2DCC-4ACB-8FFC-6C7E43ABF410}">
  <a:tblStyle styleId="{2C04D00E-2DCC-4ACB-8FFC-6C7E43ABF410}"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1103" autoAdjust="0"/>
  </p:normalViewPr>
  <p:slideViewPr>
    <p:cSldViewPr>
      <p:cViewPr>
        <p:scale>
          <a:sx n="70" d="100"/>
          <a:sy n="70" d="100"/>
        </p:scale>
        <p:origin x="-516" y="-18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15785337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Shape 25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7" name="Shape 25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Shape 25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1" name="Shape 25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Shape 25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7" name="Shape 25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Shape 25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1" name="Shape 25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 name="Shape 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 name="Shape 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 name="Shape 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Shape 25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1" name="Shape 25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Shape 25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7" name="Shape 25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Shape 25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7" name="Shape 25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Shape 25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1" name="Shape 25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1319175" y="2876425"/>
            <a:ext cx="6680399" cy="1546500"/>
          </a:xfrm>
          <a:prstGeom prst="rect">
            <a:avLst/>
          </a:prstGeom>
        </p:spPr>
        <p:txBody>
          <a:bodyPr lIns="91425" tIns="91425" rIns="91425" bIns="91425" anchor="t" anchorCtr="0"/>
          <a:lstStyle>
            <a:lvl1pPr lvl="0">
              <a:spcBef>
                <a:spcPts val="0"/>
              </a:spcBef>
              <a:buSzPct val="100000"/>
              <a:defRPr sz="6000"/>
            </a:lvl1pPr>
            <a:lvl2pPr lvl="1">
              <a:spcBef>
                <a:spcPts val="0"/>
              </a:spcBef>
              <a:buSzPct val="100000"/>
              <a:defRPr sz="6000"/>
            </a:lvl2pPr>
            <a:lvl3pPr lvl="2">
              <a:spcBef>
                <a:spcPts val="0"/>
              </a:spcBef>
              <a:buSzPct val="100000"/>
              <a:defRPr sz="6000"/>
            </a:lvl3pPr>
            <a:lvl4pPr lvl="3">
              <a:spcBef>
                <a:spcPts val="0"/>
              </a:spcBef>
              <a:buSzPct val="100000"/>
              <a:defRPr sz="6000"/>
            </a:lvl4pPr>
            <a:lvl5pPr lvl="4">
              <a:spcBef>
                <a:spcPts val="0"/>
              </a:spcBef>
              <a:buSzPct val="100000"/>
              <a:defRPr sz="6000"/>
            </a:lvl5pPr>
            <a:lvl6pPr lvl="5">
              <a:spcBef>
                <a:spcPts val="0"/>
              </a:spcBef>
              <a:buSzPct val="100000"/>
              <a:defRPr sz="6000"/>
            </a:lvl6pPr>
            <a:lvl7pPr lvl="6">
              <a:spcBef>
                <a:spcPts val="0"/>
              </a:spcBef>
              <a:buSzPct val="100000"/>
              <a:defRPr sz="6000"/>
            </a:lvl7pPr>
            <a:lvl8pPr lvl="7">
              <a:spcBef>
                <a:spcPts val="0"/>
              </a:spcBef>
              <a:buSzPct val="100000"/>
              <a:defRPr sz="6000"/>
            </a:lvl8pPr>
            <a:lvl9pPr lvl="8">
              <a:spcBef>
                <a:spcPts val="0"/>
              </a:spcBef>
              <a:buSzPct val="100000"/>
              <a:defRPr sz="6000"/>
            </a:lvl9pPr>
          </a:lstStyle>
          <a:p>
            <a:endParaRPr/>
          </a:p>
        </p:txBody>
      </p:sp>
      <p:cxnSp>
        <p:nvCxnSpPr>
          <p:cNvPr id="10" name="Shape 10"/>
          <p:cNvCxnSpPr>
            <a:stCxn id="11" idx="4"/>
          </p:cNvCxnSpPr>
          <p:nvPr/>
        </p:nvCxnSpPr>
        <p:spPr>
          <a:xfrm>
            <a:off x="903750" y="3563700"/>
            <a:ext cx="0" cy="3294300"/>
          </a:xfrm>
          <a:prstGeom prst="straightConnector1">
            <a:avLst/>
          </a:prstGeom>
          <a:noFill/>
          <a:ln w="9525" cap="flat" cmpd="sng">
            <a:solidFill>
              <a:srgbClr val="999FA9"/>
            </a:solidFill>
            <a:prstDash val="solid"/>
            <a:round/>
            <a:headEnd type="none" w="lg" len="lg"/>
            <a:tailEnd type="none" w="lg" len="lg"/>
          </a:ln>
        </p:spPr>
      </p:cxnSp>
      <p:sp>
        <p:nvSpPr>
          <p:cNvPr id="11" name="Shape 11"/>
          <p:cNvSpPr/>
          <p:nvPr/>
        </p:nvSpPr>
        <p:spPr>
          <a:xfrm>
            <a:off x="769050" y="3294300"/>
            <a:ext cx="269400" cy="269400"/>
          </a:xfrm>
          <a:prstGeom prst="ellipse">
            <a:avLst/>
          </a:prstGeom>
          <a:solidFill>
            <a:srgbClr val="39C0BA"/>
          </a:solidFill>
          <a:ln w="28575" cap="flat" cmpd="sng">
            <a:solidFill>
              <a:srgbClr val="2E303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22"/>
        <p:cNvGrpSpPr/>
        <p:nvPr/>
      </p:nvGrpSpPr>
      <p:grpSpPr>
        <a:xfrm>
          <a:off x="0" y="0"/>
          <a:ext cx="0" cy="0"/>
          <a:chOff x="0" y="0"/>
          <a:chExt cx="0" cy="0"/>
        </a:xfrm>
      </p:grpSpPr>
      <p:cxnSp>
        <p:nvCxnSpPr>
          <p:cNvPr id="23" name="Shape 23"/>
          <p:cNvCxnSpPr/>
          <p:nvPr/>
        </p:nvCxnSpPr>
        <p:spPr>
          <a:xfrm>
            <a:off x="903825" y="-7925"/>
            <a:ext cx="0" cy="6866100"/>
          </a:xfrm>
          <a:prstGeom prst="straightConnector1">
            <a:avLst/>
          </a:prstGeom>
          <a:noFill/>
          <a:ln w="9525" cap="flat" cmpd="sng">
            <a:solidFill>
              <a:srgbClr val="999FA9"/>
            </a:solidFill>
            <a:prstDash val="solid"/>
            <a:round/>
            <a:headEnd type="none" w="lg" len="lg"/>
            <a:tailEnd type="none" w="lg" len="lg"/>
          </a:ln>
        </p:spPr>
      </p:cxnSp>
      <p:sp>
        <p:nvSpPr>
          <p:cNvPr id="24" name="Shape 24"/>
          <p:cNvSpPr/>
          <p:nvPr/>
        </p:nvSpPr>
        <p:spPr>
          <a:xfrm>
            <a:off x="808725" y="800750"/>
            <a:ext cx="190200" cy="190200"/>
          </a:xfrm>
          <a:prstGeom prst="ellipse">
            <a:avLst/>
          </a:prstGeom>
          <a:solidFill>
            <a:srgbClr val="39C0BA"/>
          </a:solidFill>
          <a:ln w="28575" cap="flat" cmpd="sng">
            <a:solidFill>
              <a:srgbClr val="2E303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 name="Shape 25"/>
          <p:cNvSpPr/>
          <p:nvPr/>
        </p:nvSpPr>
        <p:spPr>
          <a:xfrm>
            <a:off x="769050" y="1861900"/>
            <a:ext cx="269400" cy="269400"/>
          </a:xfrm>
          <a:prstGeom prst="ellipse">
            <a:avLst/>
          </a:prstGeom>
          <a:solidFill>
            <a:srgbClr val="2E3037"/>
          </a:solidFill>
          <a:ln w="9525" cap="flat" cmpd="sng">
            <a:solidFill>
              <a:srgbClr val="999F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 name="Shape 26"/>
          <p:cNvSpPr txBox="1">
            <a:spLocks noGrp="1"/>
          </p:cNvSpPr>
          <p:nvPr>
            <p:ph type="title"/>
          </p:nvPr>
        </p:nvSpPr>
        <p:spPr>
          <a:xfrm>
            <a:off x="1165475" y="665975"/>
            <a:ext cx="6858000" cy="459900"/>
          </a:xfrm>
          <a:prstGeom prst="rect">
            <a:avLst/>
          </a:prstGeom>
        </p:spPr>
        <p:txBody>
          <a:bodyPr lIns="91425" tIns="91425" rIns="91425" bIns="91425" anchor="b" anchorCtr="0"/>
          <a:lstStyle>
            <a:lvl1pPr lvl="0"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1pPr>
            <a:lvl2pPr lvl="1"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2pPr>
            <a:lvl3pPr lvl="2"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3pPr>
            <a:lvl4pPr lvl="3"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4pPr>
            <a:lvl5pPr lvl="4"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5pPr>
            <a:lvl6pPr lvl="5"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6pPr>
            <a:lvl7pPr lvl="6"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7pPr>
            <a:lvl8pPr lvl="7"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8pPr>
            <a:lvl9pPr lvl="8"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9pPr>
          </a:lstStyle>
          <a:p>
            <a:endParaRPr/>
          </a:p>
        </p:txBody>
      </p:sp>
      <p:sp>
        <p:nvSpPr>
          <p:cNvPr id="27" name="Shape 27"/>
          <p:cNvSpPr txBox="1">
            <a:spLocks noGrp="1"/>
          </p:cNvSpPr>
          <p:nvPr>
            <p:ph type="body" idx="1"/>
          </p:nvPr>
        </p:nvSpPr>
        <p:spPr>
          <a:xfrm>
            <a:off x="1165497" y="1600200"/>
            <a:ext cx="6858000" cy="4967700"/>
          </a:xfrm>
          <a:prstGeom prst="rect">
            <a:avLst/>
          </a:prstGeom>
        </p:spPr>
        <p:txBody>
          <a:bodyPr lIns="91425" tIns="91425" rIns="91425" bIns="91425" anchor="t" anchorCtr="0"/>
          <a:lstStyle>
            <a:lvl1pPr lvl="0" rtl="0">
              <a:spcBef>
                <a:spcPts val="600"/>
              </a:spcBef>
              <a:buClr>
                <a:srgbClr val="F3F3F3"/>
              </a:buClr>
              <a:buSzPct val="100000"/>
              <a:buFont typeface="Quicksand"/>
              <a:buChar char="◦"/>
              <a:defRPr sz="3000">
                <a:solidFill>
                  <a:srgbClr val="F3F3F3"/>
                </a:solidFill>
                <a:latin typeface="Quicksand"/>
                <a:ea typeface="Quicksand"/>
                <a:cs typeface="Quicksand"/>
                <a:sym typeface="Quicksand"/>
              </a:defRPr>
            </a:lvl1pPr>
            <a:lvl2pPr lvl="1" rtl="0">
              <a:spcBef>
                <a:spcPts val="480"/>
              </a:spcBef>
              <a:buClr>
                <a:srgbClr val="F3F3F3"/>
              </a:buClr>
              <a:buSzPct val="100000"/>
              <a:buFont typeface="Quicksand"/>
              <a:buChar char="▫"/>
              <a:defRPr sz="2400">
                <a:solidFill>
                  <a:srgbClr val="F3F3F3"/>
                </a:solidFill>
                <a:latin typeface="Quicksand"/>
                <a:ea typeface="Quicksand"/>
                <a:cs typeface="Quicksand"/>
                <a:sym typeface="Quicksand"/>
              </a:defRPr>
            </a:lvl2pPr>
            <a:lvl3pPr lvl="2" rtl="0">
              <a:spcBef>
                <a:spcPts val="480"/>
              </a:spcBef>
              <a:buClr>
                <a:srgbClr val="F3F3F3"/>
              </a:buClr>
              <a:buSzPct val="100000"/>
              <a:buFont typeface="Quicksand"/>
              <a:defRPr sz="2400">
                <a:solidFill>
                  <a:srgbClr val="F3F3F3"/>
                </a:solidFill>
                <a:latin typeface="Quicksand"/>
                <a:ea typeface="Quicksand"/>
                <a:cs typeface="Quicksand"/>
                <a:sym typeface="Quicksand"/>
              </a:defRPr>
            </a:lvl3pPr>
            <a:lvl4pPr lvl="3" rtl="0">
              <a:spcBef>
                <a:spcPts val="360"/>
              </a:spcBef>
              <a:buClr>
                <a:srgbClr val="F3F3F3"/>
              </a:buClr>
              <a:buSzPct val="100000"/>
              <a:buFont typeface="Quicksand"/>
              <a:defRPr sz="1800">
                <a:solidFill>
                  <a:srgbClr val="F3F3F3"/>
                </a:solidFill>
                <a:latin typeface="Quicksand"/>
                <a:ea typeface="Quicksand"/>
                <a:cs typeface="Quicksand"/>
                <a:sym typeface="Quicksand"/>
              </a:defRPr>
            </a:lvl4pPr>
            <a:lvl5pPr lvl="4" rtl="0">
              <a:spcBef>
                <a:spcPts val="360"/>
              </a:spcBef>
              <a:buClr>
                <a:srgbClr val="F3F3F3"/>
              </a:buClr>
              <a:buSzPct val="100000"/>
              <a:buFont typeface="Quicksand"/>
              <a:defRPr sz="1800">
                <a:solidFill>
                  <a:srgbClr val="F3F3F3"/>
                </a:solidFill>
                <a:latin typeface="Quicksand"/>
                <a:ea typeface="Quicksand"/>
                <a:cs typeface="Quicksand"/>
                <a:sym typeface="Quicksand"/>
              </a:defRPr>
            </a:lvl5pPr>
            <a:lvl6pPr lvl="5" rtl="0">
              <a:spcBef>
                <a:spcPts val="360"/>
              </a:spcBef>
              <a:buClr>
                <a:srgbClr val="F3F3F3"/>
              </a:buClr>
              <a:buSzPct val="100000"/>
              <a:buFont typeface="Quicksand"/>
              <a:defRPr sz="1800">
                <a:solidFill>
                  <a:srgbClr val="F3F3F3"/>
                </a:solidFill>
                <a:latin typeface="Quicksand"/>
                <a:ea typeface="Quicksand"/>
                <a:cs typeface="Quicksand"/>
                <a:sym typeface="Quicksand"/>
              </a:defRPr>
            </a:lvl6pPr>
            <a:lvl7pPr lvl="6" rtl="0">
              <a:spcBef>
                <a:spcPts val="360"/>
              </a:spcBef>
              <a:buClr>
                <a:srgbClr val="F3F3F3"/>
              </a:buClr>
              <a:buSzPct val="100000"/>
              <a:buFont typeface="Quicksand"/>
              <a:defRPr sz="1800">
                <a:solidFill>
                  <a:srgbClr val="F3F3F3"/>
                </a:solidFill>
                <a:latin typeface="Quicksand"/>
                <a:ea typeface="Quicksand"/>
                <a:cs typeface="Quicksand"/>
                <a:sym typeface="Quicksand"/>
              </a:defRPr>
            </a:lvl7pPr>
            <a:lvl8pPr lvl="7" rtl="0">
              <a:spcBef>
                <a:spcPts val="360"/>
              </a:spcBef>
              <a:buClr>
                <a:srgbClr val="F3F3F3"/>
              </a:buClr>
              <a:buSzPct val="100000"/>
              <a:buFont typeface="Quicksand"/>
              <a:defRPr sz="1800">
                <a:solidFill>
                  <a:srgbClr val="F3F3F3"/>
                </a:solidFill>
                <a:latin typeface="Quicksand"/>
                <a:ea typeface="Quicksand"/>
                <a:cs typeface="Quicksand"/>
                <a:sym typeface="Quicksand"/>
              </a:defRPr>
            </a:lvl8pPr>
            <a:lvl9pPr lvl="8" rtl="0">
              <a:spcBef>
                <a:spcPts val="360"/>
              </a:spcBef>
              <a:buClr>
                <a:srgbClr val="F3F3F3"/>
              </a:buClr>
              <a:buSzPct val="100000"/>
              <a:buFont typeface="Quicksand"/>
              <a:defRPr sz="1800">
                <a:solidFill>
                  <a:srgbClr val="F3F3F3"/>
                </a:solidFill>
                <a:latin typeface="Quicksand"/>
                <a:ea typeface="Quicksand"/>
                <a:cs typeface="Quicksand"/>
                <a:sym typeface="Quicksand"/>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aption">
    <p:spTree>
      <p:nvGrpSpPr>
        <p:cNvPr id="1" name="Shape 47"/>
        <p:cNvGrpSpPr/>
        <p:nvPr/>
      </p:nvGrpSpPr>
      <p:grpSpPr>
        <a:xfrm>
          <a:off x="0" y="0"/>
          <a:ext cx="0" cy="0"/>
          <a:chOff x="0" y="0"/>
          <a:chExt cx="0" cy="0"/>
        </a:xfrm>
      </p:grpSpPr>
      <p:sp>
        <p:nvSpPr>
          <p:cNvPr id="48" name="Shape 48"/>
          <p:cNvSpPr txBox="1">
            <a:spLocks noGrp="1"/>
          </p:cNvSpPr>
          <p:nvPr>
            <p:ph type="body" idx="1"/>
          </p:nvPr>
        </p:nvSpPr>
        <p:spPr>
          <a:xfrm>
            <a:off x="1165475" y="5775089"/>
            <a:ext cx="7521300" cy="578700"/>
          </a:xfrm>
          <a:prstGeom prst="rect">
            <a:avLst/>
          </a:prstGeom>
        </p:spPr>
        <p:txBody>
          <a:bodyPr lIns="91425" tIns="91425" rIns="91425" bIns="91425" anchor="t" anchorCtr="0"/>
          <a:lstStyle>
            <a:lvl1pPr lvl="0">
              <a:spcBef>
                <a:spcPts val="360"/>
              </a:spcBef>
              <a:buSzPct val="100000"/>
              <a:buNone/>
              <a:defRPr sz="1800"/>
            </a:lvl1pPr>
          </a:lstStyle>
          <a:p>
            <a:endParaRPr/>
          </a:p>
        </p:txBody>
      </p:sp>
      <p:cxnSp>
        <p:nvCxnSpPr>
          <p:cNvPr id="49" name="Shape 49"/>
          <p:cNvCxnSpPr/>
          <p:nvPr/>
        </p:nvCxnSpPr>
        <p:spPr>
          <a:xfrm>
            <a:off x="903825" y="-7925"/>
            <a:ext cx="0" cy="6866100"/>
          </a:xfrm>
          <a:prstGeom prst="straightConnector1">
            <a:avLst/>
          </a:prstGeom>
          <a:noFill/>
          <a:ln w="9525" cap="flat" cmpd="sng">
            <a:solidFill>
              <a:srgbClr val="999FA9"/>
            </a:solidFill>
            <a:prstDash val="solid"/>
            <a:round/>
            <a:headEnd type="none" w="lg" len="lg"/>
            <a:tailEnd type="none" w="lg" len="lg"/>
          </a:ln>
        </p:spPr>
      </p:cxnSp>
      <p:sp>
        <p:nvSpPr>
          <p:cNvPr id="50" name="Shape 50"/>
          <p:cNvSpPr/>
          <p:nvPr/>
        </p:nvSpPr>
        <p:spPr>
          <a:xfrm>
            <a:off x="808650" y="5952850"/>
            <a:ext cx="190200" cy="190200"/>
          </a:xfrm>
          <a:prstGeom prst="ellipse">
            <a:avLst/>
          </a:prstGeom>
          <a:solidFill>
            <a:srgbClr val="2E3037"/>
          </a:solidFill>
          <a:ln w="9525" cap="flat" cmpd="sng">
            <a:solidFill>
              <a:srgbClr val="999F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1"/>
        <p:cNvGrpSpPr/>
        <p:nvPr/>
      </p:nvGrpSpPr>
      <p:grpSpPr>
        <a:xfrm>
          <a:off x="0" y="0"/>
          <a:ext cx="0" cy="0"/>
          <a:chOff x="0" y="0"/>
          <a:chExt cx="0" cy="0"/>
        </a:xfrm>
      </p:grpSpPr>
      <p:cxnSp>
        <p:nvCxnSpPr>
          <p:cNvPr id="52" name="Shape 52"/>
          <p:cNvCxnSpPr/>
          <p:nvPr/>
        </p:nvCxnSpPr>
        <p:spPr>
          <a:xfrm>
            <a:off x="903825" y="-7925"/>
            <a:ext cx="0" cy="6866100"/>
          </a:xfrm>
          <a:prstGeom prst="straightConnector1">
            <a:avLst/>
          </a:prstGeom>
          <a:noFill/>
          <a:ln w="9525" cap="flat" cmpd="sng">
            <a:solidFill>
              <a:srgbClr val="999FA9"/>
            </a:solidFill>
            <a:prstDash val="solid"/>
            <a:round/>
            <a:headEnd type="none" w="lg" len="lg"/>
            <a:tailEnd type="none" w="lg" len="lg"/>
          </a:ln>
        </p:spPr>
      </p:cxnSp>
      <p:sp>
        <p:nvSpPr>
          <p:cNvPr id="53" name="Shape 53"/>
          <p:cNvSpPr/>
          <p:nvPr/>
        </p:nvSpPr>
        <p:spPr>
          <a:xfrm>
            <a:off x="808650" y="3333900"/>
            <a:ext cx="190200" cy="190200"/>
          </a:xfrm>
          <a:prstGeom prst="ellipse">
            <a:avLst/>
          </a:prstGeom>
          <a:solidFill>
            <a:srgbClr val="2E3037"/>
          </a:solidFill>
          <a:ln w="9525" cap="flat" cmpd="sng">
            <a:solidFill>
              <a:srgbClr val="999F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Blank key color">
    <p:bg>
      <p:bgPr>
        <a:solidFill>
          <a:srgbClr val="39C0BA"/>
        </a:solidFill>
        <a:effectLst/>
      </p:bgPr>
    </p:bg>
    <p:spTree>
      <p:nvGrpSpPr>
        <p:cNvPr id="1" name="Shape 54"/>
        <p:cNvGrpSpPr/>
        <p:nvPr/>
      </p:nvGrpSpPr>
      <p:grpSpPr>
        <a:xfrm>
          <a:off x="0" y="0"/>
          <a:ext cx="0" cy="0"/>
          <a:chOff x="0" y="0"/>
          <a:chExt cx="0" cy="0"/>
        </a:xfrm>
      </p:grpSpPr>
      <p:cxnSp>
        <p:nvCxnSpPr>
          <p:cNvPr id="55" name="Shape 55"/>
          <p:cNvCxnSpPr/>
          <p:nvPr/>
        </p:nvCxnSpPr>
        <p:spPr>
          <a:xfrm>
            <a:off x="903825" y="-7925"/>
            <a:ext cx="0" cy="6866100"/>
          </a:xfrm>
          <a:prstGeom prst="straightConnector1">
            <a:avLst/>
          </a:prstGeom>
          <a:noFill/>
          <a:ln w="9525" cap="flat" cmpd="sng">
            <a:solidFill>
              <a:srgbClr val="2E3037"/>
            </a:solidFill>
            <a:prstDash val="solid"/>
            <a:round/>
            <a:headEnd type="none" w="lg" len="lg"/>
            <a:tailEnd type="none" w="lg" len="lg"/>
          </a:ln>
        </p:spPr>
      </p:cxnSp>
      <p:sp>
        <p:nvSpPr>
          <p:cNvPr id="56" name="Shape 56"/>
          <p:cNvSpPr/>
          <p:nvPr/>
        </p:nvSpPr>
        <p:spPr>
          <a:xfrm>
            <a:off x="808650" y="3333900"/>
            <a:ext cx="190200" cy="190200"/>
          </a:xfrm>
          <a:prstGeom prst="ellipse">
            <a:avLst/>
          </a:prstGeom>
          <a:solidFill>
            <a:srgbClr val="39C0BA"/>
          </a:solidFill>
          <a:ln w="9525" cap="flat" cmpd="sng">
            <a:solidFill>
              <a:srgbClr val="2E303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0AA2C57-A521-41CB-96ED-53367D3C8664}" type="datetimeFigureOut">
              <a:rPr lang="en-US" smtClean="0"/>
              <a:t>6/15/2017</a:t>
            </a:fld>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D069BF5E-110A-419D-877E-122FADC7E436}" type="slidenum">
              <a:rPr lang="en-IN" smtClean="0"/>
              <a:t>‹#›</a:t>
            </a:fld>
            <a:endParaRPr lang="en-IN"/>
          </a:p>
        </p:txBody>
      </p:sp>
    </p:spTree>
    <p:extLst>
      <p:ext uri="{BB962C8B-B14F-4D97-AF65-F5344CB8AC3E}">
        <p14:creationId xmlns:p14="http://schemas.microsoft.com/office/powerpoint/2010/main" val="15891123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E3037"/>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65475" y="665975"/>
            <a:ext cx="6858000" cy="459900"/>
          </a:xfrm>
          <a:prstGeom prst="rect">
            <a:avLst/>
          </a:prstGeom>
          <a:noFill/>
          <a:ln>
            <a:noFill/>
          </a:ln>
        </p:spPr>
        <p:txBody>
          <a:bodyPr lIns="91425" tIns="91425" rIns="91425" bIns="91425" anchor="b" anchorCtr="0"/>
          <a:lstStyle>
            <a:lvl1pPr lvl="0">
              <a:spcBef>
                <a:spcPts val="0"/>
              </a:spcBef>
              <a:buClr>
                <a:srgbClr val="39C0BA"/>
              </a:buClr>
              <a:buSzPct val="100000"/>
              <a:buFont typeface="Quicksand"/>
              <a:buNone/>
              <a:defRPr sz="1800">
                <a:solidFill>
                  <a:srgbClr val="39C0BA"/>
                </a:solidFill>
                <a:latin typeface="Quicksand"/>
                <a:ea typeface="Quicksand"/>
                <a:cs typeface="Quicksand"/>
                <a:sym typeface="Quicksand"/>
              </a:defRPr>
            </a:lvl1pPr>
            <a:lvl2pPr lvl="1">
              <a:spcBef>
                <a:spcPts val="0"/>
              </a:spcBef>
              <a:buClr>
                <a:srgbClr val="39C0BA"/>
              </a:buClr>
              <a:buSzPct val="100000"/>
              <a:buFont typeface="Quicksand"/>
              <a:buNone/>
              <a:defRPr sz="1800">
                <a:solidFill>
                  <a:srgbClr val="39C0BA"/>
                </a:solidFill>
                <a:latin typeface="Quicksand"/>
                <a:ea typeface="Quicksand"/>
                <a:cs typeface="Quicksand"/>
                <a:sym typeface="Quicksand"/>
              </a:defRPr>
            </a:lvl2pPr>
            <a:lvl3pPr lvl="2">
              <a:spcBef>
                <a:spcPts val="0"/>
              </a:spcBef>
              <a:buClr>
                <a:srgbClr val="39C0BA"/>
              </a:buClr>
              <a:buSzPct val="100000"/>
              <a:buFont typeface="Quicksand"/>
              <a:buNone/>
              <a:defRPr sz="1800">
                <a:solidFill>
                  <a:srgbClr val="39C0BA"/>
                </a:solidFill>
                <a:latin typeface="Quicksand"/>
                <a:ea typeface="Quicksand"/>
                <a:cs typeface="Quicksand"/>
                <a:sym typeface="Quicksand"/>
              </a:defRPr>
            </a:lvl3pPr>
            <a:lvl4pPr lvl="3">
              <a:spcBef>
                <a:spcPts val="0"/>
              </a:spcBef>
              <a:buClr>
                <a:srgbClr val="39C0BA"/>
              </a:buClr>
              <a:buSzPct val="100000"/>
              <a:buFont typeface="Quicksand"/>
              <a:buNone/>
              <a:defRPr sz="1800">
                <a:solidFill>
                  <a:srgbClr val="39C0BA"/>
                </a:solidFill>
                <a:latin typeface="Quicksand"/>
                <a:ea typeface="Quicksand"/>
                <a:cs typeface="Quicksand"/>
                <a:sym typeface="Quicksand"/>
              </a:defRPr>
            </a:lvl4pPr>
            <a:lvl5pPr lvl="4">
              <a:spcBef>
                <a:spcPts val="0"/>
              </a:spcBef>
              <a:buClr>
                <a:srgbClr val="39C0BA"/>
              </a:buClr>
              <a:buSzPct val="100000"/>
              <a:buFont typeface="Quicksand"/>
              <a:buNone/>
              <a:defRPr sz="1800">
                <a:solidFill>
                  <a:srgbClr val="39C0BA"/>
                </a:solidFill>
                <a:latin typeface="Quicksand"/>
                <a:ea typeface="Quicksand"/>
                <a:cs typeface="Quicksand"/>
                <a:sym typeface="Quicksand"/>
              </a:defRPr>
            </a:lvl5pPr>
            <a:lvl6pPr lvl="5">
              <a:spcBef>
                <a:spcPts val="0"/>
              </a:spcBef>
              <a:buClr>
                <a:srgbClr val="39C0BA"/>
              </a:buClr>
              <a:buSzPct val="100000"/>
              <a:buFont typeface="Quicksand"/>
              <a:buNone/>
              <a:defRPr sz="1800">
                <a:solidFill>
                  <a:srgbClr val="39C0BA"/>
                </a:solidFill>
                <a:latin typeface="Quicksand"/>
                <a:ea typeface="Quicksand"/>
                <a:cs typeface="Quicksand"/>
                <a:sym typeface="Quicksand"/>
              </a:defRPr>
            </a:lvl6pPr>
            <a:lvl7pPr lvl="6">
              <a:spcBef>
                <a:spcPts val="0"/>
              </a:spcBef>
              <a:buClr>
                <a:srgbClr val="39C0BA"/>
              </a:buClr>
              <a:buSzPct val="100000"/>
              <a:buFont typeface="Quicksand"/>
              <a:buNone/>
              <a:defRPr sz="1800">
                <a:solidFill>
                  <a:srgbClr val="39C0BA"/>
                </a:solidFill>
                <a:latin typeface="Quicksand"/>
                <a:ea typeface="Quicksand"/>
                <a:cs typeface="Quicksand"/>
                <a:sym typeface="Quicksand"/>
              </a:defRPr>
            </a:lvl7pPr>
            <a:lvl8pPr lvl="7">
              <a:spcBef>
                <a:spcPts val="0"/>
              </a:spcBef>
              <a:buClr>
                <a:srgbClr val="39C0BA"/>
              </a:buClr>
              <a:buSzPct val="100000"/>
              <a:buFont typeface="Quicksand"/>
              <a:buNone/>
              <a:defRPr sz="1800">
                <a:solidFill>
                  <a:srgbClr val="39C0BA"/>
                </a:solidFill>
                <a:latin typeface="Quicksand"/>
                <a:ea typeface="Quicksand"/>
                <a:cs typeface="Quicksand"/>
                <a:sym typeface="Quicksand"/>
              </a:defRPr>
            </a:lvl8pPr>
            <a:lvl9pPr lvl="8">
              <a:spcBef>
                <a:spcPts val="0"/>
              </a:spcBef>
              <a:buClr>
                <a:srgbClr val="39C0BA"/>
              </a:buClr>
              <a:buSzPct val="100000"/>
              <a:buFont typeface="Quicksand"/>
              <a:buNone/>
              <a:defRPr sz="1800">
                <a:solidFill>
                  <a:srgbClr val="39C0BA"/>
                </a:solidFill>
                <a:latin typeface="Quicksand"/>
                <a:ea typeface="Quicksand"/>
                <a:cs typeface="Quicksand"/>
                <a:sym typeface="Quicksand"/>
              </a:defRPr>
            </a:lvl9pPr>
          </a:lstStyle>
          <a:p>
            <a:endParaRPr/>
          </a:p>
        </p:txBody>
      </p:sp>
      <p:sp>
        <p:nvSpPr>
          <p:cNvPr id="7" name="Shape 7"/>
          <p:cNvSpPr txBox="1">
            <a:spLocks noGrp="1"/>
          </p:cNvSpPr>
          <p:nvPr>
            <p:ph type="body" idx="1"/>
          </p:nvPr>
        </p:nvSpPr>
        <p:spPr>
          <a:xfrm>
            <a:off x="1165497" y="1600200"/>
            <a:ext cx="6858000" cy="4967700"/>
          </a:xfrm>
          <a:prstGeom prst="rect">
            <a:avLst/>
          </a:prstGeom>
          <a:noFill/>
          <a:ln>
            <a:noFill/>
          </a:ln>
        </p:spPr>
        <p:txBody>
          <a:bodyPr lIns="91425" tIns="91425" rIns="91425" bIns="91425" anchor="t" anchorCtr="0"/>
          <a:lstStyle>
            <a:lvl1pPr lvl="0">
              <a:spcBef>
                <a:spcPts val="600"/>
              </a:spcBef>
              <a:buClr>
                <a:srgbClr val="F3F3F3"/>
              </a:buClr>
              <a:buSzPct val="100000"/>
              <a:buFont typeface="Quicksand"/>
              <a:buChar char="◦"/>
              <a:defRPr sz="3000">
                <a:solidFill>
                  <a:srgbClr val="F3F3F3"/>
                </a:solidFill>
                <a:latin typeface="Quicksand"/>
                <a:ea typeface="Quicksand"/>
                <a:cs typeface="Quicksand"/>
                <a:sym typeface="Quicksand"/>
              </a:defRPr>
            </a:lvl1pPr>
            <a:lvl2pPr lvl="1">
              <a:spcBef>
                <a:spcPts val="480"/>
              </a:spcBef>
              <a:buClr>
                <a:srgbClr val="F3F3F3"/>
              </a:buClr>
              <a:buSzPct val="100000"/>
              <a:buFont typeface="Quicksand"/>
              <a:buChar char="▫"/>
              <a:defRPr sz="2400">
                <a:solidFill>
                  <a:srgbClr val="F3F3F3"/>
                </a:solidFill>
                <a:latin typeface="Quicksand"/>
                <a:ea typeface="Quicksand"/>
                <a:cs typeface="Quicksand"/>
                <a:sym typeface="Quicksand"/>
              </a:defRPr>
            </a:lvl2pPr>
            <a:lvl3pPr lvl="2">
              <a:spcBef>
                <a:spcPts val="480"/>
              </a:spcBef>
              <a:buClr>
                <a:srgbClr val="F3F3F3"/>
              </a:buClr>
              <a:buSzPct val="100000"/>
              <a:buFont typeface="Quicksand"/>
              <a:defRPr sz="2400">
                <a:solidFill>
                  <a:srgbClr val="F3F3F3"/>
                </a:solidFill>
                <a:latin typeface="Quicksand"/>
                <a:ea typeface="Quicksand"/>
                <a:cs typeface="Quicksand"/>
                <a:sym typeface="Quicksand"/>
              </a:defRPr>
            </a:lvl3pPr>
            <a:lvl4pPr lvl="3">
              <a:spcBef>
                <a:spcPts val="360"/>
              </a:spcBef>
              <a:buClr>
                <a:srgbClr val="F3F3F3"/>
              </a:buClr>
              <a:buSzPct val="100000"/>
              <a:buFont typeface="Quicksand"/>
              <a:defRPr sz="1800">
                <a:solidFill>
                  <a:srgbClr val="F3F3F3"/>
                </a:solidFill>
                <a:latin typeface="Quicksand"/>
                <a:ea typeface="Quicksand"/>
                <a:cs typeface="Quicksand"/>
                <a:sym typeface="Quicksand"/>
              </a:defRPr>
            </a:lvl4pPr>
            <a:lvl5pPr lvl="4">
              <a:spcBef>
                <a:spcPts val="360"/>
              </a:spcBef>
              <a:buClr>
                <a:srgbClr val="F3F3F3"/>
              </a:buClr>
              <a:buSzPct val="100000"/>
              <a:buFont typeface="Quicksand"/>
              <a:defRPr sz="1800">
                <a:solidFill>
                  <a:srgbClr val="F3F3F3"/>
                </a:solidFill>
                <a:latin typeface="Quicksand"/>
                <a:ea typeface="Quicksand"/>
                <a:cs typeface="Quicksand"/>
                <a:sym typeface="Quicksand"/>
              </a:defRPr>
            </a:lvl5pPr>
            <a:lvl6pPr lvl="5">
              <a:spcBef>
                <a:spcPts val="360"/>
              </a:spcBef>
              <a:buClr>
                <a:srgbClr val="F3F3F3"/>
              </a:buClr>
              <a:buSzPct val="100000"/>
              <a:buFont typeface="Quicksand"/>
              <a:defRPr sz="1800">
                <a:solidFill>
                  <a:srgbClr val="F3F3F3"/>
                </a:solidFill>
                <a:latin typeface="Quicksand"/>
                <a:ea typeface="Quicksand"/>
                <a:cs typeface="Quicksand"/>
                <a:sym typeface="Quicksand"/>
              </a:defRPr>
            </a:lvl6pPr>
            <a:lvl7pPr lvl="6">
              <a:spcBef>
                <a:spcPts val="360"/>
              </a:spcBef>
              <a:buClr>
                <a:srgbClr val="F3F3F3"/>
              </a:buClr>
              <a:buSzPct val="100000"/>
              <a:buFont typeface="Quicksand"/>
              <a:defRPr sz="1800">
                <a:solidFill>
                  <a:srgbClr val="F3F3F3"/>
                </a:solidFill>
                <a:latin typeface="Quicksand"/>
                <a:ea typeface="Quicksand"/>
                <a:cs typeface="Quicksand"/>
                <a:sym typeface="Quicksand"/>
              </a:defRPr>
            </a:lvl7pPr>
            <a:lvl8pPr lvl="7">
              <a:spcBef>
                <a:spcPts val="360"/>
              </a:spcBef>
              <a:buClr>
                <a:srgbClr val="F3F3F3"/>
              </a:buClr>
              <a:buSzPct val="100000"/>
              <a:buFont typeface="Quicksand"/>
              <a:defRPr sz="1800">
                <a:solidFill>
                  <a:srgbClr val="F3F3F3"/>
                </a:solidFill>
                <a:latin typeface="Quicksand"/>
                <a:ea typeface="Quicksand"/>
                <a:cs typeface="Quicksand"/>
                <a:sym typeface="Quicksand"/>
              </a:defRPr>
            </a:lvl8pPr>
            <a:lvl9pPr lvl="8">
              <a:spcBef>
                <a:spcPts val="360"/>
              </a:spcBef>
              <a:buClr>
                <a:srgbClr val="F3F3F3"/>
              </a:buClr>
              <a:buSzPct val="100000"/>
              <a:buFont typeface="Quicksand"/>
              <a:defRPr sz="1800">
                <a:solidFill>
                  <a:srgbClr val="F3F3F3"/>
                </a:solidFill>
                <a:latin typeface="Quicksand"/>
                <a:ea typeface="Quicksand"/>
                <a:cs typeface="Quicksand"/>
                <a:sym typeface="Quicksa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5" r:id="rId3"/>
    <p:sldLayoutId id="2147483656" r:id="rId4"/>
    <p:sldLayoutId id="2147483657" r:id="rId5"/>
    <p:sldLayoutId id="2147483659"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hyperlink" Target="http://www.sas.com/" TargetMode="External"/><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www.tableausoftware.com/" TargetMode="Externa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8" Type="http://schemas.openxmlformats.org/officeDocument/2006/relationships/hyperlink" Target="https://en.wikipedia.org/wiki/Scrum_(development)" TargetMode="External"/><Relationship Id="rId3" Type="http://schemas.openxmlformats.org/officeDocument/2006/relationships/hyperlink" Target="http://www.webopedia.com/TERM/O/object.html" TargetMode="External"/><Relationship Id="rId7" Type="http://schemas.openxmlformats.org/officeDocument/2006/relationships/hyperlink" Target="https://en.wikipedia.org/wiki/Dynamic_Systems_Development_Method" TargetMode="External"/><Relationship Id="rId2" Type="http://schemas.openxmlformats.org/officeDocument/2006/relationships/notesSlide" Target="../notesSlides/notesSlide16.xml"/><Relationship Id="rId1" Type="http://schemas.openxmlformats.org/officeDocument/2006/relationships/slideLayout" Target="../slideLayouts/slideLayout5.xml"/><Relationship Id="rId6" Type="http://schemas.openxmlformats.org/officeDocument/2006/relationships/hyperlink" Target="https://en.wikipedia.org/wiki/Agile_software_development" TargetMode="External"/><Relationship Id="rId5" Type="http://schemas.openxmlformats.org/officeDocument/2006/relationships/hyperlink" Target="https://en.wikipedia.org/wiki/Information_systems" TargetMode="External"/><Relationship Id="rId4" Type="http://schemas.openxmlformats.org/officeDocument/2006/relationships/hyperlink" Target="https://en.wikipedia.org/wiki/Waterfall_model"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ctrTitle"/>
          </p:nvPr>
        </p:nvSpPr>
        <p:spPr>
          <a:xfrm>
            <a:off x="1115616" y="476672"/>
            <a:ext cx="6680399" cy="1546500"/>
          </a:xfrm>
          <a:prstGeom prst="rect">
            <a:avLst/>
          </a:prstGeom>
        </p:spPr>
        <p:txBody>
          <a:bodyPr lIns="91425" tIns="91425" rIns="91425" bIns="91425" anchor="t" anchorCtr="0">
            <a:noAutofit/>
          </a:bodyPr>
          <a:lstStyle/>
          <a:p>
            <a:pPr lvl="0" algn="ctr">
              <a:spcBef>
                <a:spcPts val="0"/>
              </a:spcBef>
              <a:buNone/>
            </a:pPr>
            <a:r>
              <a:rPr lang="en-IN" dirty="0" smtClean="0"/>
              <a:t>P</a:t>
            </a:r>
            <a:r>
              <a:rPr lang="en" dirty="0" smtClean="0"/>
              <a:t>resentation on</a:t>
            </a:r>
            <a:br>
              <a:rPr lang="en" dirty="0" smtClean="0"/>
            </a:br>
            <a:r>
              <a:rPr lang="en" dirty="0" smtClean="0"/>
              <a:t>Data </a:t>
            </a:r>
            <a:r>
              <a:rPr lang="en" dirty="0" smtClean="0"/>
              <a:t>Analysis</a:t>
            </a:r>
            <a:br>
              <a:rPr lang="en" dirty="0" smtClean="0"/>
            </a:br>
            <a:r>
              <a:rPr lang="en" dirty="0" smtClean="0"/>
              <a:t>(topic 14)</a:t>
            </a:r>
            <a:endParaRPr lang="en" dirty="0"/>
          </a:p>
        </p:txBody>
      </p:sp>
      <p:sp>
        <p:nvSpPr>
          <p:cNvPr id="2" name="TextBox 1"/>
          <p:cNvSpPr txBox="1"/>
          <p:nvPr/>
        </p:nvSpPr>
        <p:spPr>
          <a:xfrm>
            <a:off x="3810315" y="4376572"/>
            <a:ext cx="5292080" cy="1938992"/>
          </a:xfrm>
          <a:prstGeom prst="rect">
            <a:avLst/>
          </a:prstGeom>
          <a:noFill/>
        </p:spPr>
        <p:txBody>
          <a:bodyPr wrap="square" rtlCol="0">
            <a:spAutoFit/>
          </a:bodyPr>
          <a:lstStyle/>
          <a:p>
            <a:r>
              <a:rPr lang="en-IN" sz="2400" dirty="0" smtClean="0">
                <a:solidFill>
                  <a:schemeClr val="accent4">
                    <a:lumMod val="60000"/>
                    <a:lumOff val="40000"/>
                  </a:schemeClr>
                </a:solidFill>
                <a:latin typeface="Levenim MT" pitchFamily="2" charset="-79"/>
                <a:ea typeface="Adobe Heiti Std R" pitchFamily="34" charset="-128"/>
                <a:cs typeface="Levenim MT" pitchFamily="2" charset="-79"/>
              </a:rPr>
              <a:t>Presented by:</a:t>
            </a:r>
          </a:p>
          <a:p>
            <a:r>
              <a:rPr lang="en-IN" sz="2400" dirty="0">
                <a:solidFill>
                  <a:schemeClr val="accent4">
                    <a:lumMod val="60000"/>
                    <a:lumOff val="40000"/>
                  </a:schemeClr>
                </a:solidFill>
                <a:latin typeface="Levenim MT" pitchFamily="2" charset="-79"/>
                <a:ea typeface="Adobe Heiti Std R" pitchFamily="34" charset="-128"/>
                <a:cs typeface="Levenim MT" pitchFamily="2" charset="-79"/>
              </a:rPr>
              <a:t> </a:t>
            </a:r>
            <a:r>
              <a:rPr lang="en-IN" sz="2400" dirty="0" smtClean="0">
                <a:solidFill>
                  <a:schemeClr val="accent4">
                    <a:lumMod val="60000"/>
                    <a:lumOff val="40000"/>
                  </a:schemeClr>
                </a:solidFill>
                <a:latin typeface="Levenim MT" pitchFamily="2" charset="-79"/>
                <a:ea typeface="Adobe Heiti Std R" pitchFamily="34" charset="-128"/>
                <a:cs typeface="Levenim MT" pitchFamily="2" charset="-79"/>
              </a:rPr>
              <a:t>     </a:t>
            </a:r>
            <a:r>
              <a:rPr lang="en-IN" sz="2400" dirty="0" err="1" smtClean="0">
                <a:solidFill>
                  <a:schemeClr val="accent4">
                    <a:lumMod val="60000"/>
                    <a:lumOff val="40000"/>
                  </a:schemeClr>
                </a:solidFill>
                <a:latin typeface="Levenim MT" pitchFamily="2" charset="-79"/>
                <a:ea typeface="Adobe Heiti Std R" pitchFamily="34" charset="-128"/>
                <a:cs typeface="Levenim MT" pitchFamily="2" charset="-79"/>
              </a:rPr>
              <a:t>Evaniairihun</a:t>
            </a:r>
            <a:r>
              <a:rPr lang="en-IN" sz="2400" dirty="0" smtClean="0">
                <a:solidFill>
                  <a:schemeClr val="accent4">
                    <a:lumMod val="60000"/>
                    <a:lumOff val="40000"/>
                  </a:schemeClr>
                </a:solidFill>
                <a:latin typeface="Levenim MT" pitchFamily="2" charset="-79"/>
                <a:ea typeface="Adobe Heiti Std R" pitchFamily="34" charset="-128"/>
                <a:cs typeface="Levenim MT" pitchFamily="2" charset="-79"/>
              </a:rPr>
              <a:t> </a:t>
            </a:r>
            <a:r>
              <a:rPr lang="en-IN" sz="2400" dirty="0" err="1" smtClean="0">
                <a:solidFill>
                  <a:schemeClr val="accent4">
                    <a:lumMod val="60000"/>
                    <a:lumOff val="40000"/>
                  </a:schemeClr>
                </a:solidFill>
                <a:latin typeface="Levenim MT" pitchFamily="2" charset="-79"/>
                <a:ea typeface="Adobe Heiti Std R" pitchFamily="34" charset="-128"/>
                <a:cs typeface="Levenim MT" pitchFamily="2" charset="-79"/>
              </a:rPr>
              <a:t>sohphoh</a:t>
            </a:r>
            <a:r>
              <a:rPr lang="en-IN" sz="2400" dirty="0" smtClean="0">
                <a:solidFill>
                  <a:schemeClr val="accent4">
                    <a:lumMod val="60000"/>
                    <a:lumOff val="40000"/>
                  </a:schemeClr>
                </a:solidFill>
                <a:latin typeface="Levenim MT" pitchFamily="2" charset="-79"/>
                <a:ea typeface="Adobe Heiti Std R" pitchFamily="34" charset="-128"/>
                <a:cs typeface="Levenim MT" pitchFamily="2" charset="-79"/>
              </a:rPr>
              <a:t>(05)</a:t>
            </a:r>
          </a:p>
          <a:p>
            <a:r>
              <a:rPr lang="en-IN" sz="2400" dirty="0" smtClean="0">
                <a:solidFill>
                  <a:schemeClr val="accent4">
                    <a:lumMod val="60000"/>
                    <a:lumOff val="40000"/>
                  </a:schemeClr>
                </a:solidFill>
                <a:latin typeface="Levenim MT" pitchFamily="2" charset="-79"/>
                <a:ea typeface="Adobe Heiti Std R" pitchFamily="34" charset="-128"/>
                <a:cs typeface="Levenim MT" pitchFamily="2" charset="-79"/>
              </a:rPr>
              <a:t>      </a:t>
            </a:r>
            <a:r>
              <a:rPr lang="en-IN" sz="2400" dirty="0" err="1" smtClean="0">
                <a:solidFill>
                  <a:schemeClr val="accent4">
                    <a:lumMod val="60000"/>
                    <a:lumOff val="40000"/>
                  </a:schemeClr>
                </a:solidFill>
                <a:latin typeface="Levenim MT" pitchFamily="2" charset="-79"/>
                <a:ea typeface="Adobe Heiti Std R" pitchFamily="34" charset="-128"/>
                <a:cs typeface="Levenim MT" pitchFamily="2" charset="-79"/>
              </a:rPr>
              <a:t>Prakash</a:t>
            </a:r>
            <a:r>
              <a:rPr lang="en-IN" sz="2400" dirty="0" smtClean="0">
                <a:solidFill>
                  <a:schemeClr val="accent4">
                    <a:lumMod val="60000"/>
                    <a:lumOff val="40000"/>
                  </a:schemeClr>
                </a:solidFill>
                <a:latin typeface="Levenim MT" pitchFamily="2" charset="-79"/>
                <a:ea typeface="Adobe Heiti Std R" pitchFamily="34" charset="-128"/>
                <a:cs typeface="Levenim MT" pitchFamily="2" charset="-79"/>
              </a:rPr>
              <a:t> </a:t>
            </a:r>
            <a:r>
              <a:rPr lang="en-IN" sz="2400" dirty="0" err="1" smtClean="0">
                <a:solidFill>
                  <a:schemeClr val="accent4">
                    <a:lumMod val="60000"/>
                    <a:lumOff val="40000"/>
                  </a:schemeClr>
                </a:solidFill>
                <a:latin typeface="Levenim MT" pitchFamily="2" charset="-79"/>
                <a:ea typeface="Adobe Heiti Std R" pitchFamily="34" charset="-128"/>
                <a:cs typeface="Levenim MT" pitchFamily="2" charset="-79"/>
              </a:rPr>
              <a:t>Parajuli</a:t>
            </a:r>
            <a:r>
              <a:rPr lang="en-IN" sz="2400" dirty="0" smtClean="0">
                <a:solidFill>
                  <a:schemeClr val="accent4">
                    <a:lumMod val="60000"/>
                    <a:lumOff val="40000"/>
                  </a:schemeClr>
                </a:solidFill>
                <a:latin typeface="Levenim MT" pitchFamily="2" charset="-79"/>
                <a:ea typeface="Adobe Heiti Std R" pitchFamily="34" charset="-128"/>
                <a:cs typeface="Levenim MT" pitchFamily="2" charset="-79"/>
              </a:rPr>
              <a:t>(23)</a:t>
            </a:r>
          </a:p>
          <a:p>
            <a:r>
              <a:rPr lang="en-IN" sz="2400" dirty="0" smtClean="0">
                <a:solidFill>
                  <a:schemeClr val="accent4">
                    <a:lumMod val="60000"/>
                    <a:lumOff val="40000"/>
                  </a:schemeClr>
                </a:solidFill>
                <a:latin typeface="Levenim MT" pitchFamily="2" charset="-79"/>
                <a:ea typeface="Adobe Heiti Std R" pitchFamily="34" charset="-128"/>
                <a:cs typeface="Levenim MT" pitchFamily="2" charset="-79"/>
              </a:rPr>
              <a:t>      MCA </a:t>
            </a:r>
            <a:r>
              <a:rPr lang="en-IN" sz="2400" dirty="0" smtClean="0">
                <a:solidFill>
                  <a:schemeClr val="accent4">
                    <a:lumMod val="60000"/>
                    <a:lumOff val="40000"/>
                  </a:schemeClr>
                </a:solidFill>
                <a:latin typeface="Levenim MT" pitchFamily="2" charset="-79"/>
                <a:ea typeface="Adobe Heiti Std R" pitchFamily="34" charset="-128"/>
                <a:cs typeface="Levenim MT" pitchFamily="2" charset="-79"/>
              </a:rPr>
              <a:t>4</a:t>
            </a:r>
            <a:r>
              <a:rPr lang="en-IN" sz="2400" baseline="30000" dirty="0" smtClean="0">
                <a:solidFill>
                  <a:schemeClr val="accent4">
                    <a:lumMod val="60000"/>
                    <a:lumOff val="40000"/>
                  </a:schemeClr>
                </a:solidFill>
                <a:latin typeface="Levenim MT" pitchFamily="2" charset="-79"/>
                <a:ea typeface="Adobe Heiti Std R" pitchFamily="34" charset="-128"/>
                <a:cs typeface="Levenim MT" pitchFamily="2" charset="-79"/>
              </a:rPr>
              <a:t>th</a:t>
            </a:r>
            <a:r>
              <a:rPr lang="en-IN" sz="2400" dirty="0" smtClean="0">
                <a:solidFill>
                  <a:schemeClr val="accent4">
                    <a:lumMod val="60000"/>
                    <a:lumOff val="40000"/>
                  </a:schemeClr>
                </a:solidFill>
                <a:latin typeface="Levenim MT" pitchFamily="2" charset="-79"/>
                <a:ea typeface="Adobe Heiti Std R" pitchFamily="34" charset="-128"/>
                <a:cs typeface="Levenim MT" pitchFamily="2" charset="-79"/>
              </a:rPr>
              <a:t> semester</a:t>
            </a:r>
          </a:p>
          <a:p>
            <a:r>
              <a:rPr lang="en-IN" sz="2400" dirty="0" smtClean="0">
                <a:solidFill>
                  <a:schemeClr val="accent4">
                    <a:lumMod val="60000"/>
                    <a:lumOff val="40000"/>
                  </a:schemeClr>
                </a:solidFill>
                <a:latin typeface="Levenim MT" pitchFamily="2" charset="-79"/>
                <a:ea typeface="Adobe Heiti Std R" pitchFamily="34" charset="-128"/>
                <a:cs typeface="Levenim MT" pitchFamily="2" charset="-79"/>
              </a:rPr>
              <a:t>      St</a:t>
            </a:r>
            <a:r>
              <a:rPr lang="en-IN" sz="2400" dirty="0" smtClean="0">
                <a:solidFill>
                  <a:schemeClr val="accent4">
                    <a:lumMod val="60000"/>
                    <a:lumOff val="40000"/>
                  </a:schemeClr>
                </a:solidFill>
                <a:latin typeface="Levenim MT" pitchFamily="2" charset="-79"/>
                <a:ea typeface="Adobe Heiti Std R" pitchFamily="34" charset="-128"/>
                <a:cs typeface="Levenim MT" pitchFamily="2" charset="-79"/>
              </a:rPr>
              <a:t>. Anthony’s </a:t>
            </a:r>
            <a:r>
              <a:rPr lang="en-IN" sz="2400" dirty="0" err="1" smtClean="0">
                <a:solidFill>
                  <a:schemeClr val="accent4">
                    <a:lumMod val="60000"/>
                    <a:lumOff val="40000"/>
                  </a:schemeClr>
                </a:solidFill>
                <a:latin typeface="Levenim MT" pitchFamily="2" charset="-79"/>
                <a:ea typeface="Adobe Heiti Std R" pitchFamily="34" charset="-128"/>
                <a:cs typeface="Levenim MT" pitchFamily="2" charset="-79"/>
              </a:rPr>
              <a:t>College,Shillong</a:t>
            </a:r>
            <a:r>
              <a:rPr lang="en-IN" sz="2400" dirty="0" smtClean="0">
                <a:solidFill>
                  <a:schemeClr val="accent4">
                    <a:lumMod val="60000"/>
                    <a:lumOff val="40000"/>
                  </a:schemeClr>
                </a:solidFill>
                <a:latin typeface="Levenim MT" pitchFamily="2" charset="-79"/>
                <a:ea typeface="Adobe Heiti Std R" pitchFamily="34" charset="-128"/>
                <a:cs typeface="Levenim MT" pitchFamily="2" charset="-79"/>
              </a:rPr>
              <a:t>.</a:t>
            </a:r>
            <a:endParaRPr lang="en-IN" sz="2400" dirty="0">
              <a:solidFill>
                <a:schemeClr val="accent4">
                  <a:lumMod val="60000"/>
                  <a:lumOff val="40000"/>
                </a:schemeClr>
              </a:solidFill>
              <a:latin typeface="Levenim MT" pitchFamily="2" charset="-79"/>
              <a:ea typeface="Adobe Heiti Std R" pitchFamily="34" charset="-128"/>
              <a:cs typeface="Levenim MT" pitchFamily="2" charset="-79"/>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 name="TextBox 1"/>
          <p:cNvSpPr txBox="1"/>
          <p:nvPr/>
        </p:nvSpPr>
        <p:spPr>
          <a:xfrm>
            <a:off x="1187624" y="188639"/>
            <a:ext cx="7398535" cy="461665"/>
          </a:xfrm>
          <a:prstGeom prst="rect">
            <a:avLst/>
          </a:prstGeom>
          <a:noFill/>
        </p:spPr>
        <p:txBody>
          <a:bodyPr wrap="square" rtlCol="0">
            <a:spAutoFit/>
          </a:bodyPr>
          <a:lstStyle/>
          <a:p>
            <a:pPr algn="ctr"/>
            <a:r>
              <a:rPr lang="en-US" sz="2400" dirty="0">
                <a:solidFill>
                  <a:schemeClr val="accent1">
                    <a:lumMod val="40000"/>
                    <a:lumOff val="60000"/>
                  </a:schemeClr>
                </a:solidFill>
                <a:latin typeface="Quicksand" charset="0"/>
              </a:rPr>
              <a:t>Data Analysis Process</a:t>
            </a:r>
            <a:endParaRPr lang="en-IN" sz="2400" dirty="0">
              <a:solidFill>
                <a:schemeClr val="accent1">
                  <a:lumMod val="40000"/>
                  <a:lumOff val="60000"/>
                </a:schemeClr>
              </a:solidFill>
              <a:latin typeface="Quicksand" charset="0"/>
            </a:endParaRPr>
          </a:p>
        </p:txBody>
      </p:sp>
      <p:sp>
        <p:nvSpPr>
          <p:cNvPr id="3" name="TextBox 2"/>
          <p:cNvSpPr txBox="1"/>
          <p:nvPr/>
        </p:nvSpPr>
        <p:spPr>
          <a:xfrm>
            <a:off x="1097327" y="1340768"/>
            <a:ext cx="7920880" cy="2554545"/>
          </a:xfrm>
          <a:prstGeom prst="rect">
            <a:avLst/>
          </a:prstGeom>
          <a:noFill/>
        </p:spPr>
        <p:txBody>
          <a:bodyPr wrap="square" rtlCol="0">
            <a:spAutoFit/>
          </a:bodyPr>
          <a:lstStyle/>
          <a:p>
            <a:r>
              <a:rPr lang="en-US" sz="2000" b="1" u="sng" dirty="0">
                <a:solidFill>
                  <a:schemeClr val="accent1">
                    <a:lumMod val="40000"/>
                    <a:lumOff val="60000"/>
                  </a:schemeClr>
                </a:solidFill>
                <a:latin typeface="Quicksand" charset="0"/>
              </a:rPr>
              <a:t>3. Data </a:t>
            </a:r>
            <a:r>
              <a:rPr lang="en-US" sz="2000" b="1" u="sng" dirty="0" smtClean="0">
                <a:solidFill>
                  <a:schemeClr val="accent1">
                    <a:lumMod val="40000"/>
                    <a:lumOff val="60000"/>
                  </a:schemeClr>
                </a:solidFill>
                <a:latin typeface="Quicksand" charset="0"/>
              </a:rPr>
              <a:t>processing</a:t>
            </a:r>
          </a:p>
          <a:p>
            <a:endParaRPr lang="en-US" sz="2000" b="1" u="sng" dirty="0" smtClean="0">
              <a:solidFill>
                <a:schemeClr val="accent1">
                  <a:lumMod val="40000"/>
                  <a:lumOff val="60000"/>
                </a:schemeClr>
              </a:solidFill>
              <a:latin typeface="Quicksand" charset="0"/>
            </a:endParaRPr>
          </a:p>
          <a:p>
            <a:r>
              <a:rPr lang="en-US" sz="2000" dirty="0">
                <a:solidFill>
                  <a:schemeClr val="accent1">
                    <a:lumMod val="40000"/>
                    <a:lumOff val="60000"/>
                  </a:schemeClr>
                </a:solidFill>
                <a:latin typeface="Quicksand" charset="0"/>
              </a:rPr>
              <a:t>Data initially obtained must be processed or organized for analysis. </a:t>
            </a:r>
          </a:p>
          <a:p>
            <a:endParaRPr lang="en-US" sz="2000" dirty="0">
              <a:solidFill>
                <a:schemeClr val="accent1">
                  <a:lumMod val="40000"/>
                  <a:lumOff val="60000"/>
                </a:schemeClr>
              </a:solidFill>
              <a:latin typeface="Quicksand" charset="0"/>
            </a:endParaRPr>
          </a:p>
          <a:p>
            <a:r>
              <a:rPr lang="en-US" sz="2000" dirty="0">
                <a:solidFill>
                  <a:schemeClr val="accent1">
                    <a:lumMod val="40000"/>
                    <a:lumOff val="60000"/>
                  </a:schemeClr>
                </a:solidFill>
                <a:latin typeface="Quicksand" charset="0"/>
              </a:rPr>
              <a:t>For instance, this may involve placing data into rows and columns in a table format for further analysis, such as within a spreadsheet or statistical </a:t>
            </a:r>
            <a:r>
              <a:rPr lang="en-US" sz="2000" dirty="0" smtClean="0">
                <a:solidFill>
                  <a:schemeClr val="accent1">
                    <a:lumMod val="40000"/>
                    <a:lumOff val="60000"/>
                  </a:schemeClr>
                </a:solidFill>
                <a:latin typeface="Quicksand" charset="0"/>
              </a:rPr>
              <a:t>software</a:t>
            </a:r>
            <a:r>
              <a:rPr lang="en-IN" sz="2000" dirty="0" smtClean="0">
                <a:solidFill>
                  <a:schemeClr val="accent1">
                    <a:lumMod val="40000"/>
                    <a:lumOff val="60000"/>
                  </a:schemeClr>
                </a:solidFill>
                <a:latin typeface="Quicksand" charset="0"/>
              </a:rPr>
              <a:t>.</a:t>
            </a:r>
            <a:endParaRPr lang="en-US" sz="2000" dirty="0">
              <a:solidFill>
                <a:schemeClr val="accent1">
                  <a:lumMod val="40000"/>
                  <a:lumOff val="60000"/>
                </a:schemeClr>
              </a:solidFill>
              <a:latin typeface="Quicksand" charset="0"/>
            </a:endParaRPr>
          </a:p>
        </p:txBody>
      </p:sp>
    </p:spTree>
    <p:extLst>
      <p:ext uri="{BB962C8B-B14F-4D97-AF65-F5344CB8AC3E}">
        <p14:creationId xmlns:p14="http://schemas.microsoft.com/office/powerpoint/2010/main" val="19260176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3" name="TextBox 2"/>
          <p:cNvSpPr txBox="1"/>
          <p:nvPr/>
        </p:nvSpPr>
        <p:spPr>
          <a:xfrm>
            <a:off x="2656129" y="260648"/>
            <a:ext cx="3313729" cy="461665"/>
          </a:xfrm>
          <a:prstGeom prst="rect">
            <a:avLst/>
          </a:prstGeom>
          <a:noFill/>
        </p:spPr>
        <p:txBody>
          <a:bodyPr wrap="none" rtlCol="0">
            <a:spAutoFit/>
          </a:bodyPr>
          <a:lstStyle/>
          <a:p>
            <a:pPr algn="ctr"/>
            <a:r>
              <a:rPr lang="en-US" sz="2400" dirty="0">
                <a:solidFill>
                  <a:schemeClr val="accent1">
                    <a:lumMod val="40000"/>
                    <a:lumOff val="60000"/>
                  </a:schemeClr>
                </a:solidFill>
                <a:latin typeface="Quicksand" charset="0"/>
              </a:rPr>
              <a:t>Data Analysis Process</a:t>
            </a:r>
            <a:endParaRPr lang="en-IN" sz="2400" dirty="0">
              <a:solidFill>
                <a:schemeClr val="accent1">
                  <a:lumMod val="40000"/>
                  <a:lumOff val="60000"/>
                </a:schemeClr>
              </a:solidFill>
              <a:latin typeface="Quicksand" charset="0"/>
            </a:endParaRPr>
          </a:p>
        </p:txBody>
      </p:sp>
      <p:sp>
        <p:nvSpPr>
          <p:cNvPr id="4" name="TextBox 3"/>
          <p:cNvSpPr txBox="1"/>
          <p:nvPr/>
        </p:nvSpPr>
        <p:spPr>
          <a:xfrm>
            <a:off x="1907704" y="1772816"/>
            <a:ext cx="184731" cy="307777"/>
          </a:xfrm>
          <a:prstGeom prst="rect">
            <a:avLst/>
          </a:prstGeom>
          <a:noFill/>
        </p:spPr>
        <p:txBody>
          <a:bodyPr wrap="none" rtlCol="0">
            <a:spAutoFit/>
          </a:bodyPr>
          <a:lstStyle/>
          <a:p>
            <a:endParaRPr lang="en-IN" dirty="0"/>
          </a:p>
        </p:txBody>
      </p:sp>
      <p:sp>
        <p:nvSpPr>
          <p:cNvPr id="2" name="TextBox 1"/>
          <p:cNvSpPr txBox="1"/>
          <p:nvPr/>
        </p:nvSpPr>
        <p:spPr>
          <a:xfrm>
            <a:off x="1043608" y="972596"/>
            <a:ext cx="7916228" cy="3077766"/>
          </a:xfrm>
          <a:prstGeom prst="rect">
            <a:avLst/>
          </a:prstGeom>
          <a:noFill/>
        </p:spPr>
        <p:txBody>
          <a:bodyPr wrap="square" rtlCol="0">
            <a:spAutoFit/>
          </a:bodyPr>
          <a:lstStyle/>
          <a:p>
            <a:r>
              <a:rPr lang="en-US" sz="2000" b="1" u="sng" dirty="0">
                <a:solidFill>
                  <a:schemeClr val="accent1">
                    <a:lumMod val="40000"/>
                    <a:lumOff val="60000"/>
                  </a:schemeClr>
                </a:solidFill>
                <a:latin typeface="Quicksand" charset="0"/>
              </a:rPr>
              <a:t>4. Data </a:t>
            </a:r>
            <a:r>
              <a:rPr lang="en-US" sz="2000" b="1" u="sng" dirty="0" smtClean="0">
                <a:solidFill>
                  <a:schemeClr val="accent1">
                    <a:lumMod val="40000"/>
                    <a:lumOff val="60000"/>
                  </a:schemeClr>
                </a:solidFill>
                <a:latin typeface="Quicksand" charset="0"/>
              </a:rPr>
              <a:t>cleaning</a:t>
            </a:r>
          </a:p>
          <a:p>
            <a:endParaRPr lang="en-US" sz="2000" b="1" u="sng" dirty="0" smtClean="0">
              <a:solidFill>
                <a:schemeClr val="accent1">
                  <a:lumMod val="40000"/>
                  <a:lumOff val="60000"/>
                </a:schemeClr>
              </a:solidFill>
              <a:latin typeface="Quicksand" charset="0"/>
            </a:endParaRPr>
          </a:p>
          <a:p>
            <a:r>
              <a:rPr lang="en-US" sz="2000" dirty="0">
                <a:solidFill>
                  <a:schemeClr val="accent1">
                    <a:lumMod val="40000"/>
                    <a:lumOff val="60000"/>
                  </a:schemeClr>
                </a:solidFill>
                <a:latin typeface="Quicksand" charset="0"/>
              </a:rPr>
              <a:t>Once processed and organized, the data may be </a:t>
            </a:r>
          </a:p>
          <a:p>
            <a:pPr lvl="1"/>
            <a:r>
              <a:rPr lang="en-US" sz="2000" dirty="0" smtClean="0">
                <a:solidFill>
                  <a:schemeClr val="accent1">
                    <a:lumMod val="40000"/>
                    <a:lumOff val="60000"/>
                  </a:schemeClr>
                </a:solidFill>
                <a:latin typeface="Quicksand" charset="0"/>
              </a:rPr>
              <a:t>	-Incomplete</a:t>
            </a:r>
            <a:endParaRPr lang="en-US" sz="2000" dirty="0">
              <a:solidFill>
                <a:schemeClr val="accent1">
                  <a:lumMod val="40000"/>
                  <a:lumOff val="60000"/>
                </a:schemeClr>
              </a:solidFill>
              <a:latin typeface="Quicksand" charset="0"/>
            </a:endParaRPr>
          </a:p>
          <a:p>
            <a:pPr lvl="1"/>
            <a:r>
              <a:rPr lang="en-US" sz="2000" dirty="0" smtClean="0">
                <a:solidFill>
                  <a:schemeClr val="accent1">
                    <a:lumMod val="40000"/>
                    <a:lumOff val="60000"/>
                  </a:schemeClr>
                </a:solidFill>
                <a:latin typeface="Quicksand" charset="0"/>
              </a:rPr>
              <a:t>	-contain </a:t>
            </a:r>
            <a:r>
              <a:rPr lang="en-US" sz="2000" dirty="0">
                <a:solidFill>
                  <a:schemeClr val="accent1">
                    <a:lumMod val="40000"/>
                    <a:lumOff val="60000"/>
                  </a:schemeClr>
                </a:solidFill>
                <a:latin typeface="Quicksand" charset="0"/>
              </a:rPr>
              <a:t>duplicates or </a:t>
            </a:r>
          </a:p>
          <a:p>
            <a:pPr lvl="1"/>
            <a:r>
              <a:rPr lang="en-US" sz="2000" dirty="0" smtClean="0">
                <a:solidFill>
                  <a:schemeClr val="accent1">
                    <a:lumMod val="40000"/>
                    <a:lumOff val="60000"/>
                  </a:schemeClr>
                </a:solidFill>
                <a:latin typeface="Quicksand" charset="0"/>
              </a:rPr>
              <a:t>	-contain </a:t>
            </a:r>
            <a:r>
              <a:rPr lang="en-US" sz="2000" dirty="0">
                <a:solidFill>
                  <a:schemeClr val="accent1">
                    <a:lumMod val="40000"/>
                    <a:lumOff val="60000"/>
                  </a:schemeClr>
                </a:solidFill>
                <a:latin typeface="Quicksand" charset="0"/>
              </a:rPr>
              <a:t>errors</a:t>
            </a:r>
          </a:p>
          <a:p>
            <a:pPr lvl="1"/>
            <a:endParaRPr lang="en-US" sz="2000" dirty="0">
              <a:solidFill>
                <a:schemeClr val="accent1">
                  <a:lumMod val="40000"/>
                  <a:lumOff val="60000"/>
                </a:schemeClr>
              </a:solidFill>
              <a:latin typeface="Quicksand" charset="0"/>
            </a:endParaRPr>
          </a:p>
          <a:p>
            <a:r>
              <a:rPr lang="en-US" sz="2000" dirty="0">
                <a:solidFill>
                  <a:schemeClr val="accent1">
                    <a:lumMod val="40000"/>
                    <a:lumOff val="60000"/>
                  </a:schemeClr>
                </a:solidFill>
                <a:latin typeface="Quicksand" charset="0"/>
              </a:rPr>
              <a:t>Data cleaning is the process of preventing and correcting these errors. </a:t>
            </a:r>
          </a:p>
          <a:p>
            <a:endParaRPr lang="en-IN" dirty="0"/>
          </a:p>
        </p:txBody>
      </p:sp>
    </p:spTree>
    <p:extLst>
      <p:ext uri="{BB962C8B-B14F-4D97-AF65-F5344CB8AC3E}">
        <p14:creationId xmlns:p14="http://schemas.microsoft.com/office/powerpoint/2010/main" val="5262247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5" name="TextBox 4"/>
          <p:cNvSpPr txBox="1"/>
          <p:nvPr/>
        </p:nvSpPr>
        <p:spPr>
          <a:xfrm>
            <a:off x="1187624" y="188639"/>
            <a:ext cx="7398535" cy="461665"/>
          </a:xfrm>
          <a:prstGeom prst="rect">
            <a:avLst/>
          </a:prstGeom>
          <a:noFill/>
        </p:spPr>
        <p:txBody>
          <a:bodyPr wrap="square" rtlCol="0">
            <a:spAutoFit/>
          </a:bodyPr>
          <a:lstStyle/>
          <a:p>
            <a:pPr algn="ctr"/>
            <a:r>
              <a:rPr lang="en-US" sz="2400" dirty="0">
                <a:solidFill>
                  <a:schemeClr val="accent1">
                    <a:lumMod val="40000"/>
                    <a:lumOff val="60000"/>
                  </a:schemeClr>
                </a:solidFill>
                <a:latin typeface="Quicksand" charset="0"/>
              </a:rPr>
              <a:t>Data Analysis Process</a:t>
            </a:r>
            <a:endParaRPr lang="en-IN" sz="2400" dirty="0">
              <a:solidFill>
                <a:schemeClr val="accent1">
                  <a:lumMod val="40000"/>
                  <a:lumOff val="60000"/>
                </a:schemeClr>
              </a:solidFill>
              <a:latin typeface="Quicksand" charset="0"/>
            </a:endParaRPr>
          </a:p>
        </p:txBody>
      </p:sp>
      <p:sp>
        <p:nvSpPr>
          <p:cNvPr id="3" name="TextBox 2"/>
          <p:cNvSpPr txBox="1"/>
          <p:nvPr/>
        </p:nvSpPr>
        <p:spPr>
          <a:xfrm>
            <a:off x="1763688" y="1196752"/>
            <a:ext cx="184731" cy="307777"/>
          </a:xfrm>
          <a:prstGeom prst="rect">
            <a:avLst/>
          </a:prstGeom>
          <a:noFill/>
        </p:spPr>
        <p:txBody>
          <a:bodyPr wrap="none" rtlCol="0">
            <a:spAutoFit/>
          </a:bodyPr>
          <a:lstStyle/>
          <a:p>
            <a:endParaRPr lang="en-IN" dirty="0"/>
          </a:p>
        </p:txBody>
      </p:sp>
      <p:sp>
        <p:nvSpPr>
          <p:cNvPr id="8" name="Content Placeholder 2"/>
          <p:cNvSpPr txBox="1">
            <a:spLocks/>
          </p:cNvSpPr>
          <p:nvPr/>
        </p:nvSpPr>
        <p:spPr>
          <a:xfrm>
            <a:off x="914400" y="1350640"/>
            <a:ext cx="8229600" cy="4525963"/>
          </a:xfrm>
          <a:prstGeom prst="rect">
            <a:avLst/>
          </a:prstGeom>
          <a:noFill/>
          <a:ln>
            <a:noFill/>
          </a:ln>
        </p:spPr>
        <p:txBody>
          <a:bodyPr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600"/>
              </a:spcBef>
              <a:spcAft>
                <a:spcPts val="0"/>
              </a:spcAft>
              <a:buClr>
                <a:srgbClr val="F3F3F3"/>
              </a:buClr>
              <a:buSzPct val="100000"/>
              <a:buFont typeface="Quicksand"/>
              <a:buChar char="◦"/>
              <a:defRPr sz="3000" b="0" i="0" u="none" strike="noStrike" cap="none">
                <a:solidFill>
                  <a:srgbClr val="F3F3F3"/>
                </a:solidFill>
                <a:latin typeface="Quicksand"/>
                <a:ea typeface="Quicksand"/>
                <a:cs typeface="Quicksand"/>
                <a:sym typeface="Quicksand"/>
              </a:defRPr>
            </a:lvl1pPr>
            <a:lvl2pPr marR="0" lvl="1" algn="l" rtl="0">
              <a:lnSpc>
                <a:spcPct val="100000"/>
              </a:lnSpc>
              <a:spcBef>
                <a:spcPts val="480"/>
              </a:spcBef>
              <a:spcAft>
                <a:spcPts val="0"/>
              </a:spcAft>
              <a:buClr>
                <a:srgbClr val="F3F3F3"/>
              </a:buClr>
              <a:buSzPct val="100000"/>
              <a:buFont typeface="Quicksand"/>
              <a:buChar char="▫"/>
              <a:defRPr sz="2400" b="0" i="0" u="none" strike="noStrike" cap="none">
                <a:solidFill>
                  <a:srgbClr val="F3F3F3"/>
                </a:solidFill>
                <a:latin typeface="Quicksand"/>
                <a:ea typeface="Quicksand"/>
                <a:cs typeface="Quicksand"/>
                <a:sym typeface="Quicksand"/>
              </a:defRPr>
            </a:lvl2pPr>
            <a:lvl3pPr marR="0" lvl="2" algn="l" rtl="0">
              <a:lnSpc>
                <a:spcPct val="100000"/>
              </a:lnSpc>
              <a:spcBef>
                <a:spcPts val="480"/>
              </a:spcBef>
              <a:spcAft>
                <a:spcPts val="0"/>
              </a:spcAft>
              <a:buClr>
                <a:srgbClr val="F3F3F3"/>
              </a:buClr>
              <a:buSzPct val="100000"/>
              <a:buFont typeface="Quicksand"/>
              <a:buNone/>
              <a:defRPr sz="2400" b="0" i="0" u="none" strike="noStrike" cap="none">
                <a:solidFill>
                  <a:srgbClr val="F3F3F3"/>
                </a:solidFill>
                <a:latin typeface="Quicksand"/>
                <a:ea typeface="Quicksand"/>
                <a:cs typeface="Quicksand"/>
                <a:sym typeface="Quicksand"/>
              </a:defRPr>
            </a:lvl3pPr>
            <a:lvl4pPr marR="0" lvl="3" algn="l" rtl="0">
              <a:lnSpc>
                <a:spcPct val="100000"/>
              </a:lnSpc>
              <a:spcBef>
                <a:spcPts val="360"/>
              </a:spcBef>
              <a:spcAft>
                <a:spcPts val="0"/>
              </a:spcAft>
              <a:buClr>
                <a:srgbClr val="F3F3F3"/>
              </a:buClr>
              <a:buSzPct val="100000"/>
              <a:buFont typeface="Quicksand"/>
              <a:buNone/>
              <a:defRPr sz="1800" b="0" i="0" u="none" strike="noStrike" cap="none">
                <a:solidFill>
                  <a:srgbClr val="F3F3F3"/>
                </a:solidFill>
                <a:latin typeface="Quicksand"/>
                <a:ea typeface="Quicksand"/>
                <a:cs typeface="Quicksand"/>
                <a:sym typeface="Quicksand"/>
              </a:defRPr>
            </a:lvl4pPr>
            <a:lvl5pPr marR="0" lvl="4" algn="l" rtl="0">
              <a:lnSpc>
                <a:spcPct val="100000"/>
              </a:lnSpc>
              <a:spcBef>
                <a:spcPts val="360"/>
              </a:spcBef>
              <a:spcAft>
                <a:spcPts val="0"/>
              </a:spcAft>
              <a:buClr>
                <a:srgbClr val="F3F3F3"/>
              </a:buClr>
              <a:buSzPct val="100000"/>
              <a:buFont typeface="Quicksand"/>
              <a:buNone/>
              <a:defRPr sz="1800" b="0" i="0" u="none" strike="noStrike" cap="none">
                <a:solidFill>
                  <a:srgbClr val="F3F3F3"/>
                </a:solidFill>
                <a:latin typeface="Quicksand"/>
                <a:ea typeface="Quicksand"/>
                <a:cs typeface="Quicksand"/>
                <a:sym typeface="Quicksand"/>
              </a:defRPr>
            </a:lvl5pPr>
            <a:lvl6pPr marR="0" lvl="5" algn="l" rtl="0">
              <a:lnSpc>
                <a:spcPct val="100000"/>
              </a:lnSpc>
              <a:spcBef>
                <a:spcPts val="360"/>
              </a:spcBef>
              <a:spcAft>
                <a:spcPts val="0"/>
              </a:spcAft>
              <a:buClr>
                <a:srgbClr val="F3F3F3"/>
              </a:buClr>
              <a:buSzPct val="100000"/>
              <a:buFont typeface="Quicksand"/>
              <a:buNone/>
              <a:defRPr sz="1800" b="0" i="0" u="none" strike="noStrike" cap="none">
                <a:solidFill>
                  <a:srgbClr val="F3F3F3"/>
                </a:solidFill>
                <a:latin typeface="Quicksand"/>
                <a:ea typeface="Quicksand"/>
                <a:cs typeface="Quicksand"/>
                <a:sym typeface="Quicksand"/>
              </a:defRPr>
            </a:lvl6pPr>
            <a:lvl7pPr marR="0" lvl="6" algn="l" rtl="0">
              <a:lnSpc>
                <a:spcPct val="100000"/>
              </a:lnSpc>
              <a:spcBef>
                <a:spcPts val="360"/>
              </a:spcBef>
              <a:spcAft>
                <a:spcPts val="0"/>
              </a:spcAft>
              <a:buClr>
                <a:srgbClr val="F3F3F3"/>
              </a:buClr>
              <a:buSzPct val="100000"/>
              <a:buFont typeface="Quicksand"/>
              <a:buNone/>
              <a:defRPr sz="1800" b="0" i="0" u="none" strike="noStrike" cap="none">
                <a:solidFill>
                  <a:srgbClr val="F3F3F3"/>
                </a:solidFill>
                <a:latin typeface="Quicksand"/>
                <a:ea typeface="Quicksand"/>
                <a:cs typeface="Quicksand"/>
                <a:sym typeface="Quicksand"/>
              </a:defRPr>
            </a:lvl7pPr>
            <a:lvl8pPr marR="0" lvl="7" algn="l" rtl="0">
              <a:lnSpc>
                <a:spcPct val="100000"/>
              </a:lnSpc>
              <a:spcBef>
                <a:spcPts val="360"/>
              </a:spcBef>
              <a:spcAft>
                <a:spcPts val="0"/>
              </a:spcAft>
              <a:buClr>
                <a:srgbClr val="F3F3F3"/>
              </a:buClr>
              <a:buSzPct val="100000"/>
              <a:buFont typeface="Quicksand"/>
              <a:buNone/>
              <a:defRPr sz="1800" b="0" i="0" u="none" strike="noStrike" cap="none">
                <a:solidFill>
                  <a:srgbClr val="F3F3F3"/>
                </a:solidFill>
                <a:latin typeface="Quicksand"/>
                <a:ea typeface="Quicksand"/>
                <a:cs typeface="Quicksand"/>
                <a:sym typeface="Quicksand"/>
              </a:defRPr>
            </a:lvl8pPr>
            <a:lvl9pPr marR="0" lvl="8" algn="l" rtl="0">
              <a:lnSpc>
                <a:spcPct val="100000"/>
              </a:lnSpc>
              <a:spcBef>
                <a:spcPts val="360"/>
              </a:spcBef>
              <a:spcAft>
                <a:spcPts val="0"/>
              </a:spcAft>
              <a:buClr>
                <a:srgbClr val="F3F3F3"/>
              </a:buClr>
              <a:buSzPct val="100000"/>
              <a:buFont typeface="Quicksand"/>
              <a:buNone/>
              <a:defRPr sz="1800" b="0" i="0" u="none" strike="noStrike" cap="none">
                <a:solidFill>
                  <a:srgbClr val="F3F3F3"/>
                </a:solidFill>
                <a:latin typeface="Quicksand"/>
                <a:ea typeface="Quicksand"/>
                <a:cs typeface="Quicksand"/>
                <a:sym typeface="Quicksand"/>
              </a:defRPr>
            </a:lvl9pPr>
          </a:lstStyle>
          <a:p>
            <a:r>
              <a:rPr lang="en-US" sz="2000" b="1" u="sng" dirty="0" smtClean="0">
                <a:solidFill>
                  <a:schemeClr val="accent1">
                    <a:lumMod val="40000"/>
                    <a:lumOff val="60000"/>
                  </a:schemeClr>
                </a:solidFill>
              </a:rPr>
              <a:t>5. </a:t>
            </a:r>
            <a:r>
              <a:rPr lang="en-US" sz="2000" b="1" u="sng" dirty="0">
                <a:solidFill>
                  <a:schemeClr val="accent1">
                    <a:lumMod val="40000"/>
                    <a:lumOff val="60000"/>
                  </a:schemeClr>
                </a:solidFill>
              </a:rPr>
              <a:t>Exploratory data </a:t>
            </a:r>
            <a:r>
              <a:rPr lang="en-US" sz="2000" b="1" u="sng" dirty="0" smtClean="0">
                <a:solidFill>
                  <a:schemeClr val="accent1">
                    <a:lumMod val="40000"/>
                    <a:lumOff val="60000"/>
                  </a:schemeClr>
                </a:solidFill>
              </a:rPr>
              <a:t>analysis</a:t>
            </a:r>
          </a:p>
          <a:p>
            <a:endParaRPr lang="en-US" sz="2000" b="1" u="sng" dirty="0" smtClean="0">
              <a:solidFill>
                <a:schemeClr val="accent1">
                  <a:lumMod val="40000"/>
                  <a:lumOff val="60000"/>
                </a:schemeClr>
              </a:solidFill>
            </a:endParaRPr>
          </a:p>
          <a:p>
            <a:r>
              <a:rPr lang="en-US" sz="2000" dirty="0">
                <a:solidFill>
                  <a:schemeClr val="accent1">
                    <a:lumMod val="40000"/>
                    <a:lumOff val="60000"/>
                  </a:schemeClr>
                </a:solidFill>
              </a:rPr>
              <a:t>Once the data is processed, organize and cleaned, it can then be analyzed.</a:t>
            </a:r>
          </a:p>
          <a:p>
            <a:endParaRPr lang="en-US" sz="2000" dirty="0">
              <a:solidFill>
                <a:schemeClr val="accent1">
                  <a:lumMod val="40000"/>
                  <a:lumOff val="60000"/>
                </a:schemeClr>
              </a:solidFill>
            </a:endParaRPr>
          </a:p>
          <a:p>
            <a:r>
              <a:rPr lang="en-US" sz="2000" dirty="0">
                <a:solidFill>
                  <a:schemeClr val="accent1">
                    <a:lumMod val="40000"/>
                    <a:lumOff val="60000"/>
                  </a:schemeClr>
                </a:solidFill>
              </a:rPr>
              <a:t>Various data analysis techniques also known  as </a:t>
            </a:r>
            <a:r>
              <a:rPr lang="en-US" sz="2000" b="1" dirty="0">
                <a:solidFill>
                  <a:schemeClr val="accent1">
                    <a:lumMod val="40000"/>
                    <a:lumOff val="60000"/>
                  </a:schemeClr>
                </a:solidFill>
              </a:rPr>
              <a:t>exploratory data analysis</a:t>
            </a:r>
            <a:r>
              <a:rPr lang="en-US" sz="2000">
                <a:solidFill>
                  <a:schemeClr val="accent1">
                    <a:lumMod val="40000"/>
                    <a:lumOff val="60000"/>
                  </a:schemeClr>
                </a:solidFill>
              </a:rPr>
              <a:t> </a:t>
            </a:r>
            <a:r>
              <a:rPr lang="en-US" sz="2000" smtClean="0">
                <a:solidFill>
                  <a:schemeClr val="accent1">
                    <a:lumMod val="40000"/>
                    <a:lumOff val="60000"/>
                  </a:schemeClr>
                </a:solidFill>
              </a:rPr>
              <a:t> </a:t>
            </a:r>
            <a:r>
              <a:rPr lang="en-US" sz="2000" dirty="0">
                <a:solidFill>
                  <a:schemeClr val="accent1">
                    <a:lumMod val="40000"/>
                    <a:lumOff val="60000"/>
                  </a:schemeClr>
                </a:solidFill>
              </a:rPr>
              <a:t>are apply or used to understand ,interpret the messages contained in the data.</a:t>
            </a:r>
          </a:p>
          <a:p>
            <a:endParaRPr lang="en-US" sz="2000" dirty="0">
              <a:solidFill>
                <a:schemeClr val="accent1">
                  <a:lumMod val="40000"/>
                  <a:lumOff val="60000"/>
                </a:schemeClr>
              </a:solidFill>
            </a:endParaRPr>
          </a:p>
          <a:p>
            <a:r>
              <a:rPr lang="en-US" sz="2000" dirty="0">
                <a:solidFill>
                  <a:schemeClr val="accent1">
                    <a:lumMod val="40000"/>
                    <a:lumOff val="60000"/>
                  </a:schemeClr>
                </a:solidFill>
              </a:rPr>
              <a:t>Data Visualization may also be use to interpret the data in a graphical </a:t>
            </a:r>
            <a:r>
              <a:rPr lang="en-US" sz="2000" dirty="0" smtClean="0">
                <a:solidFill>
                  <a:schemeClr val="accent1">
                    <a:lumMod val="40000"/>
                    <a:lumOff val="60000"/>
                  </a:schemeClr>
                </a:solidFill>
              </a:rPr>
              <a:t>format</a:t>
            </a:r>
            <a:endParaRPr lang="en-US" sz="2000" dirty="0">
              <a:solidFill>
                <a:schemeClr val="accent1">
                  <a:lumMod val="40000"/>
                  <a:lumOff val="60000"/>
                </a:schemeClr>
              </a:solidFill>
            </a:endParaRPr>
          </a:p>
        </p:txBody>
      </p:sp>
    </p:spTree>
    <p:extLst>
      <p:ext uri="{BB962C8B-B14F-4D97-AF65-F5344CB8AC3E}">
        <p14:creationId xmlns:p14="http://schemas.microsoft.com/office/powerpoint/2010/main" val="12843946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 name="TextBox 1"/>
          <p:cNvSpPr txBox="1"/>
          <p:nvPr/>
        </p:nvSpPr>
        <p:spPr>
          <a:xfrm>
            <a:off x="1187624" y="188639"/>
            <a:ext cx="7398535" cy="461665"/>
          </a:xfrm>
          <a:prstGeom prst="rect">
            <a:avLst/>
          </a:prstGeom>
          <a:noFill/>
        </p:spPr>
        <p:txBody>
          <a:bodyPr wrap="square" rtlCol="0">
            <a:spAutoFit/>
          </a:bodyPr>
          <a:lstStyle/>
          <a:p>
            <a:pPr algn="ctr"/>
            <a:r>
              <a:rPr lang="en-IN" sz="2400" dirty="0">
                <a:solidFill>
                  <a:schemeClr val="accent1">
                    <a:lumMod val="40000"/>
                    <a:lumOff val="60000"/>
                  </a:schemeClr>
                </a:solidFill>
                <a:latin typeface="Quicksand" charset="0"/>
              </a:rPr>
              <a:t>Data analysis for Database</a:t>
            </a:r>
          </a:p>
        </p:txBody>
      </p:sp>
      <p:sp>
        <p:nvSpPr>
          <p:cNvPr id="3" name="TextBox 2"/>
          <p:cNvSpPr txBox="1"/>
          <p:nvPr/>
        </p:nvSpPr>
        <p:spPr>
          <a:xfrm>
            <a:off x="1097327" y="1340768"/>
            <a:ext cx="7920880" cy="1631216"/>
          </a:xfrm>
          <a:prstGeom prst="rect">
            <a:avLst/>
          </a:prstGeom>
          <a:noFill/>
        </p:spPr>
        <p:txBody>
          <a:bodyPr wrap="square" rtlCol="0">
            <a:spAutoFit/>
          </a:bodyPr>
          <a:lstStyle/>
          <a:p>
            <a:pPr marL="457200" indent="-457200">
              <a:buFont typeface="+mj-lt"/>
              <a:buAutoNum type="arabicPeriod"/>
            </a:pPr>
            <a:r>
              <a:rPr lang="en-IN" sz="2000" dirty="0">
                <a:solidFill>
                  <a:schemeClr val="accent1">
                    <a:lumMod val="40000"/>
                    <a:lumOff val="60000"/>
                  </a:schemeClr>
                </a:solidFill>
                <a:latin typeface="Quicksand" charset="0"/>
              </a:rPr>
              <a:t>Relational data </a:t>
            </a:r>
            <a:r>
              <a:rPr lang="en-IN" sz="2000" dirty="0" smtClean="0">
                <a:solidFill>
                  <a:schemeClr val="accent1">
                    <a:lumMod val="40000"/>
                    <a:lumOff val="60000"/>
                  </a:schemeClr>
                </a:solidFill>
                <a:latin typeface="Quicksand" charset="0"/>
              </a:rPr>
              <a:t>analysis</a:t>
            </a:r>
          </a:p>
          <a:p>
            <a:pPr marL="457200" indent="-457200">
              <a:buFont typeface="+mj-lt"/>
              <a:buAutoNum type="arabicPeriod"/>
            </a:pPr>
            <a:endParaRPr lang="en-IN" sz="2000" dirty="0">
              <a:solidFill>
                <a:schemeClr val="accent1">
                  <a:lumMod val="40000"/>
                  <a:lumOff val="60000"/>
                </a:schemeClr>
              </a:solidFill>
              <a:latin typeface="Quicksand" charset="0"/>
            </a:endParaRPr>
          </a:p>
          <a:p>
            <a:pPr marL="457200" indent="-457200">
              <a:buFont typeface="+mj-lt"/>
              <a:buAutoNum type="arabicPeriod"/>
            </a:pPr>
            <a:r>
              <a:rPr lang="en-IN" sz="2000" dirty="0">
                <a:solidFill>
                  <a:schemeClr val="accent1">
                    <a:lumMod val="40000"/>
                    <a:lumOff val="60000"/>
                  </a:schemeClr>
                </a:solidFill>
                <a:latin typeface="Quicksand" charset="0"/>
              </a:rPr>
              <a:t>Multi dimensional data </a:t>
            </a:r>
            <a:r>
              <a:rPr lang="en-IN" sz="2000" dirty="0" smtClean="0">
                <a:solidFill>
                  <a:schemeClr val="accent1">
                    <a:lumMod val="40000"/>
                    <a:lumOff val="60000"/>
                  </a:schemeClr>
                </a:solidFill>
                <a:latin typeface="Quicksand" charset="0"/>
              </a:rPr>
              <a:t>analysis</a:t>
            </a:r>
          </a:p>
          <a:p>
            <a:pPr marL="457200" indent="-457200">
              <a:buFont typeface="+mj-lt"/>
              <a:buAutoNum type="arabicPeriod"/>
            </a:pPr>
            <a:endParaRPr lang="en-IN" sz="2000" dirty="0">
              <a:solidFill>
                <a:schemeClr val="accent1">
                  <a:lumMod val="40000"/>
                  <a:lumOff val="60000"/>
                </a:schemeClr>
              </a:solidFill>
              <a:latin typeface="Quicksand" charset="0"/>
            </a:endParaRPr>
          </a:p>
          <a:p>
            <a:pPr marL="457200" indent="-457200">
              <a:buFont typeface="+mj-lt"/>
              <a:buAutoNum type="arabicPeriod"/>
            </a:pPr>
            <a:r>
              <a:rPr lang="en-IN" sz="2000" dirty="0">
                <a:solidFill>
                  <a:schemeClr val="accent1">
                    <a:lumMod val="40000"/>
                    <a:lumOff val="60000"/>
                  </a:schemeClr>
                </a:solidFill>
                <a:latin typeface="Quicksand" charset="0"/>
              </a:rPr>
              <a:t>Object oriented data </a:t>
            </a:r>
            <a:r>
              <a:rPr lang="en-IN" sz="2000" dirty="0" smtClean="0">
                <a:solidFill>
                  <a:schemeClr val="accent1">
                    <a:lumMod val="40000"/>
                    <a:lumOff val="60000"/>
                  </a:schemeClr>
                </a:solidFill>
                <a:latin typeface="Quicksand" charset="0"/>
              </a:rPr>
              <a:t>analysis</a:t>
            </a:r>
            <a:endParaRPr lang="en-IN" sz="2000" dirty="0">
              <a:solidFill>
                <a:schemeClr val="accent1">
                  <a:lumMod val="40000"/>
                  <a:lumOff val="60000"/>
                </a:schemeClr>
              </a:solidFill>
              <a:latin typeface="Quicksand" charset="0"/>
            </a:endParaRPr>
          </a:p>
        </p:txBody>
      </p:sp>
    </p:spTree>
    <p:extLst>
      <p:ext uri="{BB962C8B-B14F-4D97-AF65-F5344CB8AC3E}">
        <p14:creationId xmlns:p14="http://schemas.microsoft.com/office/powerpoint/2010/main" val="13085241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99792" y="476672"/>
            <a:ext cx="3743332" cy="461665"/>
          </a:xfrm>
          <a:prstGeom prst="rect">
            <a:avLst/>
          </a:prstGeom>
          <a:noFill/>
        </p:spPr>
        <p:txBody>
          <a:bodyPr wrap="none" rtlCol="0">
            <a:spAutoFit/>
          </a:bodyPr>
          <a:lstStyle/>
          <a:p>
            <a:r>
              <a:rPr lang="en-IN" sz="2400" dirty="0" smtClean="0">
                <a:solidFill>
                  <a:schemeClr val="accent1">
                    <a:lumMod val="40000"/>
                    <a:lumOff val="60000"/>
                  </a:schemeClr>
                </a:solidFill>
                <a:latin typeface="Quicksand" charset="0"/>
              </a:rPr>
              <a:t>1.Relational </a:t>
            </a:r>
            <a:r>
              <a:rPr lang="en-IN" sz="2400" dirty="0">
                <a:solidFill>
                  <a:schemeClr val="accent1">
                    <a:lumMod val="40000"/>
                    <a:lumOff val="60000"/>
                  </a:schemeClr>
                </a:solidFill>
                <a:latin typeface="Quicksand" charset="0"/>
              </a:rPr>
              <a:t>data analysis</a:t>
            </a:r>
          </a:p>
        </p:txBody>
      </p:sp>
      <p:sp>
        <p:nvSpPr>
          <p:cNvPr id="3" name="TextBox 2"/>
          <p:cNvSpPr txBox="1"/>
          <p:nvPr/>
        </p:nvSpPr>
        <p:spPr>
          <a:xfrm>
            <a:off x="1068897" y="1288598"/>
            <a:ext cx="8069838" cy="3477875"/>
          </a:xfrm>
          <a:prstGeom prst="rect">
            <a:avLst/>
          </a:prstGeom>
          <a:noFill/>
        </p:spPr>
        <p:txBody>
          <a:bodyPr wrap="none" rtlCol="0">
            <a:spAutoFit/>
          </a:bodyPr>
          <a:lstStyle/>
          <a:p>
            <a:r>
              <a:rPr lang="en-IN" sz="2000" dirty="0" smtClean="0">
                <a:solidFill>
                  <a:schemeClr val="accent1">
                    <a:lumMod val="40000"/>
                    <a:lumOff val="60000"/>
                  </a:schemeClr>
                </a:solidFill>
              </a:rPr>
              <a:t>-</a:t>
            </a:r>
            <a:r>
              <a:rPr lang="en-IN" sz="2000" dirty="0" smtClean="0">
                <a:solidFill>
                  <a:schemeClr val="accent1">
                    <a:lumMod val="40000"/>
                    <a:lumOff val="60000"/>
                  </a:schemeClr>
                </a:solidFill>
                <a:latin typeface="Quicksand" charset="0"/>
              </a:rPr>
              <a:t>Use </a:t>
            </a:r>
            <a:r>
              <a:rPr lang="en-IN" sz="2000" dirty="0">
                <a:solidFill>
                  <a:schemeClr val="accent1">
                    <a:lumMod val="40000"/>
                    <a:lumOff val="60000"/>
                  </a:schemeClr>
                </a:solidFill>
                <a:latin typeface="Quicksand" charset="0"/>
              </a:rPr>
              <a:t>of tables</a:t>
            </a:r>
            <a:r>
              <a:rPr lang="en-IN" sz="2000" dirty="0" smtClean="0">
                <a:solidFill>
                  <a:schemeClr val="accent1">
                    <a:lumMod val="40000"/>
                    <a:lumOff val="60000"/>
                  </a:schemeClr>
                </a:solidFill>
                <a:latin typeface="Quicksand" charset="0"/>
              </a:rPr>
              <a:t>.</a:t>
            </a:r>
          </a:p>
          <a:p>
            <a:endParaRPr lang="en-IN" sz="2000" dirty="0">
              <a:solidFill>
                <a:schemeClr val="accent1">
                  <a:lumMod val="40000"/>
                  <a:lumOff val="60000"/>
                </a:schemeClr>
              </a:solidFill>
              <a:latin typeface="Quicksand" charset="0"/>
            </a:endParaRPr>
          </a:p>
          <a:p>
            <a:r>
              <a:rPr lang="en-IN" sz="2000" dirty="0" smtClean="0">
                <a:solidFill>
                  <a:schemeClr val="accent1">
                    <a:lumMod val="40000"/>
                    <a:lumOff val="60000"/>
                  </a:schemeClr>
                </a:solidFill>
                <a:latin typeface="Quicksand" charset="0"/>
              </a:rPr>
              <a:t>-Relational </a:t>
            </a:r>
            <a:r>
              <a:rPr lang="en-IN" sz="2000" dirty="0">
                <a:solidFill>
                  <a:schemeClr val="accent1">
                    <a:lumMod val="40000"/>
                    <a:lumOff val="60000"/>
                  </a:schemeClr>
                </a:solidFill>
                <a:latin typeface="Quicksand" charset="0"/>
              </a:rPr>
              <a:t>analysis is about how data can best be organised </a:t>
            </a:r>
            <a:r>
              <a:rPr lang="en-IN" sz="2000" dirty="0" smtClean="0">
                <a:solidFill>
                  <a:schemeClr val="accent1">
                    <a:lumMod val="40000"/>
                    <a:lumOff val="60000"/>
                  </a:schemeClr>
                </a:solidFill>
                <a:latin typeface="Quicksand" charset="0"/>
              </a:rPr>
              <a:t>into</a:t>
            </a:r>
          </a:p>
          <a:p>
            <a:r>
              <a:rPr lang="en-IN" sz="2000" dirty="0" smtClean="0">
                <a:solidFill>
                  <a:schemeClr val="accent1">
                    <a:lumMod val="40000"/>
                    <a:lumOff val="60000"/>
                  </a:schemeClr>
                </a:solidFill>
                <a:latin typeface="Quicksand" charset="0"/>
              </a:rPr>
              <a:t>relations.</a:t>
            </a:r>
          </a:p>
          <a:p>
            <a:endParaRPr lang="en-IN" sz="2000" dirty="0">
              <a:solidFill>
                <a:schemeClr val="accent1">
                  <a:lumMod val="40000"/>
                  <a:lumOff val="60000"/>
                </a:schemeClr>
              </a:solidFill>
              <a:latin typeface="Quicksand" charset="0"/>
            </a:endParaRPr>
          </a:p>
          <a:p>
            <a:r>
              <a:rPr lang="en-IN" sz="2000" dirty="0" smtClean="0">
                <a:solidFill>
                  <a:schemeClr val="accent1">
                    <a:lumMod val="40000"/>
                    <a:lumOff val="60000"/>
                  </a:schemeClr>
                </a:solidFill>
                <a:latin typeface="Quicksand" charset="0"/>
              </a:rPr>
              <a:t>-For </a:t>
            </a:r>
            <a:r>
              <a:rPr lang="en-IN" sz="2000" dirty="0">
                <a:solidFill>
                  <a:schemeClr val="accent1">
                    <a:lumMod val="40000"/>
                    <a:lumOff val="60000"/>
                  </a:schemeClr>
                </a:solidFill>
                <a:latin typeface="Quicksand" charset="0"/>
              </a:rPr>
              <a:t>a given dataset, relational analysis will produce a set of </a:t>
            </a:r>
            <a:r>
              <a:rPr lang="en-IN" sz="2000" dirty="0" smtClean="0">
                <a:solidFill>
                  <a:schemeClr val="accent1">
                    <a:lumMod val="40000"/>
                    <a:lumOff val="60000"/>
                  </a:schemeClr>
                </a:solidFill>
                <a:latin typeface="Quicksand" charset="0"/>
              </a:rPr>
              <a:t>tables</a:t>
            </a:r>
          </a:p>
          <a:p>
            <a:r>
              <a:rPr lang="en-IN" sz="2000" dirty="0" smtClean="0">
                <a:solidFill>
                  <a:schemeClr val="accent1">
                    <a:lumMod val="40000"/>
                    <a:lumOff val="60000"/>
                  </a:schemeClr>
                </a:solidFill>
                <a:latin typeface="Quicksand" charset="0"/>
              </a:rPr>
              <a:t>(or </a:t>
            </a:r>
            <a:r>
              <a:rPr lang="en-IN" sz="2000" dirty="0">
                <a:solidFill>
                  <a:schemeClr val="accent1">
                    <a:lumMod val="40000"/>
                    <a:lumOff val="60000"/>
                  </a:schemeClr>
                </a:solidFill>
                <a:latin typeface="Quicksand" charset="0"/>
              </a:rPr>
              <a:t>relations) that between them represent all of the data. </a:t>
            </a:r>
            <a:endParaRPr lang="en-IN" sz="2000" dirty="0" smtClean="0">
              <a:solidFill>
                <a:schemeClr val="accent1">
                  <a:lumMod val="40000"/>
                  <a:lumOff val="60000"/>
                </a:schemeClr>
              </a:solidFill>
              <a:latin typeface="Quicksand" charset="0"/>
            </a:endParaRPr>
          </a:p>
          <a:p>
            <a:endParaRPr lang="en-IN" sz="2000" dirty="0">
              <a:solidFill>
                <a:schemeClr val="accent1">
                  <a:lumMod val="40000"/>
                  <a:lumOff val="60000"/>
                </a:schemeClr>
              </a:solidFill>
              <a:latin typeface="Quicksand" charset="0"/>
            </a:endParaRPr>
          </a:p>
          <a:p>
            <a:r>
              <a:rPr lang="en-IN" sz="2000" dirty="0" smtClean="0">
                <a:solidFill>
                  <a:schemeClr val="accent1">
                    <a:lumMod val="40000"/>
                    <a:lumOff val="60000"/>
                  </a:schemeClr>
                </a:solidFill>
                <a:latin typeface="Quicksand" charset="0"/>
              </a:rPr>
              <a:t>-The </a:t>
            </a:r>
            <a:r>
              <a:rPr lang="en-IN" sz="2000" dirty="0">
                <a:solidFill>
                  <a:schemeClr val="accent1">
                    <a:lumMod val="40000"/>
                    <a:lumOff val="60000"/>
                  </a:schemeClr>
                </a:solidFill>
                <a:latin typeface="Quicksand" charset="0"/>
              </a:rPr>
              <a:t>object of relational data analysis is to organise all of the </a:t>
            </a:r>
            <a:r>
              <a:rPr lang="en-IN" sz="2000" dirty="0" smtClean="0">
                <a:solidFill>
                  <a:schemeClr val="accent1">
                    <a:lumMod val="40000"/>
                    <a:lumOff val="60000"/>
                  </a:schemeClr>
                </a:solidFill>
                <a:latin typeface="Quicksand" charset="0"/>
              </a:rPr>
              <a:t>data</a:t>
            </a:r>
          </a:p>
          <a:p>
            <a:r>
              <a:rPr lang="en-IN" sz="2000" dirty="0" smtClean="0">
                <a:solidFill>
                  <a:schemeClr val="accent1">
                    <a:lumMod val="40000"/>
                    <a:lumOff val="60000"/>
                  </a:schemeClr>
                </a:solidFill>
                <a:latin typeface="Quicksand" charset="0"/>
              </a:rPr>
              <a:t>Items used </a:t>
            </a:r>
            <a:r>
              <a:rPr lang="en-IN" sz="2000" dirty="0">
                <a:solidFill>
                  <a:schemeClr val="accent1">
                    <a:lumMod val="40000"/>
                    <a:lumOff val="60000"/>
                  </a:schemeClr>
                </a:solidFill>
                <a:latin typeface="Quicksand" charset="0"/>
              </a:rPr>
              <a:t>by the system into a set of </a:t>
            </a:r>
            <a:r>
              <a:rPr lang="en-IN" sz="2000" i="1" dirty="0">
                <a:solidFill>
                  <a:schemeClr val="accent1">
                    <a:lumMod val="40000"/>
                    <a:lumOff val="60000"/>
                  </a:schemeClr>
                </a:solidFill>
                <a:latin typeface="Quicksand" charset="0"/>
              </a:rPr>
              <a:t>well normalised relations.</a:t>
            </a:r>
            <a:endParaRPr lang="en-IN" sz="2000" dirty="0">
              <a:solidFill>
                <a:schemeClr val="accent1">
                  <a:lumMod val="40000"/>
                  <a:lumOff val="60000"/>
                </a:schemeClr>
              </a:solidFill>
              <a:latin typeface="Quicksand" charset="0"/>
            </a:endParaRPr>
          </a:p>
          <a:p>
            <a:endParaRPr lang="en-IN" sz="2000" dirty="0">
              <a:solidFill>
                <a:schemeClr val="accent1">
                  <a:lumMod val="40000"/>
                  <a:lumOff val="60000"/>
                </a:schemeClr>
              </a:solidFill>
            </a:endParaRPr>
          </a:p>
        </p:txBody>
      </p:sp>
    </p:spTree>
    <p:extLst>
      <p:ext uri="{BB962C8B-B14F-4D97-AF65-F5344CB8AC3E}">
        <p14:creationId xmlns:p14="http://schemas.microsoft.com/office/powerpoint/2010/main" val="5721416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712" y="2060848"/>
            <a:ext cx="6020640" cy="1971950"/>
          </a:xfrm>
          <a:prstGeom prst="rect">
            <a:avLst/>
          </a:prstGeom>
        </p:spPr>
      </p:pic>
    </p:spTree>
    <p:extLst>
      <p:ext uri="{BB962C8B-B14F-4D97-AF65-F5344CB8AC3E}">
        <p14:creationId xmlns:p14="http://schemas.microsoft.com/office/powerpoint/2010/main" val="4939653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83768" y="447055"/>
            <a:ext cx="4892686" cy="461665"/>
          </a:xfrm>
          <a:prstGeom prst="rect">
            <a:avLst/>
          </a:prstGeom>
          <a:noFill/>
        </p:spPr>
        <p:txBody>
          <a:bodyPr wrap="none" rtlCol="0">
            <a:spAutoFit/>
          </a:bodyPr>
          <a:lstStyle/>
          <a:p>
            <a:r>
              <a:rPr lang="en-IN" sz="2400" dirty="0" smtClean="0">
                <a:solidFill>
                  <a:schemeClr val="accent1">
                    <a:lumMod val="40000"/>
                    <a:lumOff val="60000"/>
                  </a:schemeClr>
                </a:solidFill>
                <a:latin typeface="Quicksand" charset="0"/>
              </a:rPr>
              <a:t>2.Multi-dimensional </a:t>
            </a:r>
            <a:r>
              <a:rPr lang="en-IN" sz="2400" dirty="0">
                <a:solidFill>
                  <a:schemeClr val="accent1">
                    <a:lumMod val="40000"/>
                    <a:lumOff val="60000"/>
                  </a:schemeClr>
                </a:solidFill>
                <a:latin typeface="Quicksand" charset="0"/>
              </a:rPr>
              <a:t>data analysis</a:t>
            </a:r>
          </a:p>
        </p:txBody>
      </p:sp>
      <p:sp>
        <p:nvSpPr>
          <p:cNvPr id="3" name="TextBox 2"/>
          <p:cNvSpPr txBox="1"/>
          <p:nvPr/>
        </p:nvSpPr>
        <p:spPr>
          <a:xfrm>
            <a:off x="971600" y="1196752"/>
            <a:ext cx="8395247" cy="3170099"/>
          </a:xfrm>
          <a:prstGeom prst="rect">
            <a:avLst/>
          </a:prstGeom>
          <a:noFill/>
        </p:spPr>
        <p:txBody>
          <a:bodyPr wrap="none" rtlCol="0">
            <a:spAutoFit/>
          </a:bodyPr>
          <a:lstStyle/>
          <a:p>
            <a:r>
              <a:rPr lang="en-IN" sz="2000" dirty="0" smtClean="0">
                <a:solidFill>
                  <a:schemeClr val="accent1">
                    <a:lumMod val="40000"/>
                    <a:lumOff val="60000"/>
                  </a:schemeClr>
                </a:solidFill>
                <a:latin typeface="Quicksand" charset="0"/>
              </a:rPr>
              <a:t>-Multi-dimensional </a:t>
            </a:r>
            <a:r>
              <a:rPr lang="en-IN" sz="2000" dirty="0">
                <a:solidFill>
                  <a:schemeClr val="accent1">
                    <a:lumMod val="40000"/>
                    <a:lumOff val="60000"/>
                  </a:schemeClr>
                </a:solidFill>
                <a:latin typeface="Quicksand" charset="0"/>
              </a:rPr>
              <a:t>Data Analysis (MDDA) refers to the process </a:t>
            </a:r>
            <a:r>
              <a:rPr lang="en-IN" sz="2000" dirty="0" smtClean="0">
                <a:solidFill>
                  <a:schemeClr val="accent1">
                    <a:lumMod val="40000"/>
                    <a:lumOff val="60000"/>
                  </a:schemeClr>
                </a:solidFill>
                <a:latin typeface="Quicksand" charset="0"/>
              </a:rPr>
              <a:t>of</a:t>
            </a:r>
          </a:p>
          <a:p>
            <a:r>
              <a:rPr lang="en-IN" sz="2000" dirty="0" smtClean="0">
                <a:solidFill>
                  <a:schemeClr val="accent1">
                    <a:lumMod val="40000"/>
                    <a:lumOff val="60000"/>
                  </a:schemeClr>
                </a:solidFill>
                <a:latin typeface="Quicksand" charset="0"/>
              </a:rPr>
              <a:t>summarizing </a:t>
            </a:r>
            <a:r>
              <a:rPr lang="en-IN" sz="2000" dirty="0">
                <a:solidFill>
                  <a:schemeClr val="accent1">
                    <a:lumMod val="40000"/>
                    <a:lumOff val="60000"/>
                  </a:schemeClr>
                </a:solidFill>
                <a:latin typeface="Quicksand" charset="0"/>
              </a:rPr>
              <a:t>data across multiple levels (called dimensions) and </a:t>
            </a:r>
            <a:r>
              <a:rPr lang="en-IN" sz="2000" dirty="0" smtClean="0">
                <a:solidFill>
                  <a:schemeClr val="accent1">
                    <a:lumMod val="40000"/>
                    <a:lumOff val="60000"/>
                  </a:schemeClr>
                </a:solidFill>
                <a:latin typeface="Quicksand" charset="0"/>
              </a:rPr>
              <a:t>then</a:t>
            </a:r>
          </a:p>
          <a:p>
            <a:r>
              <a:rPr lang="en-IN" sz="2000" dirty="0" smtClean="0">
                <a:solidFill>
                  <a:schemeClr val="accent1">
                    <a:lumMod val="40000"/>
                    <a:lumOff val="60000"/>
                  </a:schemeClr>
                </a:solidFill>
                <a:latin typeface="Quicksand" charset="0"/>
              </a:rPr>
              <a:t>presenting </a:t>
            </a:r>
            <a:r>
              <a:rPr lang="en-IN" sz="2000" dirty="0">
                <a:solidFill>
                  <a:schemeClr val="accent1">
                    <a:lumMod val="40000"/>
                    <a:lumOff val="60000"/>
                  </a:schemeClr>
                </a:solidFill>
                <a:latin typeface="Quicksand" charset="0"/>
              </a:rPr>
              <a:t>the results in a multi-dimensional grid format</a:t>
            </a:r>
            <a:r>
              <a:rPr lang="en-IN" sz="2000" dirty="0" smtClean="0">
                <a:solidFill>
                  <a:schemeClr val="accent1">
                    <a:lumMod val="40000"/>
                    <a:lumOff val="60000"/>
                  </a:schemeClr>
                </a:solidFill>
                <a:latin typeface="Quicksand" charset="0"/>
              </a:rPr>
              <a:t>.</a:t>
            </a:r>
          </a:p>
          <a:p>
            <a:endParaRPr lang="en-IN" sz="2000" dirty="0">
              <a:solidFill>
                <a:schemeClr val="accent1">
                  <a:lumMod val="40000"/>
                  <a:lumOff val="60000"/>
                </a:schemeClr>
              </a:solidFill>
              <a:latin typeface="Quicksand" charset="0"/>
            </a:endParaRPr>
          </a:p>
          <a:p>
            <a:r>
              <a:rPr lang="en-IN" sz="2000" dirty="0" smtClean="0">
                <a:solidFill>
                  <a:schemeClr val="accent1">
                    <a:lumMod val="40000"/>
                    <a:lumOff val="60000"/>
                  </a:schemeClr>
                </a:solidFill>
                <a:latin typeface="Quicksand" charset="0"/>
              </a:rPr>
              <a:t>-OLAP</a:t>
            </a:r>
            <a:r>
              <a:rPr lang="en-IN" sz="2000" dirty="0">
                <a:solidFill>
                  <a:schemeClr val="accent1">
                    <a:lumMod val="40000"/>
                    <a:lumOff val="60000"/>
                  </a:schemeClr>
                </a:solidFill>
                <a:latin typeface="Quicksand" charset="0"/>
              </a:rPr>
              <a:t>, Data Pivot., Decision Cube, and Crosstab</a:t>
            </a:r>
            <a:r>
              <a:rPr lang="en-IN" sz="2000" dirty="0" smtClean="0">
                <a:solidFill>
                  <a:schemeClr val="accent1">
                    <a:lumMod val="40000"/>
                    <a:lumOff val="60000"/>
                  </a:schemeClr>
                </a:solidFill>
                <a:latin typeface="Quicksand" charset="0"/>
              </a:rPr>
              <a:t>.</a:t>
            </a:r>
          </a:p>
          <a:p>
            <a:endParaRPr lang="en-IN" sz="2000" dirty="0">
              <a:solidFill>
                <a:schemeClr val="accent1">
                  <a:lumMod val="40000"/>
                  <a:lumOff val="60000"/>
                </a:schemeClr>
              </a:solidFill>
              <a:latin typeface="Quicksand" charset="0"/>
            </a:endParaRPr>
          </a:p>
          <a:p>
            <a:r>
              <a:rPr lang="en-IN" sz="2000" dirty="0" smtClean="0">
                <a:solidFill>
                  <a:schemeClr val="accent1">
                    <a:lumMod val="40000"/>
                    <a:lumOff val="60000"/>
                  </a:schemeClr>
                </a:solidFill>
                <a:latin typeface="Quicksand" charset="0"/>
              </a:rPr>
              <a:t>-Three </a:t>
            </a:r>
            <a:r>
              <a:rPr lang="en-IN" sz="2000" dirty="0">
                <a:solidFill>
                  <a:schemeClr val="accent1">
                    <a:lumMod val="40000"/>
                    <a:lumOff val="60000"/>
                  </a:schemeClr>
                </a:solidFill>
                <a:latin typeface="Quicksand" charset="0"/>
              </a:rPr>
              <a:t>types of dimensions can be defined: </a:t>
            </a:r>
            <a:r>
              <a:rPr lang="en-IN" sz="2000" b="1" dirty="0">
                <a:solidFill>
                  <a:schemeClr val="accent1">
                    <a:lumMod val="40000"/>
                    <a:lumOff val="60000"/>
                  </a:schemeClr>
                </a:solidFill>
                <a:latin typeface="Quicksand" charset="0"/>
              </a:rPr>
              <a:t>Column</a:t>
            </a:r>
            <a:r>
              <a:rPr lang="en-IN" sz="2000" dirty="0">
                <a:solidFill>
                  <a:schemeClr val="accent1">
                    <a:lumMod val="40000"/>
                    <a:lumOff val="60000"/>
                  </a:schemeClr>
                </a:solidFill>
                <a:latin typeface="Quicksand" charset="0"/>
              </a:rPr>
              <a:t>, </a:t>
            </a:r>
            <a:r>
              <a:rPr lang="en-IN" sz="2000" b="1" dirty="0">
                <a:solidFill>
                  <a:schemeClr val="accent1">
                    <a:lumMod val="40000"/>
                    <a:lumOff val="60000"/>
                  </a:schemeClr>
                </a:solidFill>
                <a:latin typeface="Quicksand" charset="0"/>
              </a:rPr>
              <a:t>Row</a:t>
            </a:r>
            <a:r>
              <a:rPr lang="en-IN" sz="2000" dirty="0">
                <a:solidFill>
                  <a:schemeClr val="accent1">
                    <a:lumMod val="40000"/>
                    <a:lumOff val="60000"/>
                  </a:schemeClr>
                </a:solidFill>
                <a:latin typeface="Quicksand" charset="0"/>
              </a:rPr>
              <a:t> and </a:t>
            </a:r>
            <a:r>
              <a:rPr lang="en-IN" sz="2000" b="1" dirty="0">
                <a:solidFill>
                  <a:schemeClr val="accent1">
                    <a:lumMod val="40000"/>
                    <a:lumOff val="60000"/>
                  </a:schemeClr>
                </a:solidFill>
                <a:latin typeface="Quicksand" charset="0"/>
              </a:rPr>
              <a:t>Value</a:t>
            </a:r>
            <a:r>
              <a:rPr lang="en-IN" sz="2000" dirty="0" smtClean="0">
                <a:solidFill>
                  <a:schemeClr val="accent1">
                    <a:lumMod val="40000"/>
                    <a:lumOff val="60000"/>
                  </a:schemeClr>
                </a:solidFill>
                <a:latin typeface="Quicksand" charset="0"/>
              </a:rPr>
              <a:t>.</a:t>
            </a:r>
          </a:p>
          <a:p>
            <a:endParaRPr lang="en-IN" sz="2000" dirty="0">
              <a:solidFill>
                <a:schemeClr val="accent1">
                  <a:lumMod val="40000"/>
                  <a:lumOff val="60000"/>
                </a:schemeClr>
              </a:solidFill>
              <a:latin typeface="Quicksand" charset="0"/>
            </a:endParaRPr>
          </a:p>
          <a:p>
            <a:r>
              <a:rPr lang="en-IN" sz="2000" dirty="0" smtClean="0">
                <a:solidFill>
                  <a:schemeClr val="accent1">
                    <a:lumMod val="40000"/>
                    <a:lumOff val="60000"/>
                  </a:schemeClr>
                </a:solidFill>
                <a:latin typeface="Quicksand" charset="0"/>
              </a:rPr>
              <a:t>-Column </a:t>
            </a:r>
            <a:r>
              <a:rPr lang="en-IN" sz="2000" dirty="0">
                <a:solidFill>
                  <a:schemeClr val="accent1">
                    <a:lumMod val="40000"/>
                    <a:lumOff val="60000"/>
                  </a:schemeClr>
                </a:solidFill>
                <a:latin typeface="Quicksand" charset="0"/>
              </a:rPr>
              <a:t>and Row dimensions are used to define summarization </a:t>
            </a:r>
            <a:r>
              <a:rPr lang="en-IN" sz="2000" dirty="0" smtClean="0">
                <a:solidFill>
                  <a:schemeClr val="accent1">
                    <a:lumMod val="40000"/>
                    <a:lumOff val="60000"/>
                  </a:schemeClr>
                </a:solidFill>
                <a:latin typeface="Quicksand" charset="0"/>
              </a:rPr>
              <a:t>level</a:t>
            </a:r>
          </a:p>
          <a:p>
            <a:r>
              <a:rPr lang="en-IN" sz="2000" dirty="0" smtClean="0">
                <a:solidFill>
                  <a:schemeClr val="accent1">
                    <a:lumMod val="40000"/>
                    <a:lumOff val="60000"/>
                  </a:schemeClr>
                </a:solidFill>
                <a:latin typeface="Quicksand" charset="0"/>
              </a:rPr>
              <a:t>and </a:t>
            </a:r>
            <a:r>
              <a:rPr lang="en-IN" sz="2000" dirty="0">
                <a:solidFill>
                  <a:schemeClr val="accent1">
                    <a:lumMod val="40000"/>
                    <a:lumOff val="60000"/>
                  </a:schemeClr>
                </a:solidFill>
                <a:latin typeface="Quicksand" charset="0"/>
              </a:rPr>
              <a:t>Value dimensions are used to specify calculations.</a:t>
            </a:r>
          </a:p>
        </p:txBody>
      </p:sp>
    </p:spTree>
    <p:extLst>
      <p:ext uri="{BB962C8B-B14F-4D97-AF65-F5344CB8AC3E}">
        <p14:creationId xmlns:p14="http://schemas.microsoft.com/office/powerpoint/2010/main" val="23807819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04189" y="1772816"/>
            <a:ext cx="8052204" cy="1538883"/>
          </a:xfrm>
          <a:prstGeom prst="rect">
            <a:avLst/>
          </a:prstGeom>
          <a:noFill/>
        </p:spPr>
        <p:txBody>
          <a:bodyPr wrap="none" rtlCol="0">
            <a:spAutoFit/>
          </a:bodyPr>
          <a:lstStyle/>
          <a:p>
            <a:r>
              <a:rPr lang="en-IN" sz="2000" dirty="0">
                <a:solidFill>
                  <a:schemeClr val="accent1">
                    <a:lumMod val="40000"/>
                    <a:lumOff val="60000"/>
                  </a:schemeClr>
                </a:solidFill>
                <a:latin typeface="Quicksand" charset="0"/>
              </a:rPr>
              <a:t>Suppose that our dataset contains the following sales information: </a:t>
            </a:r>
          </a:p>
          <a:p>
            <a:r>
              <a:rPr lang="en-IN" sz="2000" dirty="0" smtClean="0">
                <a:solidFill>
                  <a:schemeClr val="accent1">
                    <a:lumMod val="40000"/>
                    <a:lumOff val="60000"/>
                  </a:schemeClr>
                </a:solidFill>
                <a:latin typeface="Quicksand" charset="0"/>
              </a:rPr>
              <a:t>	-</a:t>
            </a:r>
            <a:r>
              <a:rPr lang="en-IN" sz="2000" dirty="0" err="1" smtClean="0">
                <a:solidFill>
                  <a:schemeClr val="accent1">
                    <a:lumMod val="40000"/>
                    <a:lumOff val="60000"/>
                  </a:schemeClr>
                </a:solidFill>
                <a:latin typeface="Quicksand" charset="0"/>
              </a:rPr>
              <a:t>SalesMonth</a:t>
            </a:r>
            <a:r>
              <a:rPr lang="en-IN" sz="2000" dirty="0">
                <a:solidFill>
                  <a:schemeClr val="accent1">
                    <a:lumMod val="40000"/>
                    <a:lumOff val="60000"/>
                  </a:schemeClr>
                </a:solidFill>
                <a:latin typeface="Quicksand" charset="0"/>
              </a:rPr>
              <a:t/>
            </a:r>
            <a:br>
              <a:rPr lang="en-IN" sz="2000" dirty="0">
                <a:solidFill>
                  <a:schemeClr val="accent1">
                    <a:lumMod val="40000"/>
                    <a:lumOff val="60000"/>
                  </a:schemeClr>
                </a:solidFill>
                <a:latin typeface="Quicksand" charset="0"/>
              </a:rPr>
            </a:br>
            <a:r>
              <a:rPr lang="en-IN" sz="2000" dirty="0" smtClean="0">
                <a:solidFill>
                  <a:schemeClr val="accent1">
                    <a:lumMod val="40000"/>
                    <a:lumOff val="60000"/>
                  </a:schemeClr>
                </a:solidFill>
                <a:latin typeface="Quicksand" charset="0"/>
              </a:rPr>
              <a:t>	-State</a:t>
            </a:r>
            <a:r>
              <a:rPr lang="en-IN" sz="2000" dirty="0">
                <a:solidFill>
                  <a:schemeClr val="accent1">
                    <a:lumMod val="40000"/>
                    <a:lumOff val="60000"/>
                  </a:schemeClr>
                </a:solidFill>
                <a:latin typeface="Quicksand" charset="0"/>
              </a:rPr>
              <a:t/>
            </a:r>
            <a:br>
              <a:rPr lang="en-IN" sz="2000" dirty="0">
                <a:solidFill>
                  <a:schemeClr val="accent1">
                    <a:lumMod val="40000"/>
                    <a:lumOff val="60000"/>
                  </a:schemeClr>
                </a:solidFill>
                <a:latin typeface="Quicksand" charset="0"/>
              </a:rPr>
            </a:br>
            <a:r>
              <a:rPr lang="en-IN" sz="2000" dirty="0" smtClean="0">
                <a:solidFill>
                  <a:schemeClr val="accent1">
                    <a:lumMod val="40000"/>
                    <a:lumOff val="60000"/>
                  </a:schemeClr>
                </a:solidFill>
                <a:latin typeface="Quicksand" charset="0"/>
              </a:rPr>
              <a:t>	-</a:t>
            </a:r>
            <a:r>
              <a:rPr lang="en-IN" sz="2000" dirty="0" err="1" smtClean="0">
                <a:solidFill>
                  <a:schemeClr val="accent1">
                    <a:lumMod val="40000"/>
                    <a:lumOff val="60000"/>
                  </a:schemeClr>
                </a:solidFill>
                <a:latin typeface="Quicksand" charset="0"/>
              </a:rPr>
              <a:t>AmountPaid</a:t>
            </a:r>
            <a:endParaRPr lang="en-IN" sz="2000" dirty="0">
              <a:solidFill>
                <a:schemeClr val="accent1">
                  <a:lumMod val="40000"/>
                  <a:lumOff val="60000"/>
                </a:schemeClr>
              </a:solidFill>
              <a:latin typeface="Quicksand" charset="0"/>
            </a:endParaRPr>
          </a:p>
          <a:p>
            <a:endParaRPr lang="en-IN" dirty="0"/>
          </a:p>
        </p:txBody>
      </p:sp>
    </p:spTree>
    <p:extLst>
      <p:ext uri="{BB962C8B-B14F-4D97-AF65-F5344CB8AC3E}">
        <p14:creationId xmlns:p14="http://schemas.microsoft.com/office/powerpoint/2010/main" val="40993347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2706" y="905334"/>
            <a:ext cx="5458587" cy="4791744"/>
          </a:xfrm>
          <a:prstGeom prst="rect">
            <a:avLst/>
          </a:prstGeom>
        </p:spPr>
      </p:pic>
    </p:spTree>
    <p:extLst>
      <p:ext uri="{BB962C8B-B14F-4D97-AF65-F5344CB8AC3E}">
        <p14:creationId xmlns:p14="http://schemas.microsoft.com/office/powerpoint/2010/main" val="29563515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18256" y="677887"/>
            <a:ext cx="4570482" cy="461665"/>
          </a:xfrm>
          <a:prstGeom prst="rect">
            <a:avLst/>
          </a:prstGeom>
          <a:noFill/>
        </p:spPr>
        <p:txBody>
          <a:bodyPr wrap="none" rtlCol="0">
            <a:spAutoFit/>
          </a:bodyPr>
          <a:lstStyle/>
          <a:p>
            <a:r>
              <a:rPr lang="en-IN" sz="2400" dirty="0" smtClean="0">
                <a:solidFill>
                  <a:schemeClr val="accent1">
                    <a:lumMod val="40000"/>
                    <a:lumOff val="60000"/>
                  </a:schemeClr>
                </a:solidFill>
                <a:latin typeface="Quicksand" charset="0"/>
              </a:rPr>
              <a:t>3.Object </a:t>
            </a:r>
            <a:r>
              <a:rPr lang="en-IN" sz="2400" dirty="0">
                <a:solidFill>
                  <a:schemeClr val="accent1">
                    <a:lumMod val="40000"/>
                    <a:lumOff val="60000"/>
                  </a:schemeClr>
                </a:solidFill>
                <a:latin typeface="Quicksand" charset="0"/>
              </a:rPr>
              <a:t>oriented data analysis</a:t>
            </a:r>
          </a:p>
        </p:txBody>
      </p:sp>
      <p:sp>
        <p:nvSpPr>
          <p:cNvPr id="3" name="TextBox 2"/>
          <p:cNvSpPr txBox="1"/>
          <p:nvPr/>
        </p:nvSpPr>
        <p:spPr>
          <a:xfrm>
            <a:off x="899593" y="1478971"/>
            <a:ext cx="8496944" cy="3385542"/>
          </a:xfrm>
          <a:prstGeom prst="rect">
            <a:avLst/>
          </a:prstGeom>
          <a:noFill/>
        </p:spPr>
        <p:txBody>
          <a:bodyPr wrap="square" rtlCol="0">
            <a:spAutoFit/>
          </a:bodyPr>
          <a:lstStyle/>
          <a:p>
            <a:pPr lvl="1"/>
            <a:r>
              <a:rPr lang="en-US" sz="2000" dirty="0" smtClean="0">
                <a:solidFill>
                  <a:schemeClr val="accent1">
                    <a:lumMod val="40000"/>
                    <a:lumOff val="60000"/>
                  </a:schemeClr>
                </a:solidFill>
                <a:latin typeface="Quicksand" charset="0"/>
              </a:rPr>
              <a:t>-The </a:t>
            </a:r>
            <a:r>
              <a:rPr lang="en-US" sz="2000" dirty="0">
                <a:solidFill>
                  <a:schemeClr val="accent1">
                    <a:lumMod val="40000"/>
                    <a:lumOff val="60000"/>
                  </a:schemeClr>
                </a:solidFill>
                <a:latin typeface="Quicksand" charset="0"/>
              </a:rPr>
              <a:t>main benefit of creating a database with objects as data </a:t>
            </a:r>
            <a:r>
              <a:rPr lang="en-US" sz="2000" dirty="0" smtClean="0">
                <a:solidFill>
                  <a:schemeClr val="accent1">
                    <a:lumMod val="40000"/>
                    <a:lumOff val="60000"/>
                  </a:schemeClr>
                </a:solidFill>
                <a:latin typeface="Quicksand" charset="0"/>
              </a:rPr>
              <a:t>is</a:t>
            </a:r>
          </a:p>
          <a:p>
            <a:pPr lvl="1"/>
            <a:r>
              <a:rPr lang="en-US" sz="2000" dirty="0" smtClean="0">
                <a:solidFill>
                  <a:schemeClr val="accent1">
                    <a:lumMod val="40000"/>
                    <a:lumOff val="60000"/>
                  </a:schemeClr>
                </a:solidFill>
                <a:latin typeface="Quicksand" charset="0"/>
              </a:rPr>
              <a:t>speed. OODBMS </a:t>
            </a:r>
            <a:r>
              <a:rPr lang="en-US" sz="2000" dirty="0">
                <a:solidFill>
                  <a:schemeClr val="accent1">
                    <a:lumMod val="40000"/>
                    <a:lumOff val="60000"/>
                  </a:schemeClr>
                </a:solidFill>
                <a:latin typeface="Quicksand" charset="0"/>
              </a:rPr>
              <a:t>are faster than relational DBMS because data </a:t>
            </a:r>
            <a:r>
              <a:rPr lang="en-US" sz="2000" dirty="0" smtClean="0">
                <a:solidFill>
                  <a:schemeClr val="accent1">
                    <a:lumMod val="40000"/>
                    <a:lumOff val="60000"/>
                  </a:schemeClr>
                </a:solidFill>
                <a:latin typeface="Quicksand" charset="0"/>
              </a:rPr>
              <a:t>isn’t</a:t>
            </a:r>
          </a:p>
          <a:p>
            <a:pPr lvl="1"/>
            <a:r>
              <a:rPr lang="en-US" sz="2000" dirty="0" smtClean="0">
                <a:solidFill>
                  <a:schemeClr val="accent1">
                    <a:lumMod val="40000"/>
                    <a:lumOff val="60000"/>
                  </a:schemeClr>
                </a:solidFill>
                <a:latin typeface="Quicksand" charset="0"/>
              </a:rPr>
              <a:t>stored in </a:t>
            </a:r>
            <a:r>
              <a:rPr lang="en-US" sz="2000" dirty="0">
                <a:solidFill>
                  <a:schemeClr val="accent1">
                    <a:lumMod val="40000"/>
                    <a:lumOff val="60000"/>
                  </a:schemeClr>
                </a:solidFill>
                <a:latin typeface="Quicksand" charset="0"/>
              </a:rPr>
              <a:t>relational rows and columns but as objects</a:t>
            </a:r>
            <a:r>
              <a:rPr lang="en-US" sz="2000" dirty="0"/>
              <a:t>.</a:t>
            </a:r>
          </a:p>
          <a:p>
            <a:pPr lvl="1"/>
            <a:endParaRPr lang="en-US" sz="2000" dirty="0">
              <a:solidFill>
                <a:schemeClr val="accent1">
                  <a:lumMod val="40000"/>
                  <a:lumOff val="60000"/>
                </a:schemeClr>
              </a:solidFill>
              <a:latin typeface="Quicksand" charset="0"/>
            </a:endParaRPr>
          </a:p>
          <a:p>
            <a:pPr lvl="1"/>
            <a:r>
              <a:rPr lang="en-US" sz="2000" dirty="0" smtClean="0">
                <a:solidFill>
                  <a:schemeClr val="accent1">
                    <a:lumMod val="40000"/>
                    <a:lumOff val="60000"/>
                  </a:schemeClr>
                </a:solidFill>
                <a:latin typeface="Quicksand" charset="0"/>
              </a:rPr>
              <a:t>-Objects </a:t>
            </a:r>
            <a:r>
              <a:rPr lang="en-US" sz="2000" dirty="0">
                <a:solidFill>
                  <a:schemeClr val="accent1">
                    <a:lumMod val="40000"/>
                    <a:lumOff val="60000"/>
                  </a:schemeClr>
                </a:solidFill>
                <a:latin typeface="Quicksand" charset="0"/>
              </a:rPr>
              <a:t>have a many to many relationship and are accessed by </a:t>
            </a:r>
            <a:r>
              <a:rPr lang="en-US" sz="2000" dirty="0" smtClean="0">
                <a:solidFill>
                  <a:schemeClr val="accent1">
                    <a:lumMod val="40000"/>
                    <a:lumOff val="60000"/>
                  </a:schemeClr>
                </a:solidFill>
                <a:latin typeface="Quicksand" charset="0"/>
              </a:rPr>
              <a:t>the</a:t>
            </a:r>
          </a:p>
          <a:p>
            <a:pPr lvl="1"/>
            <a:r>
              <a:rPr lang="en-US" sz="2000" dirty="0" smtClean="0">
                <a:solidFill>
                  <a:schemeClr val="accent1">
                    <a:lumMod val="40000"/>
                    <a:lumOff val="60000"/>
                  </a:schemeClr>
                </a:solidFill>
                <a:latin typeface="Quicksand" charset="0"/>
              </a:rPr>
              <a:t>use </a:t>
            </a:r>
            <a:r>
              <a:rPr lang="en-US" sz="2000" dirty="0">
                <a:solidFill>
                  <a:schemeClr val="accent1">
                    <a:lumMod val="40000"/>
                    <a:lumOff val="60000"/>
                  </a:schemeClr>
                </a:solidFill>
                <a:latin typeface="Quicksand" charset="0"/>
              </a:rPr>
              <a:t>of pointers</a:t>
            </a:r>
            <a:r>
              <a:rPr lang="en-US" sz="2000" dirty="0" smtClean="0">
                <a:solidFill>
                  <a:schemeClr val="accent1">
                    <a:lumMod val="40000"/>
                    <a:lumOff val="60000"/>
                  </a:schemeClr>
                </a:solidFill>
                <a:latin typeface="Quicksand" charset="0"/>
              </a:rPr>
              <a:t>.</a:t>
            </a:r>
          </a:p>
          <a:p>
            <a:pPr lvl="1"/>
            <a:endParaRPr lang="en-US" sz="2000" dirty="0">
              <a:solidFill>
                <a:schemeClr val="accent1">
                  <a:lumMod val="40000"/>
                  <a:lumOff val="60000"/>
                </a:schemeClr>
              </a:solidFill>
              <a:latin typeface="Quicksand" charset="0"/>
            </a:endParaRPr>
          </a:p>
          <a:p>
            <a:pPr lvl="1"/>
            <a:r>
              <a:rPr lang="en-US" sz="2000" dirty="0">
                <a:solidFill>
                  <a:schemeClr val="accent1">
                    <a:lumMod val="40000"/>
                    <a:lumOff val="60000"/>
                  </a:schemeClr>
                </a:solidFill>
                <a:latin typeface="Quicksand" charset="0"/>
              </a:rPr>
              <a:t>-</a:t>
            </a:r>
            <a:r>
              <a:rPr lang="en-US" sz="2000" dirty="0" smtClean="0">
                <a:solidFill>
                  <a:schemeClr val="accent1">
                    <a:lumMod val="40000"/>
                    <a:lumOff val="60000"/>
                  </a:schemeClr>
                </a:solidFill>
                <a:latin typeface="Quicksand" charset="0"/>
              </a:rPr>
              <a:t>Additionally</a:t>
            </a:r>
            <a:r>
              <a:rPr lang="en-US" sz="2000" dirty="0">
                <a:solidFill>
                  <a:schemeClr val="accent1">
                    <a:lumMod val="40000"/>
                    <a:lumOff val="60000"/>
                  </a:schemeClr>
                </a:solidFill>
                <a:latin typeface="Quicksand" charset="0"/>
              </a:rPr>
              <a:t>, object databases lack a formal </a:t>
            </a:r>
            <a:r>
              <a:rPr lang="en-US" sz="2000" dirty="0" smtClean="0">
                <a:solidFill>
                  <a:schemeClr val="accent1">
                    <a:lumMod val="40000"/>
                    <a:lumOff val="60000"/>
                  </a:schemeClr>
                </a:solidFill>
                <a:latin typeface="Quicksand" charset="0"/>
              </a:rPr>
              <a:t>mathematical</a:t>
            </a:r>
          </a:p>
          <a:p>
            <a:pPr lvl="1"/>
            <a:r>
              <a:rPr lang="en-US" sz="2000" dirty="0" smtClean="0">
                <a:solidFill>
                  <a:schemeClr val="accent1">
                    <a:lumMod val="40000"/>
                    <a:lumOff val="60000"/>
                  </a:schemeClr>
                </a:solidFill>
                <a:latin typeface="Quicksand" charset="0"/>
              </a:rPr>
              <a:t>foundation, unlike </a:t>
            </a:r>
            <a:r>
              <a:rPr lang="en-US" sz="2000" dirty="0">
                <a:solidFill>
                  <a:schemeClr val="accent1">
                    <a:lumMod val="40000"/>
                    <a:lumOff val="60000"/>
                  </a:schemeClr>
                </a:solidFill>
                <a:latin typeface="Quicksand" charset="0"/>
              </a:rPr>
              <a:t>the relational model, and this in turn leads to </a:t>
            </a:r>
            <a:r>
              <a:rPr lang="en-US" sz="2000" dirty="0" smtClean="0">
                <a:solidFill>
                  <a:schemeClr val="accent1">
                    <a:lumMod val="40000"/>
                    <a:lumOff val="60000"/>
                  </a:schemeClr>
                </a:solidFill>
                <a:latin typeface="Quicksand" charset="0"/>
              </a:rPr>
              <a:t>weaknesses in their query </a:t>
            </a:r>
            <a:r>
              <a:rPr lang="en-US" sz="2000" dirty="0">
                <a:solidFill>
                  <a:schemeClr val="accent1">
                    <a:lumMod val="40000"/>
                    <a:lumOff val="60000"/>
                  </a:schemeClr>
                </a:solidFill>
                <a:latin typeface="Quicksand" charset="0"/>
              </a:rPr>
              <a:t>support.</a:t>
            </a:r>
          </a:p>
          <a:p>
            <a:endParaRPr lang="en-IN" dirty="0"/>
          </a:p>
        </p:txBody>
      </p:sp>
    </p:spTree>
    <p:extLst>
      <p:ext uri="{BB962C8B-B14F-4D97-AF65-F5344CB8AC3E}">
        <p14:creationId xmlns:p14="http://schemas.microsoft.com/office/powerpoint/2010/main" val="41862731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Shape 74"/>
          <p:cNvSpPr txBox="1">
            <a:spLocks noGrp="1"/>
          </p:cNvSpPr>
          <p:nvPr>
            <p:ph type="ctrTitle" idx="4294967295"/>
          </p:nvPr>
        </p:nvSpPr>
        <p:spPr>
          <a:xfrm>
            <a:off x="1691680" y="188640"/>
            <a:ext cx="6671399" cy="648072"/>
          </a:xfrm>
          <a:prstGeom prst="rect">
            <a:avLst/>
          </a:prstGeom>
        </p:spPr>
        <p:txBody>
          <a:bodyPr lIns="91425" tIns="91425" rIns="91425" bIns="91425" anchor="b" anchorCtr="0">
            <a:noAutofit/>
          </a:bodyPr>
          <a:lstStyle/>
          <a:p>
            <a:pPr lvl="0" algn="ctr"/>
            <a:r>
              <a:rPr lang="en-US" sz="2400" b="1" dirty="0" smtClean="0">
                <a:solidFill>
                  <a:schemeClr val="tx1"/>
                </a:solidFill>
                <a:latin typeface="OCR A Std" pitchFamily="49" charset="0"/>
              </a:rPr>
              <a:t>Content</a:t>
            </a:r>
            <a:endParaRPr lang="en" sz="2200" b="1" dirty="0">
              <a:solidFill>
                <a:schemeClr val="tx1"/>
              </a:solidFill>
              <a:latin typeface="OCR A Std" pitchFamily="49" charset="0"/>
            </a:endParaRPr>
          </a:p>
        </p:txBody>
      </p:sp>
      <p:sp>
        <p:nvSpPr>
          <p:cNvPr id="2" name="TextBox 1"/>
          <p:cNvSpPr txBox="1"/>
          <p:nvPr/>
        </p:nvSpPr>
        <p:spPr>
          <a:xfrm>
            <a:off x="1547664" y="980728"/>
            <a:ext cx="5884944" cy="5355312"/>
          </a:xfrm>
          <a:prstGeom prst="rect">
            <a:avLst/>
          </a:prstGeom>
          <a:noFill/>
        </p:spPr>
        <p:txBody>
          <a:bodyPr wrap="none" rtlCol="0">
            <a:spAutoFit/>
          </a:bodyPr>
          <a:lstStyle/>
          <a:p>
            <a:pPr marL="457200" indent="-457200">
              <a:buFont typeface="+mj-lt"/>
              <a:buAutoNum type="arabicPeriod"/>
            </a:pPr>
            <a:r>
              <a:rPr lang="en-US" sz="2400" b="1" dirty="0">
                <a:latin typeface="Quicksand" charset="0"/>
              </a:rPr>
              <a:t>Introduction to Data Analysis</a:t>
            </a:r>
          </a:p>
          <a:p>
            <a:pPr marL="457200" indent="-457200">
              <a:buFont typeface="+mj-lt"/>
              <a:buAutoNum type="arabicPeriod"/>
            </a:pPr>
            <a:r>
              <a:rPr lang="en-US" sz="2400" b="1" dirty="0">
                <a:latin typeface="Quicksand" charset="0"/>
              </a:rPr>
              <a:t>Database Analysis Life Cycle</a:t>
            </a:r>
          </a:p>
          <a:p>
            <a:pPr marL="457200" indent="-457200">
              <a:buFont typeface="+mj-lt"/>
              <a:buAutoNum type="arabicPeriod"/>
            </a:pPr>
            <a:r>
              <a:rPr lang="en-US" sz="2400" b="1" dirty="0">
                <a:latin typeface="Quicksand" charset="0"/>
              </a:rPr>
              <a:t>Data Analysis Process</a:t>
            </a:r>
          </a:p>
          <a:p>
            <a:pPr lvl="4"/>
            <a:r>
              <a:rPr lang="en-US" sz="2000" dirty="0" smtClean="0">
                <a:latin typeface="Quicksand" charset="0"/>
              </a:rPr>
              <a:t>	-Data </a:t>
            </a:r>
            <a:r>
              <a:rPr lang="en-US" sz="2000" dirty="0">
                <a:latin typeface="Quicksand" charset="0"/>
              </a:rPr>
              <a:t>Requirement</a:t>
            </a:r>
          </a:p>
          <a:p>
            <a:pPr lvl="1"/>
            <a:r>
              <a:rPr lang="en-US" sz="2000" dirty="0" smtClean="0">
                <a:latin typeface="Quicksand" charset="0"/>
              </a:rPr>
              <a:t>	-Data </a:t>
            </a:r>
            <a:r>
              <a:rPr lang="en-US" sz="2000" dirty="0">
                <a:latin typeface="Quicksand" charset="0"/>
              </a:rPr>
              <a:t>Collection</a:t>
            </a:r>
          </a:p>
          <a:p>
            <a:pPr lvl="1"/>
            <a:r>
              <a:rPr lang="en-US" sz="2000" dirty="0" smtClean="0">
                <a:latin typeface="Quicksand" charset="0"/>
              </a:rPr>
              <a:t>	-Data </a:t>
            </a:r>
            <a:r>
              <a:rPr lang="en-US" sz="2000" dirty="0">
                <a:latin typeface="Quicksand" charset="0"/>
              </a:rPr>
              <a:t>Processing</a:t>
            </a:r>
          </a:p>
          <a:p>
            <a:pPr lvl="1"/>
            <a:r>
              <a:rPr lang="en-US" sz="2000" dirty="0" smtClean="0">
                <a:latin typeface="Quicksand" charset="0"/>
              </a:rPr>
              <a:t>	-Data </a:t>
            </a:r>
            <a:r>
              <a:rPr lang="en-US" sz="2000" dirty="0">
                <a:latin typeface="Quicksand" charset="0"/>
              </a:rPr>
              <a:t>Cleaning</a:t>
            </a:r>
          </a:p>
          <a:p>
            <a:pPr lvl="1"/>
            <a:r>
              <a:rPr lang="en-US" sz="2000" dirty="0" smtClean="0">
                <a:latin typeface="Quicksand" charset="0"/>
              </a:rPr>
              <a:t>	-Exploratory </a:t>
            </a:r>
            <a:r>
              <a:rPr lang="en-US" sz="2000" dirty="0">
                <a:latin typeface="Quicksand" charset="0"/>
              </a:rPr>
              <a:t>Data </a:t>
            </a:r>
            <a:r>
              <a:rPr lang="en-US" sz="2000" dirty="0" smtClean="0">
                <a:latin typeface="Quicksand" charset="0"/>
              </a:rPr>
              <a:t>Analysis</a:t>
            </a:r>
          </a:p>
          <a:p>
            <a:pPr lvl="1"/>
            <a:r>
              <a:rPr lang="en-US" sz="2000" b="1" dirty="0" smtClean="0">
                <a:latin typeface="Quicksand" charset="0"/>
              </a:rPr>
              <a:t>4.</a:t>
            </a:r>
            <a:r>
              <a:rPr lang="en-US" sz="2400" b="1" dirty="0" smtClean="0">
                <a:latin typeface="Quicksand" charset="0"/>
              </a:rPr>
              <a:t>Data </a:t>
            </a:r>
            <a:r>
              <a:rPr lang="en-US" sz="2400" b="1" dirty="0">
                <a:latin typeface="Quicksand" charset="0"/>
              </a:rPr>
              <a:t>Analysis For Database</a:t>
            </a:r>
          </a:p>
          <a:p>
            <a:pPr lvl="1"/>
            <a:r>
              <a:rPr lang="en-US" sz="2000" dirty="0" smtClean="0">
                <a:latin typeface="Quicksand" charset="0"/>
              </a:rPr>
              <a:t>	Relational </a:t>
            </a:r>
            <a:r>
              <a:rPr lang="en-US" sz="2000" dirty="0">
                <a:latin typeface="Quicksand" charset="0"/>
              </a:rPr>
              <a:t>Data Analysis</a:t>
            </a:r>
          </a:p>
          <a:p>
            <a:pPr lvl="1"/>
            <a:r>
              <a:rPr lang="en-US" sz="2000" dirty="0" smtClean="0">
                <a:latin typeface="Quicksand" charset="0"/>
              </a:rPr>
              <a:t>	Multidimensional </a:t>
            </a:r>
            <a:r>
              <a:rPr lang="en-US" sz="2000" dirty="0">
                <a:latin typeface="Quicksand" charset="0"/>
              </a:rPr>
              <a:t>Data Analysis</a:t>
            </a:r>
          </a:p>
          <a:p>
            <a:pPr lvl="1"/>
            <a:r>
              <a:rPr lang="en-US" sz="2000" dirty="0" smtClean="0">
                <a:latin typeface="Quicksand" charset="0"/>
              </a:rPr>
              <a:t>	Object </a:t>
            </a:r>
            <a:r>
              <a:rPr lang="en-US" sz="2000" dirty="0">
                <a:latin typeface="Quicksand" charset="0"/>
              </a:rPr>
              <a:t>Oriented Database Data Analysis</a:t>
            </a:r>
          </a:p>
          <a:p>
            <a:r>
              <a:rPr lang="en-US" sz="2400" b="1" dirty="0" smtClean="0">
                <a:latin typeface="Quicksand" charset="0"/>
              </a:rPr>
              <a:t>5.Data </a:t>
            </a:r>
            <a:r>
              <a:rPr lang="en-US" sz="2400" b="1" dirty="0">
                <a:latin typeface="Quicksand" charset="0"/>
              </a:rPr>
              <a:t>Analysis Techniques</a:t>
            </a:r>
          </a:p>
          <a:p>
            <a:r>
              <a:rPr lang="en-US" sz="2400" b="1" dirty="0" smtClean="0">
                <a:latin typeface="Quicksand" charset="0"/>
              </a:rPr>
              <a:t>6.Data </a:t>
            </a:r>
            <a:r>
              <a:rPr lang="en-US" sz="2400" b="1" dirty="0">
                <a:latin typeface="Quicksand" charset="0"/>
              </a:rPr>
              <a:t>Analysis Tools</a:t>
            </a:r>
          </a:p>
          <a:p>
            <a:r>
              <a:rPr lang="en-US" sz="2400" b="1" dirty="0" smtClean="0">
                <a:latin typeface="Quicksand" charset="0"/>
              </a:rPr>
              <a:t>7.References</a:t>
            </a:r>
            <a:endParaRPr lang="en-IN" sz="2400" b="1" dirty="0">
              <a:latin typeface="Quicksand" charset="0"/>
            </a:endParaRPr>
          </a:p>
          <a:p>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043608" y="116632"/>
            <a:ext cx="8229600" cy="571500"/>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algn="ctr"/>
            <a:r>
              <a:rPr lang="en-US" sz="2400" dirty="0" smtClean="0">
                <a:solidFill>
                  <a:schemeClr val="accent1">
                    <a:lumMod val="40000"/>
                    <a:lumOff val="60000"/>
                  </a:schemeClr>
                </a:solidFill>
                <a:latin typeface="Quicksand" charset="0"/>
              </a:rPr>
              <a:t>Data Analysis Techniques</a:t>
            </a:r>
            <a:endParaRPr lang="en-IN" sz="2400" dirty="0">
              <a:solidFill>
                <a:schemeClr val="accent1">
                  <a:lumMod val="40000"/>
                  <a:lumOff val="60000"/>
                </a:schemeClr>
              </a:solidFill>
              <a:latin typeface="Quicksand" charset="0"/>
            </a:endParaRPr>
          </a:p>
        </p:txBody>
      </p:sp>
      <p:sp>
        <p:nvSpPr>
          <p:cNvPr id="3" name="Content Placeholder 2"/>
          <p:cNvSpPr txBox="1">
            <a:spLocks/>
          </p:cNvSpPr>
          <p:nvPr/>
        </p:nvSpPr>
        <p:spPr>
          <a:xfrm>
            <a:off x="914400" y="980728"/>
            <a:ext cx="7978080" cy="4525963"/>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1"/>
            <a:r>
              <a:rPr lang="en-US" sz="2200" dirty="0" smtClean="0">
                <a:solidFill>
                  <a:schemeClr val="accent1">
                    <a:lumMod val="40000"/>
                    <a:lumOff val="60000"/>
                  </a:schemeClr>
                </a:solidFill>
                <a:latin typeface="Quicksand" charset="0"/>
              </a:rPr>
              <a:t>-Data mining is a particular data analysis technique that focuses on:</a:t>
            </a:r>
          </a:p>
          <a:p>
            <a:pPr lvl="2"/>
            <a:r>
              <a:rPr lang="en-US" sz="2200" dirty="0" smtClean="0">
                <a:solidFill>
                  <a:schemeClr val="accent1">
                    <a:lumMod val="40000"/>
                    <a:lumOff val="60000"/>
                  </a:schemeClr>
                </a:solidFill>
                <a:latin typeface="Quicksand" charset="0"/>
              </a:rPr>
              <a:t>	-Modeling and Knowledge discovery;</a:t>
            </a:r>
          </a:p>
          <a:p>
            <a:pPr lvl="2"/>
            <a:r>
              <a:rPr lang="en-US" sz="2200" dirty="0" smtClean="0">
                <a:solidFill>
                  <a:schemeClr val="accent1">
                    <a:lumMod val="40000"/>
                    <a:lumOff val="60000"/>
                  </a:schemeClr>
                </a:solidFill>
                <a:latin typeface="Quicksand" charset="0"/>
              </a:rPr>
              <a:t>  </a:t>
            </a:r>
          </a:p>
          <a:p>
            <a:pPr lvl="1"/>
            <a:r>
              <a:rPr lang="en-US" sz="2200" dirty="0">
                <a:solidFill>
                  <a:schemeClr val="accent1">
                    <a:lumMod val="40000"/>
                    <a:lumOff val="60000"/>
                  </a:schemeClr>
                </a:solidFill>
                <a:latin typeface="Quicksand" charset="0"/>
              </a:rPr>
              <a:t>-</a:t>
            </a:r>
            <a:r>
              <a:rPr lang="en-US" sz="2200" dirty="0" smtClean="0">
                <a:solidFill>
                  <a:schemeClr val="accent1">
                    <a:lumMod val="40000"/>
                    <a:lumOff val="60000"/>
                  </a:schemeClr>
                </a:solidFill>
                <a:latin typeface="Quicksand" charset="0"/>
              </a:rPr>
              <a:t>Business intelligence covers data analysis that relies heavily on aggregation, focusing on business information.</a:t>
            </a:r>
          </a:p>
          <a:p>
            <a:pPr lvl="1"/>
            <a:endParaRPr lang="en-US" sz="2200" dirty="0" smtClean="0">
              <a:solidFill>
                <a:schemeClr val="accent1">
                  <a:lumMod val="40000"/>
                  <a:lumOff val="60000"/>
                </a:schemeClr>
              </a:solidFill>
              <a:latin typeface="Quicksand" charset="0"/>
            </a:endParaRPr>
          </a:p>
          <a:p>
            <a:pPr lvl="1"/>
            <a:r>
              <a:rPr lang="en-US" sz="2200" dirty="0" smtClean="0">
                <a:solidFill>
                  <a:schemeClr val="accent1">
                    <a:lumMod val="40000"/>
                    <a:lumOff val="60000"/>
                  </a:schemeClr>
                </a:solidFill>
                <a:latin typeface="Quicksand" charset="0"/>
              </a:rPr>
              <a:t>-Statistical, linguistic, and structural techniques to extract and classify information from textual sources, a species of unstructured data</a:t>
            </a:r>
          </a:p>
          <a:p>
            <a:endParaRPr lang="en-IN" dirty="0"/>
          </a:p>
        </p:txBody>
      </p:sp>
    </p:spTree>
    <p:extLst>
      <p:ext uri="{BB962C8B-B14F-4D97-AF65-F5344CB8AC3E}">
        <p14:creationId xmlns:p14="http://schemas.microsoft.com/office/powerpoint/2010/main" val="7596919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914400" y="249025"/>
            <a:ext cx="8229600" cy="51567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algn="ctr"/>
            <a:r>
              <a:rPr lang="en-IN" sz="2400" dirty="0" smtClean="0">
                <a:solidFill>
                  <a:schemeClr val="accent1">
                    <a:lumMod val="40000"/>
                    <a:lumOff val="60000"/>
                  </a:schemeClr>
                </a:solidFill>
                <a:latin typeface="Quicksand" charset="0"/>
              </a:rPr>
              <a:t>Data Analysis Tools</a:t>
            </a:r>
            <a:endParaRPr lang="en-IN" sz="2400" dirty="0">
              <a:solidFill>
                <a:schemeClr val="accent1">
                  <a:lumMod val="40000"/>
                  <a:lumOff val="60000"/>
                </a:schemeClr>
              </a:solidFill>
              <a:latin typeface="Quicksand" charset="0"/>
            </a:endParaRPr>
          </a:p>
        </p:txBody>
      </p:sp>
      <p:sp>
        <p:nvSpPr>
          <p:cNvPr id="3" name="Content Placeholder 2"/>
          <p:cNvSpPr txBox="1">
            <a:spLocks/>
          </p:cNvSpPr>
          <p:nvPr/>
        </p:nvSpPr>
        <p:spPr>
          <a:xfrm>
            <a:off x="1043608" y="1412776"/>
            <a:ext cx="8229600" cy="452596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sz="2000" dirty="0" smtClean="0">
                <a:solidFill>
                  <a:schemeClr val="accent1">
                    <a:lumMod val="40000"/>
                    <a:lumOff val="60000"/>
                  </a:schemeClr>
                </a:solidFill>
                <a:latin typeface="Quicksand" charset="0"/>
              </a:rPr>
              <a:t>There are a number of documentation tools available for data analysis, some of them are:</a:t>
            </a:r>
          </a:p>
          <a:p>
            <a:endParaRPr lang="en-US" sz="2000" dirty="0" smtClean="0">
              <a:solidFill>
                <a:schemeClr val="accent1">
                  <a:lumMod val="40000"/>
                  <a:lumOff val="60000"/>
                </a:schemeClr>
              </a:solidFill>
              <a:latin typeface="Quicksand" charset="0"/>
            </a:endParaRPr>
          </a:p>
          <a:p>
            <a:pPr marL="457200" indent="-457200">
              <a:buFont typeface="+mj-lt"/>
              <a:buAutoNum type="arabicPeriod"/>
            </a:pPr>
            <a:r>
              <a:rPr lang="en-US" sz="2000" dirty="0" smtClean="0">
                <a:solidFill>
                  <a:schemeClr val="accent1">
                    <a:lumMod val="40000"/>
                    <a:lumOff val="60000"/>
                  </a:schemeClr>
                </a:solidFill>
                <a:latin typeface="Quicksand" charset="0"/>
              </a:rPr>
              <a:t>ACL(www.acl.com)</a:t>
            </a:r>
          </a:p>
          <a:p>
            <a:pPr marL="457200" indent="-457200">
              <a:buFont typeface="+mj-lt"/>
              <a:buAutoNum type="arabicPeriod"/>
            </a:pPr>
            <a:r>
              <a:rPr lang="en-US" sz="2000" dirty="0">
                <a:solidFill>
                  <a:schemeClr val="accent1">
                    <a:lumMod val="40000"/>
                    <a:lumOff val="60000"/>
                  </a:schemeClr>
                </a:solidFill>
                <a:latin typeface="Quicksand" charset="0"/>
              </a:rPr>
              <a:t>SAS (www.sas.com</a:t>
            </a:r>
            <a:r>
              <a:rPr lang="en-US" sz="2000" dirty="0" smtClean="0">
                <a:solidFill>
                  <a:schemeClr val="accent1">
                    <a:lumMod val="40000"/>
                    <a:lumOff val="60000"/>
                  </a:schemeClr>
                </a:solidFill>
                <a:latin typeface="Quicksand" charset="0"/>
              </a:rPr>
              <a:t>)</a:t>
            </a:r>
          </a:p>
          <a:p>
            <a:pPr marL="457200" indent="-457200">
              <a:buFont typeface="+mj-lt"/>
              <a:buAutoNum type="arabicPeriod"/>
            </a:pPr>
            <a:r>
              <a:rPr lang="en-US" sz="2000" dirty="0">
                <a:solidFill>
                  <a:schemeClr val="accent1">
                    <a:lumMod val="40000"/>
                    <a:lumOff val="60000"/>
                  </a:schemeClr>
                </a:solidFill>
                <a:latin typeface="Quicksand" charset="0"/>
              </a:rPr>
              <a:t>Tableau (www.tableausoftware.com)</a:t>
            </a:r>
            <a:endParaRPr lang="en-US" sz="2000" dirty="0" smtClean="0">
              <a:solidFill>
                <a:schemeClr val="accent1">
                  <a:lumMod val="40000"/>
                  <a:lumOff val="60000"/>
                </a:schemeClr>
              </a:solidFill>
              <a:latin typeface="Quicksand" charset="0"/>
            </a:endParaRPr>
          </a:p>
          <a:p>
            <a:endParaRPr lang="en-IN" sz="2000" dirty="0">
              <a:solidFill>
                <a:schemeClr val="accent1">
                  <a:lumMod val="40000"/>
                  <a:lumOff val="60000"/>
                </a:schemeClr>
              </a:solidFill>
              <a:latin typeface="Quicksand" charset="0"/>
            </a:endParaRPr>
          </a:p>
        </p:txBody>
      </p:sp>
    </p:spTree>
    <p:extLst>
      <p:ext uri="{BB962C8B-B14F-4D97-AF65-F5344CB8AC3E}">
        <p14:creationId xmlns:p14="http://schemas.microsoft.com/office/powerpoint/2010/main" val="16536131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400" dirty="0">
                <a:solidFill>
                  <a:schemeClr val="accent1">
                    <a:lumMod val="40000"/>
                    <a:lumOff val="60000"/>
                  </a:schemeClr>
                </a:solidFill>
              </a:rPr>
              <a:t>www.acl.com</a:t>
            </a:r>
            <a:endParaRPr lang="en-IN" sz="2400" dirty="0">
              <a:solidFill>
                <a:schemeClr val="accent1">
                  <a:lumMod val="40000"/>
                  <a:lumOff val="60000"/>
                </a:schemeClr>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905506"/>
            <a:ext cx="8229600" cy="3915350"/>
          </a:xfrm>
        </p:spPr>
      </p:pic>
    </p:spTree>
    <p:extLst>
      <p:ext uri="{BB962C8B-B14F-4D97-AF65-F5344CB8AC3E}">
        <p14:creationId xmlns:p14="http://schemas.microsoft.com/office/powerpoint/2010/main" val="32100213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5536" y="1936114"/>
            <a:ext cx="8291264" cy="3854134"/>
          </a:xfrm>
        </p:spPr>
      </p:pic>
      <p:sp>
        <p:nvSpPr>
          <p:cNvPr id="5" name="TextBox 4"/>
          <p:cNvSpPr txBox="1"/>
          <p:nvPr/>
        </p:nvSpPr>
        <p:spPr>
          <a:xfrm>
            <a:off x="755576" y="404664"/>
            <a:ext cx="7992888" cy="461665"/>
          </a:xfrm>
          <a:prstGeom prst="rect">
            <a:avLst/>
          </a:prstGeom>
          <a:noFill/>
        </p:spPr>
        <p:txBody>
          <a:bodyPr wrap="square" rtlCol="0">
            <a:spAutoFit/>
          </a:bodyPr>
          <a:lstStyle/>
          <a:p>
            <a:pPr algn="ctr"/>
            <a:r>
              <a:rPr lang="en-US" sz="2400" dirty="0">
                <a:solidFill>
                  <a:schemeClr val="accent1">
                    <a:lumMod val="40000"/>
                    <a:lumOff val="60000"/>
                  </a:schemeClr>
                </a:solidFill>
                <a:latin typeface="Quicksand" charset="0"/>
              </a:rPr>
              <a:t>SAS (</a:t>
            </a:r>
            <a:r>
              <a:rPr lang="en-US" sz="2400" dirty="0">
                <a:solidFill>
                  <a:schemeClr val="accent1">
                    <a:lumMod val="40000"/>
                    <a:lumOff val="60000"/>
                  </a:schemeClr>
                </a:solidFill>
                <a:latin typeface="Quicksand" charset="0"/>
                <a:hlinkClick r:id="rId3"/>
              </a:rPr>
              <a:t>www.sas.com</a:t>
            </a:r>
            <a:r>
              <a:rPr lang="en-US" sz="2400" dirty="0">
                <a:solidFill>
                  <a:schemeClr val="accent1">
                    <a:lumMod val="40000"/>
                    <a:lumOff val="60000"/>
                  </a:schemeClr>
                </a:solidFill>
                <a:latin typeface="Quicksand" charset="0"/>
              </a:rPr>
              <a:t>)</a:t>
            </a:r>
            <a:endParaRPr lang="en-IN" sz="2400" dirty="0">
              <a:solidFill>
                <a:schemeClr val="accent1">
                  <a:lumMod val="40000"/>
                  <a:lumOff val="60000"/>
                </a:schemeClr>
              </a:solidFill>
              <a:latin typeface="Quicksand" charset="0"/>
            </a:endParaRPr>
          </a:p>
        </p:txBody>
      </p:sp>
    </p:spTree>
    <p:extLst>
      <p:ext uri="{BB962C8B-B14F-4D97-AF65-F5344CB8AC3E}">
        <p14:creationId xmlns:p14="http://schemas.microsoft.com/office/powerpoint/2010/main" val="29462054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665975"/>
            <a:ext cx="9036495" cy="459900"/>
          </a:xfrm>
        </p:spPr>
        <p:txBody>
          <a:bodyPr/>
          <a:lstStyle/>
          <a:p>
            <a:pPr lvl="1" algn="ctr" rtl="0">
              <a:spcBef>
                <a:spcPct val="0"/>
              </a:spcBef>
            </a:pPr>
            <a:r>
              <a:rPr lang="en-US" sz="2400" dirty="0" smtClean="0">
                <a:solidFill>
                  <a:schemeClr val="accent1">
                    <a:lumMod val="40000"/>
                    <a:lumOff val="60000"/>
                  </a:schemeClr>
                </a:solidFill>
              </a:rPr>
              <a:t>Tableau (</a:t>
            </a:r>
            <a:r>
              <a:rPr lang="en-US" sz="2400" dirty="0" smtClean="0">
                <a:solidFill>
                  <a:schemeClr val="accent1">
                    <a:lumMod val="40000"/>
                    <a:lumOff val="60000"/>
                  </a:schemeClr>
                </a:solidFill>
                <a:hlinkClick r:id="rId2"/>
              </a:rPr>
              <a:t>www.tableausoftware.com</a:t>
            </a:r>
            <a:r>
              <a:rPr lang="en-US" sz="2400" dirty="0" smtClean="0">
                <a:solidFill>
                  <a:schemeClr val="accent1">
                    <a:lumMod val="40000"/>
                    <a:lumOff val="60000"/>
                  </a:schemeClr>
                </a:solidFill>
              </a:rPr>
              <a:t>)</a:t>
            </a:r>
            <a:r>
              <a:rPr lang="en-US" sz="2800" dirty="0" smtClean="0"/>
              <a:t/>
            </a:r>
            <a:br>
              <a:rPr lang="en-US" sz="2800" dirty="0" smtClean="0"/>
            </a:br>
            <a:endParaRPr lang="en-IN"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927713"/>
            <a:ext cx="8229600" cy="3870937"/>
          </a:xfrm>
        </p:spPr>
      </p:pic>
    </p:spTree>
    <p:extLst>
      <p:ext uri="{BB962C8B-B14F-4D97-AF65-F5344CB8AC3E}">
        <p14:creationId xmlns:p14="http://schemas.microsoft.com/office/powerpoint/2010/main" val="40174289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914400" y="249025"/>
            <a:ext cx="8229600" cy="51567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algn="ctr"/>
            <a:r>
              <a:rPr lang="en-IN" sz="2400" dirty="0" smtClean="0">
                <a:solidFill>
                  <a:schemeClr val="accent1">
                    <a:lumMod val="40000"/>
                    <a:lumOff val="60000"/>
                  </a:schemeClr>
                </a:solidFill>
                <a:latin typeface="Quicksand" charset="0"/>
              </a:rPr>
              <a:t>Data Analysis Tools</a:t>
            </a:r>
            <a:endParaRPr lang="en-IN" sz="2400" dirty="0">
              <a:solidFill>
                <a:schemeClr val="accent1">
                  <a:lumMod val="40000"/>
                  <a:lumOff val="60000"/>
                </a:schemeClr>
              </a:solidFill>
              <a:latin typeface="Quicksand" charset="0"/>
            </a:endParaRPr>
          </a:p>
        </p:txBody>
      </p:sp>
      <p:sp>
        <p:nvSpPr>
          <p:cNvPr id="3" name="Content Placeholder 2"/>
          <p:cNvSpPr txBox="1">
            <a:spLocks/>
          </p:cNvSpPr>
          <p:nvPr/>
        </p:nvSpPr>
        <p:spPr>
          <a:xfrm>
            <a:off x="1043608" y="1412776"/>
            <a:ext cx="8229600" cy="452596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sz="2000" dirty="0">
                <a:solidFill>
                  <a:schemeClr val="accent1">
                    <a:lumMod val="40000"/>
                    <a:lumOff val="60000"/>
                  </a:schemeClr>
                </a:solidFill>
                <a:latin typeface="Quicksand" charset="0"/>
              </a:rPr>
              <a:t>Traditional Programming </a:t>
            </a:r>
            <a:r>
              <a:rPr lang="en-US" sz="2000" dirty="0" smtClean="0">
                <a:solidFill>
                  <a:schemeClr val="accent1">
                    <a:lumMod val="40000"/>
                    <a:lumOff val="60000"/>
                  </a:schemeClr>
                </a:solidFill>
                <a:latin typeface="Quicksand" charset="0"/>
              </a:rPr>
              <a:t>Languages</a:t>
            </a:r>
          </a:p>
          <a:p>
            <a:r>
              <a:rPr lang="en-US" sz="2000" dirty="0">
                <a:solidFill>
                  <a:schemeClr val="accent1">
                    <a:lumMod val="40000"/>
                    <a:lumOff val="60000"/>
                  </a:schemeClr>
                </a:solidFill>
                <a:latin typeface="Quicksand" charset="0"/>
              </a:rPr>
              <a:t>	</a:t>
            </a:r>
            <a:r>
              <a:rPr lang="en-US" sz="2000" dirty="0" smtClean="0">
                <a:solidFill>
                  <a:schemeClr val="accent1">
                    <a:lumMod val="40000"/>
                    <a:lumOff val="60000"/>
                  </a:schemeClr>
                </a:solidFill>
                <a:latin typeface="Quicksand" charset="0"/>
              </a:rPr>
              <a:t>-SQL</a:t>
            </a:r>
          </a:p>
          <a:p>
            <a:r>
              <a:rPr lang="en-US" sz="2000" dirty="0">
                <a:solidFill>
                  <a:schemeClr val="accent1">
                    <a:lumMod val="40000"/>
                    <a:lumOff val="60000"/>
                  </a:schemeClr>
                </a:solidFill>
                <a:latin typeface="Quicksand" charset="0"/>
              </a:rPr>
              <a:t>	</a:t>
            </a:r>
            <a:r>
              <a:rPr lang="en-US" sz="2000" dirty="0" smtClean="0">
                <a:solidFill>
                  <a:schemeClr val="accent1">
                    <a:lumMod val="40000"/>
                    <a:lumOff val="60000"/>
                  </a:schemeClr>
                </a:solidFill>
                <a:latin typeface="Quicksand" charset="0"/>
              </a:rPr>
              <a:t>-C#</a:t>
            </a:r>
          </a:p>
          <a:p>
            <a:r>
              <a:rPr lang="en-US" sz="2000" dirty="0">
                <a:solidFill>
                  <a:schemeClr val="accent1">
                    <a:lumMod val="40000"/>
                    <a:lumOff val="60000"/>
                  </a:schemeClr>
                </a:solidFill>
                <a:latin typeface="Quicksand" charset="0"/>
              </a:rPr>
              <a:t>	</a:t>
            </a:r>
            <a:r>
              <a:rPr lang="en-US" sz="2000" dirty="0" smtClean="0">
                <a:solidFill>
                  <a:schemeClr val="accent1">
                    <a:lumMod val="40000"/>
                    <a:lumOff val="60000"/>
                  </a:schemeClr>
                </a:solidFill>
                <a:latin typeface="Quicksand" charset="0"/>
              </a:rPr>
              <a:t>-C++</a:t>
            </a:r>
          </a:p>
          <a:p>
            <a:r>
              <a:rPr lang="en-US" sz="2000" dirty="0" smtClean="0">
                <a:solidFill>
                  <a:schemeClr val="accent1">
                    <a:lumMod val="40000"/>
                    <a:lumOff val="60000"/>
                  </a:schemeClr>
                </a:solidFill>
                <a:latin typeface="Quicksand" charset="0"/>
              </a:rPr>
              <a:t>Some Desktop Software</a:t>
            </a:r>
          </a:p>
          <a:p>
            <a:r>
              <a:rPr lang="en-US" sz="2000" dirty="0">
                <a:solidFill>
                  <a:schemeClr val="accent1">
                    <a:lumMod val="40000"/>
                    <a:lumOff val="60000"/>
                  </a:schemeClr>
                </a:solidFill>
                <a:latin typeface="Quicksand" charset="0"/>
              </a:rPr>
              <a:t>	</a:t>
            </a:r>
            <a:r>
              <a:rPr lang="en-US" sz="2000" dirty="0" smtClean="0">
                <a:solidFill>
                  <a:schemeClr val="accent1">
                    <a:lumMod val="40000"/>
                    <a:lumOff val="60000"/>
                  </a:schemeClr>
                </a:solidFill>
                <a:latin typeface="Quicksand" charset="0"/>
              </a:rPr>
              <a:t>-</a:t>
            </a:r>
            <a:r>
              <a:rPr lang="en-US" sz="2000" dirty="0" err="1" smtClean="0">
                <a:solidFill>
                  <a:schemeClr val="accent1">
                    <a:lumMod val="40000"/>
                    <a:lumOff val="60000"/>
                  </a:schemeClr>
                </a:solidFill>
                <a:latin typeface="Quicksand" charset="0"/>
              </a:rPr>
              <a:t>microsoft</a:t>
            </a:r>
            <a:r>
              <a:rPr lang="en-US" sz="2000" dirty="0" smtClean="0">
                <a:solidFill>
                  <a:schemeClr val="accent1">
                    <a:lumMod val="40000"/>
                    <a:lumOff val="60000"/>
                  </a:schemeClr>
                </a:solidFill>
                <a:latin typeface="Quicksand" charset="0"/>
              </a:rPr>
              <a:t> excel</a:t>
            </a:r>
          </a:p>
          <a:p>
            <a:r>
              <a:rPr lang="en-US" sz="2000" dirty="0">
                <a:solidFill>
                  <a:schemeClr val="accent1">
                    <a:lumMod val="40000"/>
                    <a:lumOff val="60000"/>
                  </a:schemeClr>
                </a:solidFill>
                <a:latin typeface="Quicksand" charset="0"/>
              </a:rPr>
              <a:t>	</a:t>
            </a:r>
            <a:r>
              <a:rPr lang="en-US" sz="2000" dirty="0" smtClean="0">
                <a:solidFill>
                  <a:schemeClr val="accent1">
                    <a:lumMod val="40000"/>
                    <a:lumOff val="60000"/>
                  </a:schemeClr>
                </a:solidFill>
                <a:latin typeface="Quicksand" charset="0"/>
              </a:rPr>
              <a:t>-</a:t>
            </a:r>
            <a:r>
              <a:rPr lang="en-US" sz="2000" dirty="0" err="1" smtClean="0">
                <a:solidFill>
                  <a:schemeClr val="accent1">
                    <a:lumMod val="40000"/>
                    <a:lumOff val="60000"/>
                  </a:schemeClr>
                </a:solidFill>
                <a:latin typeface="Quicksand" charset="0"/>
              </a:rPr>
              <a:t>microsoft</a:t>
            </a:r>
            <a:r>
              <a:rPr lang="en-US" sz="2000" dirty="0" smtClean="0">
                <a:solidFill>
                  <a:schemeClr val="accent1">
                    <a:lumMod val="40000"/>
                    <a:lumOff val="60000"/>
                  </a:schemeClr>
                </a:solidFill>
                <a:latin typeface="Quicksand" charset="0"/>
              </a:rPr>
              <a:t> access</a:t>
            </a:r>
          </a:p>
          <a:p>
            <a:r>
              <a:rPr lang="en-US" sz="2000" dirty="0" smtClean="0">
                <a:solidFill>
                  <a:schemeClr val="accent1">
                    <a:lumMod val="40000"/>
                    <a:lumOff val="60000"/>
                  </a:schemeClr>
                </a:solidFill>
                <a:latin typeface="Quicksand" charset="0"/>
              </a:rPr>
              <a:t>Some utilities software</a:t>
            </a:r>
          </a:p>
          <a:p>
            <a:r>
              <a:rPr lang="en-US" sz="2000" dirty="0">
                <a:solidFill>
                  <a:schemeClr val="accent1">
                    <a:lumMod val="40000"/>
                    <a:lumOff val="60000"/>
                  </a:schemeClr>
                </a:solidFill>
                <a:latin typeface="Quicksand" charset="0"/>
              </a:rPr>
              <a:t>	</a:t>
            </a:r>
            <a:r>
              <a:rPr lang="en-US" sz="2000" dirty="0" smtClean="0">
                <a:solidFill>
                  <a:schemeClr val="accent1">
                    <a:lumMod val="40000"/>
                    <a:lumOff val="60000"/>
                  </a:schemeClr>
                </a:solidFill>
                <a:latin typeface="Quicksand" charset="0"/>
              </a:rPr>
              <a:t>-</a:t>
            </a:r>
            <a:r>
              <a:rPr lang="en-US" sz="2000" dirty="0" err="1" smtClean="0">
                <a:solidFill>
                  <a:schemeClr val="accent1">
                    <a:lumMod val="40000"/>
                    <a:lumOff val="60000"/>
                  </a:schemeClr>
                </a:solidFill>
                <a:latin typeface="Quicksand" charset="0"/>
              </a:rPr>
              <a:t>textpad</a:t>
            </a:r>
            <a:endParaRPr lang="en-US" sz="2000" dirty="0" smtClean="0">
              <a:solidFill>
                <a:schemeClr val="accent1">
                  <a:lumMod val="40000"/>
                  <a:lumOff val="60000"/>
                </a:schemeClr>
              </a:solidFill>
              <a:latin typeface="Quicksand" charset="0"/>
            </a:endParaRPr>
          </a:p>
          <a:p>
            <a:r>
              <a:rPr lang="en-US" sz="2000" dirty="0">
                <a:solidFill>
                  <a:schemeClr val="accent1">
                    <a:lumMod val="40000"/>
                    <a:lumOff val="60000"/>
                  </a:schemeClr>
                </a:solidFill>
                <a:latin typeface="Quicksand" charset="0"/>
              </a:rPr>
              <a:t>	</a:t>
            </a:r>
            <a:r>
              <a:rPr lang="en-US" sz="2000" dirty="0" smtClean="0">
                <a:solidFill>
                  <a:schemeClr val="accent1">
                    <a:lumMod val="40000"/>
                    <a:lumOff val="60000"/>
                  </a:schemeClr>
                </a:solidFill>
                <a:latin typeface="Quicksand" charset="0"/>
              </a:rPr>
              <a:t>-notepad</a:t>
            </a:r>
          </a:p>
          <a:p>
            <a:r>
              <a:rPr lang="en-US" sz="2000" dirty="0">
                <a:solidFill>
                  <a:schemeClr val="accent1">
                    <a:lumMod val="40000"/>
                    <a:lumOff val="60000"/>
                  </a:schemeClr>
                </a:solidFill>
                <a:latin typeface="Quicksand" charset="0"/>
              </a:rPr>
              <a:t>	</a:t>
            </a:r>
            <a:r>
              <a:rPr lang="en-US" sz="2000" dirty="0" smtClean="0">
                <a:solidFill>
                  <a:schemeClr val="accent1">
                    <a:lumMod val="40000"/>
                    <a:lumOff val="60000"/>
                  </a:schemeClr>
                </a:solidFill>
                <a:latin typeface="Quicksand" charset="0"/>
              </a:rPr>
              <a:t>-notepad++</a:t>
            </a:r>
          </a:p>
        </p:txBody>
      </p:sp>
    </p:spTree>
    <p:extLst>
      <p:ext uri="{BB962C8B-B14F-4D97-AF65-F5344CB8AC3E}">
        <p14:creationId xmlns:p14="http://schemas.microsoft.com/office/powerpoint/2010/main" val="31870849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3" name="TextBox 2"/>
          <p:cNvSpPr txBox="1"/>
          <p:nvPr/>
        </p:nvSpPr>
        <p:spPr>
          <a:xfrm>
            <a:off x="1331640" y="260648"/>
            <a:ext cx="6336704" cy="461665"/>
          </a:xfrm>
          <a:prstGeom prst="rect">
            <a:avLst/>
          </a:prstGeom>
          <a:noFill/>
        </p:spPr>
        <p:txBody>
          <a:bodyPr wrap="square" rtlCol="0">
            <a:spAutoFit/>
          </a:bodyPr>
          <a:lstStyle/>
          <a:p>
            <a:pPr algn="ctr"/>
            <a:r>
              <a:rPr lang="en-US" sz="2400" dirty="0" smtClean="0">
                <a:solidFill>
                  <a:schemeClr val="accent1">
                    <a:lumMod val="40000"/>
                    <a:lumOff val="60000"/>
                  </a:schemeClr>
                </a:solidFill>
                <a:latin typeface="Quicksand" charset="0"/>
              </a:rPr>
              <a:t>References</a:t>
            </a:r>
            <a:endParaRPr lang="en-IN" sz="2400" dirty="0">
              <a:solidFill>
                <a:schemeClr val="accent1">
                  <a:lumMod val="40000"/>
                  <a:lumOff val="60000"/>
                </a:schemeClr>
              </a:solidFill>
              <a:latin typeface="Quicksand" charset="0"/>
            </a:endParaRPr>
          </a:p>
        </p:txBody>
      </p:sp>
      <p:sp>
        <p:nvSpPr>
          <p:cNvPr id="4" name="TextBox 3"/>
          <p:cNvSpPr txBox="1"/>
          <p:nvPr/>
        </p:nvSpPr>
        <p:spPr>
          <a:xfrm>
            <a:off x="1907704" y="1772816"/>
            <a:ext cx="184731" cy="307777"/>
          </a:xfrm>
          <a:prstGeom prst="rect">
            <a:avLst/>
          </a:prstGeom>
          <a:noFill/>
        </p:spPr>
        <p:txBody>
          <a:bodyPr wrap="none" rtlCol="0">
            <a:spAutoFit/>
          </a:bodyPr>
          <a:lstStyle/>
          <a:p>
            <a:endParaRPr lang="en-IN" dirty="0"/>
          </a:p>
        </p:txBody>
      </p:sp>
      <p:sp>
        <p:nvSpPr>
          <p:cNvPr id="2" name="TextBox 1"/>
          <p:cNvSpPr txBox="1"/>
          <p:nvPr/>
        </p:nvSpPr>
        <p:spPr>
          <a:xfrm>
            <a:off x="1043608" y="972596"/>
            <a:ext cx="7916228" cy="5539978"/>
          </a:xfrm>
          <a:prstGeom prst="rect">
            <a:avLst/>
          </a:prstGeom>
          <a:noFill/>
        </p:spPr>
        <p:txBody>
          <a:bodyPr wrap="square" rtlCol="0">
            <a:spAutoFit/>
          </a:bodyPr>
          <a:lstStyle/>
          <a:p>
            <a:pPr marL="457200" indent="-457200">
              <a:buFont typeface="+mj-lt"/>
              <a:buAutoNum type="arabicPeriod"/>
            </a:pPr>
            <a:r>
              <a:rPr lang="en-IN" sz="2000" dirty="0">
                <a:solidFill>
                  <a:schemeClr val="accent1">
                    <a:lumMod val="40000"/>
                    <a:lumOff val="60000"/>
                  </a:schemeClr>
                </a:solidFill>
                <a:latin typeface="Quicksand" charset="0"/>
              </a:rPr>
              <a:t>https://www.technologyuk.net/computing/sad/relational-data-analysis.shtml</a:t>
            </a:r>
          </a:p>
          <a:p>
            <a:pPr marL="457200" indent="-457200">
              <a:buFont typeface="+mj-lt"/>
              <a:buAutoNum type="arabicPeriod"/>
            </a:pPr>
            <a:r>
              <a:rPr lang="en-IN" sz="2000" dirty="0">
                <a:solidFill>
                  <a:schemeClr val="accent1">
                    <a:lumMod val="40000"/>
                    <a:lumOff val="60000"/>
                  </a:schemeClr>
                </a:solidFill>
                <a:latin typeface="Quicksand" charset="0"/>
              </a:rPr>
              <a:t>https://en.wikipedia.org/wiki/Relational_database</a:t>
            </a:r>
          </a:p>
          <a:p>
            <a:pPr marL="457200" indent="-457200">
              <a:buFont typeface="+mj-lt"/>
              <a:buAutoNum type="arabicPeriod"/>
            </a:pPr>
            <a:r>
              <a:rPr lang="en-IN" sz="2000" dirty="0">
                <a:solidFill>
                  <a:schemeClr val="accent1">
                    <a:lumMod val="40000"/>
                    <a:lumOff val="60000"/>
                  </a:schemeClr>
                </a:solidFill>
                <a:latin typeface="Quicksand" charset="0"/>
              </a:rPr>
              <a:t>https://www.digitalmetaphors.com/products/multi-dimensional_data_analysis/</a:t>
            </a:r>
          </a:p>
          <a:p>
            <a:pPr marL="457200" indent="-457200">
              <a:buFont typeface="+mj-lt"/>
              <a:buAutoNum type="arabicPeriod"/>
            </a:pPr>
            <a:r>
              <a:rPr lang="en-IN" sz="2000" dirty="0">
                <a:solidFill>
                  <a:schemeClr val="accent1">
                    <a:lumMod val="40000"/>
                    <a:lumOff val="60000"/>
                  </a:schemeClr>
                </a:solidFill>
                <a:latin typeface="Quicksand" charset="0"/>
              </a:rPr>
              <a:t>https://en.wikipedia.org/wiki/Multidimensional_analysis</a:t>
            </a:r>
          </a:p>
          <a:p>
            <a:pPr marL="457200" indent="-457200">
              <a:buFont typeface="+mj-lt"/>
              <a:buAutoNum type="arabicPeriod"/>
            </a:pPr>
            <a:r>
              <a:rPr lang="en-IN" sz="2000" dirty="0">
                <a:solidFill>
                  <a:schemeClr val="accent1">
                    <a:lumMod val="40000"/>
                    <a:lumOff val="60000"/>
                  </a:schemeClr>
                </a:solidFill>
                <a:latin typeface="Quicksand" charset="0"/>
              </a:rPr>
              <a:t>https://</a:t>
            </a:r>
            <a:r>
              <a:rPr lang="en-IN" sz="2000" dirty="0" smtClean="0">
                <a:solidFill>
                  <a:schemeClr val="accent1">
                    <a:lumMod val="40000"/>
                    <a:lumOff val="60000"/>
                  </a:schemeClr>
                </a:solidFill>
                <a:latin typeface="Quicksand" charset="0"/>
              </a:rPr>
              <a:t>www.techopedia.com/definition/25827/knowledge-discovery-in-databases-kdd</a:t>
            </a:r>
          </a:p>
          <a:p>
            <a:pPr marL="457200" indent="-457200">
              <a:buFont typeface="+mj-lt"/>
              <a:buAutoNum type="arabicPeriod"/>
            </a:pPr>
            <a:r>
              <a:rPr lang="en-IN" sz="2000" dirty="0">
                <a:solidFill>
                  <a:schemeClr val="accent1">
                    <a:lumMod val="40000"/>
                    <a:lumOff val="60000"/>
                  </a:schemeClr>
                </a:solidFill>
                <a:latin typeface="Quicksand" charset="0"/>
              </a:rPr>
              <a:t>http://www.webopedia.com/TERM/D/data_modeling.html</a:t>
            </a:r>
          </a:p>
          <a:p>
            <a:pPr marL="457200" indent="-457200">
              <a:buFont typeface="+mj-lt"/>
              <a:buAutoNum type="arabicPeriod"/>
            </a:pPr>
            <a:r>
              <a:rPr lang="en-IN" sz="2000" dirty="0">
                <a:solidFill>
                  <a:schemeClr val="accent1">
                    <a:lumMod val="40000"/>
                    <a:lumOff val="60000"/>
                  </a:schemeClr>
                </a:solidFill>
                <a:latin typeface="Quicksand" charset="0"/>
              </a:rPr>
              <a:t>https://www.cise.ufl.edu/~ddd/cap6635/Fall-97/Short-papers/KDD3.htm</a:t>
            </a:r>
          </a:p>
          <a:p>
            <a:pPr marL="457200" indent="-457200">
              <a:buFont typeface="+mj-lt"/>
              <a:buAutoNum type="arabicPeriod"/>
            </a:pPr>
            <a:r>
              <a:rPr lang="en-IN" sz="2000" dirty="0">
                <a:solidFill>
                  <a:schemeClr val="accent1">
                    <a:lumMod val="40000"/>
                    <a:lumOff val="60000"/>
                  </a:schemeClr>
                </a:solidFill>
                <a:latin typeface="Quicksand" charset="0"/>
              </a:rPr>
              <a:t>https://www.tutorialspoint.com/excel_data_analysis/data_analysis_process.htm</a:t>
            </a:r>
          </a:p>
          <a:p>
            <a:pPr marL="457200" indent="-457200">
              <a:buFont typeface="+mj-lt"/>
              <a:buAutoNum type="arabicPeriod"/>
            </a:pPr>
            <a:r>
              <a:rPr lang="en-IN" sz="2000" dirty="0">
                <a:solidFill>
                  <a:schemeClr val="accent1">
                    <a:lumMod val="40000"/>
                    <a:lumOff val="60000"/>
                  </a:schemeClr>
                </a:solidFill>
                <a:latin typeface="Quicksand" charset="0"/>
              </a:rPr>
              <a:t>http://db.grussell.org/section004.html</a:t>
            </a:r>
          </a:p>
          <a:p>
            <a:pPr marL="457200" indent="-457200">
              <a:buFont typeface="+mj-lt"/>
              <a:buAutoNum type="arabicPeriod"/>
            </a:pPr>
            <a:r>
              <a:rPr lang="en-IN" sz="2000" dirty="0">
                <a:solidFill>
                  <a:schemeClr val="accent1">
                    <a:lumMod val="40000"/>
                    <a:lumOff val="60000"/>
                  </a:schemeClr>
                </a:solidFill>
                <a:latin typeface="Quicksand" charset="0"/>
              </a:rPr>
              <a:t>http://users.ece.utexas.edu/~</a:t>
            </a:r>
            <a:r>
              <a:rPr lang="en-IN" sz="2000" dirty="0" smtClean="0">
                <a:solidFill>
                  <a:schemeClr val="accent1">
                    <a:lumMod val="40000"/>
                    <a:lumOff val="60000"/>
                  </a:schemeClr>
                </a:solidFill>
                <a:latin typeface="Quicksand" charset="0"/>
              </a:rPr>
              <a:t>valvano/Volume1/E-Book/C7_DesignDevelopment.htm</a:t>
            </a:r>
          </a:p>
          <a:p>
            <a:r>
              <a:rPr lang="en-IN" sz="2000" dirty="0" smtClean="0">
                <a:solidFill>
                  <a:schemeClr val="accent1">
                    <a:lumMod val="40000"/>
                    <a:lumOff val="60000"/>
                  </a:schemeClr>
                </a:solidFill>
                <a:latin typeface="Quicksand" charset="0"/>
              </a:rPr>
              <a:t>11.    https</a:t>
            </a:r>
            <a:r>
              <a:rPr lang="en-IN" sz="2000" dirty="0">
                <a:solidFill>
                  <a:schemeClr val="accent1">
                    <a:lumMod val="40000"/>
                    <a:lumOff val="60000"/>
                  </a:schemeClr>
                </a:solidFill>
                <a:latin typeface="Quicksand" charset="0"/>
              </a:rPr>
              <a:t>://archive.ics.uci.edu/ml/datasets/iris</a:t>
            </a:r>
          </a:p>
          <a:p>
            <a:endParaRPr lang="en-IN" dirty="0"/>
          </a:p>
        </p:txBody>
      </p:sp>
    </p:spTree>
    <p:extLst>
      <p:ext uri="{BB962C8B-B14F-4D97-AF65-F5344CB8AC3E}">
        <p14:creationId xmlns:p14="http://schemas.microsoft.com/office/powerpoint/2010/main" val="9270936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Shape 74"/>
          <p:cNvSpPr txBox="1">
            <a:spLocks noGrp="1"/>
          </p:cNvSpPr>
          <p:nvPr>
            <p:ph type="ctrTitle" idx="4294967295"/>
          </p:nvPr>
        </p:nvSpPr>
        <p:spPr>
          <a:xfrm>
            <a:off x="1619672" y="2852936"/>
            <a:ext cx="6671399" cy="648072"/>
          </a:xfrm>
          <a:prstGeom prst="rect">
            <a:avLst/>
          </a:prstGeom>
        </p:spPr>
        <p:txBody>
          <a:bodyPr lIns="91425" tIns="91425" rIns="91425" bIns="91425" anchor="b" anchorCtr="0">
            <a:noAutofit/>
          </a:bodyPr>
          <a:lstStyle/>
          <a:p>
            <a:pPr lvl="0" algn="ctr"/>
            <a:r>
              <a:rPr lang="en-US" sz="2400" b="1" dirty="0" smtClean="0">
                <a:solidFill>
                  <a:schemeClr val="tx1"/>
                </a:solidFill>
                <a:latin typeface="OCR A Std" pitchFamily="49" charset="0"/>
              </a:rPr>
              <a:t>Thank you</a:t>
            </a:r>
            <a:r>
              <a:rPr lang="en-US" sz="2400" b="1" dirty="0" smtClean="0">
                <a:solidFill>
                  <a:schemeClr val="tx1"/>
                </a:solidFill>
                <a:latin typeface="OCR A Std" pitchFamily="49" charset="0"/>
                <a:sym typeface="Wingdings" pitchFamily="2" charset="2"/>
              </a:rPr>
              <a:t></a:t>
            </a:r>
            <a:endParaRPr lang="en" sz="2200" b="1" dirty="0">
              <a:solidFill>
                <a:schemeClr val="tx1"/>
              </a:solidFill>
              <a:latin typeface="OCR A Std" pitchFamily="49" charset="0"/>
            </a:endParaRPr>
          </a:p>
        </p:txBody>
      </p:sp>
    </p:spTree>
    <p:extLst>
      <p:ext uri="{BB962C8B-B14F-4D97-AF65-F5344CB8AC3E}">
        <p14:creationId xmlns:p14="http://schemas.microsoft.com/office/powerpoint/2010/main" val="1800032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Shape 74"/>
          <p:cNvSpPr txBox="1">
            <a:spLocks noGrp="1"/>
          </p:cNvSpPr>
          <p:nvPr>
            <p:ph type="ctrTitle" idx="4294967295"/>
          </p:nvPr>
        </p:nvSpPr>
        <p:spPr>
          <a:xfrm>
            <a:off x="1691680" y="188640"/>
            <a:ext cx="6671399" cy="648072"/>
          </a:xfrm>
          <a:prstGeom prst="rect">
            <a:avLst/>
          </a:prstGeom>
        </p:spPr>
        <p:txBody>
          <a:bodyPr lIns="91425" tIns="91425" rIns="91425" bIns="91425" anchor="b" anchorCtr="0">
            <a:noAutofit/>
          </a:bodyPr>
          <a:lstStyle/>
          <a:p>
            <a:pPr lvl="0" algn="ctr"/>
            <a:r>
              <a:rPr lang="en-US" sz="2400" b="1" dirty="0" smtClean="0">
                <a:solidFill>
                  <a:schemeClr val="tx1"/>
                </a:solidFill>
                <a:latin typeface="OCR A Std" pitchFamily="49" charset="0"/>
              </a:rPr>
              <a:t>Back up slides</a:t>
            </a:r>
            <a:endParaRPr lang="en" sz="2200" b="1" dirty="0">
              <a:solidFill>
                <a:schemeClr val="tx1"/>
              </a:solidFill>
              <a:latin typeface="OCR A Std" pitchFamily="49" charset="0"/>
            </a:endParaRPr>
          </a:p>
        </p:txBody>
      </p:sp>
      <p:sp>
        <p:nvSpPr>
          <p:cNvPr id="2" name="TextBox 1"/>
          <p:cNvSpPr txBox="1"/>
          <p:nvPr/>
        </p:nvSpPr>
        <p:spPr>
          <a:xfrm>
            <a:off x="1547664" y="980728"/>
            <a:ext cx="184731" cy="307777"/>
          </a:xfrm>
          <a:prstGeom prst="rect">
            <a:avLst/>
          </a:prstGeom>
          <a:noFill/>
        </p:spPr>
        <p:txBody>
          <a:bodyPr wrap="none" rtlCol="0">
            <a:spAutoFit/>
          </a:bodyPr>
          <a:lstStyle/>
          <a:p>
            <a:endParaRPr lang="en-IN" dirty="0"/>
          </a:p>
        </p:txBody>
      </p:sp>
      <p:sp>
        <p:nvSpPr>
          <p:cNvPr id="3" name="TextBox 2"/>
          <p:cNvSpPr txBox="1"/>
          <p:nvPr/>
        </p:nvSpPr>
        <p:spPr>
          <a:xfrm>
            <a:off x="1115616" y="1288505"/>
            <a:ext cx="8204490" cy="3785652"/>
          </a:xfrm>
          <a:prstGeom prst="rect">
            <a:avLst/>
          </a:prstGeom>
          <a:noFill/>
        </p:spPr>
        <p:txBody>
          <a:bodyPr wrap="none" rtlCol="0">
            <a:spAutoFit/>
          </a:bodyPr>
          <a:lstStyle/>
          <a:p>
            <a:r>
              <a:rPr lang="en-IN" sz="2000" dirty="0">
                <a:solidFill>
                  <a:schemeClr val="tx1"/>
                </a:solidFill>
                <a:latin typeface="Quicksand" charset="0"/>
              </a:rPr>
              <a:t>Data </a:t>
            </a:r>
            <a:r>
              <a:rPr lang="en-IN" sz="2000" dirty="0" smtClean="0">
                <a:solidFill>
                  <a:schemeClr val="tx1"/>
                </a:solidFill>
                <a:latin typeface="Quicksand" charset="0"/>
              </a:rPr>
              <a:t>modelling </a:t>
            </a:r>
            <a:r>
              <a:rPr lang="en-IN" sz="2000" dirty="0">
                <a:solidFill>
                  <a:schemeClr val="tx1"/>
                </a:solidFill>
                <a:latin typeface="Quicksand" charset="0"/>
              </a:rPr>
              <a:t>(data modelling) is the analysis of data </a:t>
            </a:r>
            <a:r>
              <a:rPr lang="en-IN" sz="2000" dirty="0">
                <a:solidFill>
                  <a:schemeClr val="tx1"/>
                </a:solidFill>
                <a:latin typeface="Quicksand" charset="0"/>
                <a:hlinkClick r:id="rId3"/>
              </a:rPr>
              <a:t>objects</a:t>
            </a:r>
            <a:r>
              <a:rPr lang="en-IN" sz="2000" dirty="0">
                <a:solidFill>
                  <a:schemeClr val="tx1"/>
                </a:solidFill>
                <a:latin typeface="Quicksand" charset="0"/>
              </a:rPr>
              <a:t> and </a:t>
            </a:r>
            <a:endParaRPr lang="en-IN" sz="2000" dirty="0" smtClean="0">
              <a:solidFill>
                <a:schemeClr val="tx1"/>
              </a:solidFill>
              <a:latin typeface="Quicksand" charset="0"/>
            </a:endParaRPr>
          </a:p>
          <a:p>
            <a:r>
              <a:rPr lang="en-IN" sz="2000" dirty="0" smtClean="0">
                <a:solidFill>
                  <a:schemeClr val="tx1"/>
                </a:solidFill>
                <a:latin typeface="Quicksand" charset="0"/>
              </a:rPr>
              <a:t>their </a:t>
            </a:r>
            <a:r>
              <a:rPr lang="en-IN" sz="2000" dirty="0">
                <a:solidFill>
                  <a:schemeClr val="tx1"/>
                </a:solidFill>
                <a:latin typeface="Quicksand" charset="0"/>
              </a:rPr>
              <a:t>relationships to other data objects</a:t>
            </a:r>
            <a:r>
              <a:rPr lang="en-IN" sz="2000" dirty="0" smtClean="0">
                <a:solidFill>
                  <a:schemeClr val="tx1"/>
                </a:solidFill>
                <a:latin typeface="Quicksand" charset="0"/>
              </a:rPr>
              <a:t>.</a:t>
            </a:r>
          </a:p>
          <a:p>
            <a:endParaRPr lang="en-IN" sz="2000" dirty="0">
              <a:solidFill>
                <a:schemeClr val="tx1"/>
              </a:solidFill>
              <a:latin typeface="Quicksand" charset="0"/>
            </a:endParaRPr>
          </a:p>
          <a:p>
            <a:r>
              <a:rPr lang="en-IN" sz="2000" dirty="0">
                <a:solidFill>
                  <a:schemeClr val="tx1"/>
                </a:solidFill>
                <a:latin typeface="Quicksand" charset="0"/>
              </a:rPr>
              <a:t>Knowledge Discovery in Databases is the process of searching </a:t>
            </a:r>
            <a:r>
              <a:rPr lang="en-IN" sz="2000" dirty="0" smtClean="0">
                <a:solidFill>
                  <a:schemeClr val="tx1"/>
                </a:solidFill>
                <a:latin typeface="Quicksand" charset="0"/>
              </a:rPr>
              <a:t>for</a:t>
            </a:r>
          </a:p>
          <a:p>
            <a:r>
              <a:rPr lang="en-IN" sz="2000" dirty="0" smtClean="0">
                <a:solidFill>
                  <a:schemeClr val="tx1"/>
                </a:solidFill>
                <a:latin typeface="Quicksand" charset="0"/>
              </a:rPr>
              <a:t> </a:t>
            </a:r>
            <a:r>
              <a:rPr lang="en-IN" sz="2000" dirty="0">
                <a:solidFill>
                  <a:schemeClr val="tx1"/>
                </a:solidFill>
                <a:latin typeface="Quicksand" charset="0"/>
              </a:rPr>
              <a:t>hidden knowledge in the massive amounts of data that </a:t>
            </a:r>
            <a:r>
              <a:rPr lang="en-IN" sz="2000" dirty="0" smtClean="0">
                <a:solidFill>
                  <a:schemeClr val="tx1"/>
                </a:solidFill>
                <a:latin typeface="Quicksand" charset="0"/>
              </a:rPr>
              <a:t>we</a:t>
            </a:r>
          </a:p>
          <a:p>
            <a:r>
              <a:rPr lang="en-IN" sz="2000" dirty="0" smtClean="0">
                <a:solidFill>
                  <a:schemeClr val="tx1"/>
                </a:solidFill>
                <a:latin typeface="Quicksand" charset="0"/>
              </a:rPr>
              <a:t> </a:t>
            </a:r>
            <a:r>
              <a:rPr lang="en-IN" sz="2000" dirty="0">
                <a:solidFill>
                  <a:schemeClr val="tx1"/>
                </a:solidFill>
                <a:latin typeface="Quicksand" charset="0"/>
              </a:rPr>
              <a:t>are technically capable of generating and storing.</a:t>
            </a:r>
          </a:p>
          <a:p>
            <a:endParaRPr lang="en-IN" sz="2000" dirty="0" smtClean="0">
              <a:solidFill>
                <a:schemeClr val="accent1">
                  <a:lumMod val="40000"/>
                  <a:lumOff val="60000"/>
                </a:schemeClr>
              </a:solidFill>
              <a:latin typeface="Quicksand" charset="0"/>
            </a:endParaRPr>
          </a:p>
          <a:p>
            <a:r>
              <a:rPr lang="en-IN" sz="2000" dirty="0">
                <a:latin typeface="Quicksand" charset="0"/>
              </a:rPr>
              <a:t>SSADM is a </a:t>
            </a:r>
            <a:r>
              <a:rPr lang="en-IN" sz="2000" dirty="0">
                <a:latin typeface="Quicksand" charset="0"/>
                <a:hlinkClick r:id="rId4" tooltip="Waterfall model"/>
              </a:rPr>
              <a:t>waterfall method</a:t>
            </a:r>
            <a:r>
              <a:rPr lang="en-IN" sz="2000" dirty="0">
                <a:latin typeface="Quicksand" charset="0"/>
              </a:rPr>
              <a:t> for the analysis and design of </a:t>
            </a:r>
            <a:endParaRPr lang="en-IN" sz="2000" dirty="0" smtClean="0">
              <a:latin typeface="Quicksand" charset="0"/>
            </a:endParaRPr>
          </a:p>
          <a:p>
            <a:r>
              <a:rPr lang="en-IN" sz="2000" dirty="0" smtClean="0">
                <a:latin typeface="Quicksand" charset="0"/>
                <a:hlinkClick r:id="rId5" tooltip="Information systems"/>
              </a:rPr>
              <a:t>information </a:t>
            </a:r>
            <a:r>
              <a:rPr lang="en-IN" sz="2000" dirty="0">
                <a:latin typeface="Quicksand" charset="0"/>
                <a:hlinkClick r:id="rId5" tooltip="Information systems"/>
              </a:rPr>
              <a:t>systems</a:t>
            </a:r>
            <a:r>
              <a:rPr lang="en-IN" sz="2000" dirty="0">
                <a:latin typeface="Quicksand" charset="0"/>
              </a:rPr>
              <a:t>. </a:t>
            </a:r>
            <a:r>
              <a:rPr lang="en-IN" sz="2000" dirty="0" smtClean="0">
                <a:latin typeface="Quicksand" charset="0"/>
              </a:rPr>
              <a:t>SSADM </a:t>
            </a:r>
            <a:r>
              <a:rPr lang="en-IN" sz="2000" dirty="0">
                <a:latin typeface="Quicksand" charset="0"/>
              </a:rPr>
              <a:t>can be thought to represent a </a:t>
            </a:r>
            <a:r>
              <a:rPr lang="en-IN" sz="2000" dirty="0" smtClean="0">
                <a:latin typeface="Quicksand" charset="0"/>
              </a:rPr>
              <a:t>pinnacle</a:t>
            </a:r>
          </a:p>
          <a:p>
            <a:r>
              <a:rPr lang="en-IN" sz="2000" dirty="0" smtClean="0">
                <a:latin typeface="Quicksand" charset="0"/>
              </a:rPr>
              <a:t>of </a:t>
            </a:r>
            <a:r>
              <a:rPr lang="en-IN" sz="2000" dirty="0">
                <a:latin typeface="Quicksand" charset="0"/>
              </a:rPr>
              <a:t>the rigorous </a:t>
            </a:r>
            <a:r>
              <a:rPr lang="en-IN" sz="2000" dirty="0" smtClean="0">
                <a:latin typeface="Quicksand" charset="0"/>
              </a:rPr>
              <a:t>document-led </a:t>
            </a:r>
            <a:r>
              <a:rPr lang="en-IN" sz="2000" dirty="0">
                <a:latin typeface="Quicksand" charset="0"/>
              </a:rPr>
              <a:t>approach to system design, </a:t>
            </a:r>
            <a:r>
              <a:rPr lang="en-IN" sz="2000" dirty="0" smtClean="0">
                <a:latin typeface="Quicksand" charset="0"/>
              </a:rPr>
              <a:t>and</a:t>
            </a:r>
          </a:p>
          <a:p>
            <a:r>
              <a:rPr lang="en-IN" sz="2000" dirty="0" smtClean="0">
                <a:latin typeface="Quicksand" charset="0"/>
              </a:rPr>
              <a:t>contrasts </a:t>
            </a:r>
            <a:r>
              <a:rPr lang="en-IN" sz="2000" dirty="0">
                <a:latin typeface="Quicksand" charset="0"/>
              </a:rPr>
              <a:t>with more contemporary </a:t>
            </a:r>
            <a:r>
              <a:rPr lang="en-IN" sz="2000" dirty="0">
                <a:latin typeface="Quicksand" charset="0"/>
                <a:hlinkClick r:id="rId6" tooltip="Agile software development"/>
              </a:rPr>
              <a:t>agile</a:t>
            </a:r>
            <a:r>
              <a:rPr lang="en-IN" sz="2000" dirty="0">
                <a:latin typeface="Quicksand" charset="0"/>
              </a:rPr>
              <a:t> methods such as </a:t>
            </a:r>
            <a:r>
              <a:rPr lang="en-IN" sz="2000" dirty="0">
                <a:latin typeface="Quicksand" charset="0"/>
                <a:hlinkClick r:id="rId7" tooltip="Dynamic Systems Development Method"/>
              </a:rPr>
              <a:t>DSDM</a:t>
            </a:r>
            <a:r>
              <a:rPr lang="en-IN" sz="2000" dirty="0">
                <a:latin typeface="Quicksand" charset="0"/>
              </a:rPr>
              <a:t> </a:t>
            </a:r>
            <a:r>
              <a:rPr lang="en-IN" sz="2000" dirty="0" smtClean="0">
                <a:latin typeface="Quicksand" charset="0"/>
              </a:rPr>
              <a:t>or</a:t>
            </a:r>
          </a:p>
          <a:p>
            <a:r>
              <a:rPr lang="en-IN" sz="2000" dirty="0" smtClean="0">
                <a:latin typeface="Quicksand" charset="0"/>
                <a:hlinkClick r:id="rId8" tooltip="Scrum (development)"/>
              </a:rPr>
              <a:t>Scrum</a:t>
            </a:r>
            <a:r>
              <a:rPr lang="en-IN" sz="2000" dirty="0" smtClean="0">
                <a:latin typeface="Quicksand" charset="0"/>
              </a:rPr>
              <a:t>.</a:t>
            </a:r>
            <a:endParaRPr lang="en-IN" sz="2000" dirty="0">
              <a:solidFill>
                <a:schemeClr val="accent1">
                  <a:lumMod val="40000"/>
                  <a:lumOff val="60000"/>
                </a:schemeClr>
              </a:solidFill>
              <a:latin typeface="Quicksand" charset="0"/>
            </a:endParaRPr>
          </a:p>
        </p:txBody>
      </p:sp>
    </p:spTree>
    <p:extLst>
      <p:ext uri="{BB962C8B-B14F-4D97-AF65-F5344CB8AC3E}">
        <p14:creationId xmlns:p14="http://schemas.microsoft.com/office/powerpoint/2010/main" val="1800032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1165475" y="665975"/>
            <a:ext cx="6858000" cy="459900"/>
          </a:xfrm>
          <a:prstGeom prst="rect">
            <a:avLst/>
          </a:prstGeom>
        </p:spPr>
        <p:txBody>
          <a:bodyPr lIns="91425" tIns="91425" rIns="91425" bIns="91425" anchor="b" anchorCtr="0">
            <a:noAutofit/>
          </a:bodyPr>
          <a:lstStyle/>
          <a:p>
            <a:pPr lvl="0" algn="ctr"/>
            <a:r>
              <a:rPr lang="en-US" sz="2400" dirty="0">
                <a:effectLst>
                  <a:outerShdw blurRad="38100" dist="38100" dir="2700000" algn="tl">
                    <a:srgbClr val="000000">
                      <a:alpha val="43137"/>
                    </a:srgbClr>
                  </a:outerShdw>
                </a:effectLst>
              </a:rPr>
              <a:t>Introduction to Data Analysis</a:t>
            </a:r>
            <a:endParaRPr lang="en" sz="2400" dirty="0">
              <a:solidFill>
                <a:srgbClr val="39C0BA"/>
              </a:solidFill>
              <a:effectLst>
                <a:outerShdw blurRad="38100" dist="38100" dir="2700000" algn="tl">
                  <a:srgbClr val="000000">
                    <a:alpha val="43137"/>
                  </a:srgbClr>
                </a:outerShdw>
              </a:effectLst>
            </a:endParaRPr>
          </a:p>
        </p:txBody>
      </p:sp>
      <p:sp>
        <p:nvSpPr>
          <p:cNvPr id="95" name="Shape 95"/>
          <p:cNvSpPr txBox="1">
            <a:spLocks noGrp="1"/>
          </p:cNvSpPr>
          <p:nvPr>
            <p:ph type="body" idx="1"/>
          </p:nvPr>
        </p:nvSpPr>
        <p:spPr>
          <a:xfrm>
            <a:off x="1165496" y="1600200"/>
            <a:ext cx="7726983" cy="4967700"/>
          </a:xfrm>
          <a:prstGeom prst="rect">
            <a:avLst/>
          </a:prstGeom>
        </p:spPr>
        <p:txBody>
          <a:bodyPr lIns="91425" tIns="91425" rIns="91425" bIns="91425" anchor="t" anchorCtr="0">
            <a:noAutofit/>
          </a:bodyPr>
          <a:lstStyle/>
          <a:p>
            <a:pPr>
              <a:spcBef>
                <a:spcPts val="0"/>
              </a:spcBef>
            </a:pPr>
            <a:r>
              <a:rPr lang="en-US" sz="2000" dirty="0">
                <a:solidFill>
                  <a:schemeClr val="accent1">
                    <a:lumMod val="40000"/>
                    <a:lumOff val="60000"/>
                  </a:schemeClr>
                </a:solidFill>
              </a:rPr>
              <a:t>Data Analysis is a process of </a:t>
            </a:r>
          </a:p>
          <a:p>
            <a:pPr lvl="1">
              <a:spcBef>
                <a:spcPts val="0"/>
              </a:spcBef>
              <a:buNone/>
            </a:pPr>
            <a:r>
              <a:rPr lang="en-US" sz="2000" dirty="0" smtClean="0">
                <a:solidFill>
                  <a:schemeClr val="accent1">
                    <a:lumMod val="40000"/>
                    <a:lumOff val="60000"/>
                  </a:schemeClr>
                </a:solidFill>
              </a:rPr>
              <a:t>	-Inspecting</a:t>
            </a:r>
            <a:r>
              <a:rPr lang="en-US" sz="2000" dirty="0">
                <a:solidFill>
                  <a:schemeClr val="accent1">
                    <a:lumMod val="40000"/>
                    <a:lumOff val="60000"/>
                  </a:schemeClr>
                </a:solidFill>
              </a:rPr>
              <a:t>, </a:t>
            </a:r>
          </a:p>
          <a:p>
            <a:pPr lvl="1">
              <a:spcBef>
                <a:spcPts val="0"/>
              </a:spcBef>
              <a:buNone/>
            </a:pPr>
            <a:r>
              <a:rPr lang="en-US" sz="2000" dirty="0" smtClean="0">
                <a:solidFill>
                  <a:schemeClr val="accent1">
                    <a:lumMod val="40000"/>
                    <a:lumOff val="60000"/>
                  </a:schemeClr>
                </a:solidFill>
              </a:rPr>
              <a:t>	-Cleaning</a:t>
            </a:r>
            <a:r>
              <a:rPr lang="en-US" sz="2000" dirty="0">
                <a:solidFill>
                  <a:schemeClr val="accent1">
                    <a:lumMod val="40000"/>
                    <a:lumOff val="60000"/>
                  </a:schemeClr>
                </a:solidFill>
              </a:rPr>
              <a:t>, </a:t>
            </a:r>
          </a:p>
          <a:p>
            <a:pPr lvl="1">
              <a:spcBef>
                <a:spcPts val="0"/>
              </a:spcBef>
              <a:buNone/>
            </a:pPr>
            <a:r>
              <a:rPr lang="en-US" sz="2000" dirty="0">
                <a:solidFill>
                  <a:schemeClr val="accent1">
                    <a:lumMod val="40000"/>
                    <a:lumOff val="60000"/>
                  </a:schemeClr>
                </a:solidFill>
              </a:rPr>
              <a:t>	</a:t>
            </a:r>
            <a:r>
              <a:rPr lang="en-US" sz="2000" dirty="0" smtClean="0">
                <a:solidFill>
                  <a:schemeClr val="accent1">
                    <a:lumMod val="40000"/>
                    <a:lumOff val="60000"/>
                  </a:schemeClr>
                </a:solidFill>
              </a:rPr>
              <a:t>-Transforming</a:t>
            </a:r>
            <a:r>
              <a:rPr lang="en-US" sz="2000" dirty="0">
                <a:solidFill>
                  <a:schemeClr val="accent1">
                    <a:lumMod val="40000"/>
                    <a:lumOff val="60000"/>
                  </a:schemeClr>
                </a:solidFill>
              </a:rPr>
              <a:t>, </a:t>
            </a:r>
          </a:p>
          <a:p>
            <a:pPr lvl="1">
              <a:spcBef>
                <a:spcPts val="0"/>
              </a:spcBef>
              <a:buNone/>
            </a:pPr>
            <a:r>
              <a:rPr lang="en-US" sz="2000" dirty="0" smtClean="0">
                <a:solidFill>
                  <a:schemeClr val="accent1">
                    <a:lumMod val="40000"/>
                    <a:lumOff val="60000"/>
                  </a:schemeClr>
                </a:solidFill>
              </a:rPr>
              <a:t>	-Modeling </a:t>
            </a:r>
            <a:r>
              <a:rPr lang="en-US" sz="2000" dirty="0">
                <a:solidFill>
                  <a:schemeClr val="accent1">
                    <a:lumMod val="40000"/>
                    <a:lumOff val="60000"/>
                  </a:schemeClr>
                </a:solidFill>
              </a:rPr>
              <a:t>Data</a:t>
            </a:r>
          </a:p>
          <a:p>
            <a:pPr lvl="1">
              <a:spcBef>
                <a:spcPts val="0"/>
              </a:spcBef>
              <a:buNone/>
            </a:pPr>
            <a:r>
              <a:rPr lang="en-US" sz="2000" dirty="0">
                <a:solidFill>
                  <a:schemeClr val="accent1">
                    <a:lumMod val="40000"/>
                    <a:lumOff val="60000"/>
                  </a:schemeClr>
                </a:solidFill>
              </a:rPr>
              <a:t>		 </a:t>
            </a:r>
            <a:r>
              <a:rPr lang="en-US" sz="2000" dirty="0" smtClean="0">
                <a:solidFill>
                  <a:schemeClr val="accent1">
                    <a:lumMod val="40000"/>
                    <a:lumOff val="60000"/>
                  </a:schemeClr>
                </a:solidFill>
              </a:rPr>
              <a:t>-with </a:t>
            </a:r>
            <a:r>
              <a:rPr lang="en-US" sz="2000" dirty="0">
                <a:solidFill>
                  <a:schemeClr val="accent1">
                    <a:lumMod val="40000"/>
                    <a:lumOff val="60000"/>
                  </a:schemeClr>
                </a:solidFill>
              </a:rPr>
              <a:t>the goal of highlighting useful information, suggesting conclusions,  and supporting decision making.</a:t>
            </a:r>
          </a:p>
          <a:p>
            <a:pPr lvl="1">
              <a:spcBef>
                <a:spcPts val="0"/>
              </a:spcBef>
              <a:buNone/>
            </a:pPr>
            <a:endParaRPr lang="en-US" sz="2000" dirty="0">
              <a:solidFill>
                <a:schemeClr val="accent1">
                  <a:lumMod val="40000"/>
                  <a:lumOff val="60000"/>
                </a:schemeClr>
              </a:solidFill>
            </a:endParaRPr>
          </a:p>
          <a:p>
            <a:pPr>
              <a:spcBef>
                <a:spcPts val="0"/>
              </a:spcBef>
            </a:pPr>
            <a:endParaRPr lang="en-US" sz="2000" dirty="0">
              <a:solidFill>
                <a:schemeClr val="accent1">
                  <a:lumMod val="40000"/>
                  <a:lumOff val="60000"/>
                </a:schemeClr>
              </a:solidFill>
            </a:endParaRPr>
          </a:p>
          <a:p>
            <a:r>
              <a:rPr lang="en-IN" sz="2000" dirty="0">
                <a:solidFill>
                  <a:schemeClr val="accent1">
                    <a:lumMod val="40000"/>
                    <a:lumOff val="60000"/>
                  </a:schemeClr>
                </a:solidFill>
              </a:rPr>
              <a:t>A process to obtain raw data and convert it into information that is useful for a decision maker.</a:t>
            </a:r>
          </a:p>
          <a:p>
            <a:endParaRPr lang="en-IN" sz="2000" dirty="0">
              <a:solidFill>
                <a:schemeClr val="accent1">
                  <a:lumMod val="40000"/>
                  <a:lumOff val="60000"/>
                </a:schemeClr>
              </a:solidFill>
            </a:endParaRPr>
          </a:p>
          <a:p>
            <a:r>
              <a:rPr lang="en-US" sz="2000" dirty="0">
                <a:solidFill>
                  <a:schemeClr val="accent1">
                    <a:lumMod val="40000"/>
                    <a:lumOff val="60000"/>
                  </a:schemeClr>
                </a:solidFill>
              </a:rPr>
              <a:t>Data analysis is concerned with the NATURE and USE of data</a:t>
            </a:r>
          </a:p>
          <a:p>
            <a:pPr lvl="0" rtl="0">
              <a:spcBef>
                <a:spcPts val="0"/>
              </a:spcBef>
              <a:buNone/>
            </a:pPr>
            <a:endParaRPr lang="e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3" name="TextBox 2"/>
          <p:cNvSpPr txBox="1"/>
          <p:nvPr/>
        </p:nvSpPr>
        <p:spPr>
          <a:xfrm>
            <a:off x="2915816" y="260648"/>
            <a:ext cx="4267515" cy="461665"/>
          </a:xfrm>
          <a:prstGeom prst="rect">
            <a:avLst/>
          </a:prstGeom>
          <a:noFill/>
        </p:spPr>
        <p:txBody>
          <a:bodyPr wrap="none" rtlCol="0">
            <a:spAutoFit/>
          </a:bodyPr>
          <a:lstStyle/>
          <a:p>
            <a:r>
              <a:rPr lang="en-US" sz="2400" dirty="0">
                <a:solidFill>
                  <a:schemeClr val="accent1">
                    <a:lumMod val="60000"/>
                    <a:lumOff val="40000"/>
                  </a:schemeClr>
                </a:solidFill>
                <a:latin typeface="Quicksand" charset="0"/>
              </a:rPr>
              <a:t>Database Analysis Life Cycle</a:t>
            </a:r>
            <a:endParaRPr lang="en-IN" sz="2400" dirty="0">
              <a:solidFill>
                <a:schemeClr val="accent1">
                  <a:lumMod val="60000"/>
                  <a:lumOff val="40000"/>
                </a:schemeClr>
              </a:solidFill>
              <a:latin typeface="Quicksand" charset="0"/>
            </a:endParaRPr>
          </a:p>
        </p:txBody>
      </p:sp>
      <p:sp>
        <p:nvSpPr>
          <p:cNvPr id="4" name="TextBox 3"/>
          <p:cNvSpPr txBox="1"/>
          <p:nvPr/>
        </p:nvSpPr>
        <p:spPr>
          <a:xfrm>
            <a:off x="1907704" y="1772816"/>
            <a:ext cx="184731" cy="307777"/>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9632" y="1030866"/>
            <a:ext cx="7276190" cy="4796267"/>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 name="TextBox 1"/>
          <p:cNvSpPr txBox="1"/>
          <p:nvPr/>
        </p:nvSpPr>
        <p:spPr>
          <a:xfrm>
            <a:off x="1619672" y="188640"/>
            <a:ext cx="2304256" cy="584775"/>
          </a:xfrm>
          <a:prstGeom prst="rect">
            <a:avLst/>
          </a:prstGeom>
          <a:noFill/>
        </p:spPr>
        <p:txBody>
          <a:bodyPr wrap="square" rtlCol="0">
            <a:spAutoFit/>
          </a:bodyPr>
          <a:lstStyle/>
          <a:p>
            <a:r>
              <a:rPr lang="en-US" sz="3200" dirty="0" smtClean="0">
                <a:solidFill>
                  <a:schemeClr val="accent1">
                    <a:lumMod val="60000"/>
                    <a:lumOff val="40000"/>
                  </a:schemeClr>
                </a:solidFill>
                <a:latin typeface="Quicksand" charset="0"/>
              </a:rPr>
              <a:t>Cont..</a:t>
            </a:r>
            <a:endParaRPr lang="en-IN" sz="3200" dirty="0">
              <a:solidFill>
                <a:schemeClr val="accent1">
                  <a:lumMod val="60000"/>
                  <a:lumOff val="40000"/>
                </a:schemeClr>
              </a:solidFill>
              <a:latin typeface="Quicksand" charset="0"/>
            </a:endParaRPr>
          </a:p>
        </p:txBody>
      </p:sp>
      <p:sp>
        <p:nvSpPr>
          <p:cNvPr id="3" name="TextBox 2"/>
          <p:cNvSpPr txBox="1"/>
          <p:nvPr/>
        </p:nvSpPr>
        <p:spPr>
          <a:xfrm>
            <a:off x="1108635" y="1124744"/>
            <a:ext cx="7920880" cy="5262979"/>
          </a:xfrm>
          <a:prstGeom prst="rect">
            <a:avLst/>
          </a:prstGeom>
          <a:noFill/>
        </p:spPr>
        <p:txBody>
          <a:bodyPr wrap="square" rtlCol="0">
            <a:spAutoFit/>
          </a:bodyPr>
          <a:lstStyle/>
          <a:p>
            <a:r>
              <a:rPr lang="en-US" sz="2000" dirty="0">
                <a:solidFill>
                  <a:schemeClr val="accent1">
                    <a:lumMod val="40000"/>
                    <a:lumOff val="60000"/>
                  </a:schemeClr>
                </a:solidFill>
                <a:latin typeface="Quicksand" charset="0"/>
              </a:rPr>
              <a:t>When a database designer is approaching the problem of constructing  database system </a:t>
            </a:r>
            <a:r>
              <a:rPr lang="en-US" sz="2000" dirty="0" smtClean="0">
                <a:solidFill>
                  <a:schemeClr val="accent1">
                    <a:lumMod val="40000"/>
                    <a:lumOff val="60000"/>
                  </a:schemeClr>
                </a:solidFill>
                <a:latin typeface="Quicksand" charset="0"/>
              </a:rPr>
              <a:t>the following </a:t>
            </a:r>
            <a:r>
              <a:rPr lang="en-US" sz="2000" dirty="0">
                <a:solidFill>
                  <a:schemeClr val="accent1">
                    <a:lumMod val="40000"/>
                    <a:lumOff val="60000"/>
                  </a:schemeClr>
                </a:solidFill>
                <a:latin typeface="Quicksand" charset="0"/>
              </a:rPr>
              <a:t>step will </a:t>
            </a:r>
            <a:r>
              <a:rPr lang="en-US" sz="2000" dirty="0" smtClean="0">
                <a:solidFill>
                  <a:schemeClr val="accent1">
                    <a:lumMod val="40000"/>
                    <a:lumOff val="60000"/>
                  </a:schemeClr>
                </a:solidFill>
                <a:latin typeface="Quicksand" charset="0"/>
              </a:rPr>
              <a:t>show the</a:t>
            </a:r>
          </a:p>
          <a:p>
            <a:r>
              <a:rPr lang="en-US" sz="2000" dirty="0" smtClean="0">
                <a:solidFill>
                  <a:schemeClr val="accent1">
                    <a:lumMod val="40000"/>
                    <a:lumOff val="60000"/>
                  </a:schemeClr>
                </a:solidFill>
                <a:latin typeface="Quicksand" charset="0"/>
              </a:rPr>
              <a:t> </a:t>
            </a:r>
            <a:r>
              <a:rPr lang="en-US" sz="2000" dirty="0">
                <a:solidFill>
                  <a:schemeClr val="accent1">
                    <a:lumMod val="40000"/>
                    <a:lumOff val="60000"/>
                  </a:schemeClr>
                </a:solidFill>
                <a:latin typeface="Quicksand" charset="0"/>
              </a:rPr>
              <a:t>life cycle of the </a:t>
            </a:r>
            <a:r>
              <a:rPr lang="en-US" sz="2000" dirty="0" smtClean="0">
                <a:solidFill>
                  <a:schemeClr val="accent1">
                    <a:lumMod val="40000"/>
                    <a:lumOff val="60000"/>
                  </a:schemeClr>
                </a:solidFill>
                <a:latin typeface="Quicksand" charset="0"/>
              </a:rPr>
              <a:t>database.</a:t>
            </a:r>
          </a:p>
          <a:p>
            <a:pPr lvl="1"/>
            <a:r>
              <a:rPr lang="en-US" sz="2000" b="1" u="sng" dirty="0">
                <a:solidFill>
                  <a:schemeClr val="accent1">
                    <a:lumMod val="40000"/>
                    <a:lumOff val="60000"/>
                  </a:schemeClr>
                </a:solidFill>
                <a:latin typeface="Quicksand" charset="0"/>
              </a:rPr>
              <a:t>Database Study:</a:t>
            </a:r>
          </a:p>
          <a:p>
            <a:pPr lvl="2"/>
            <a:r>
              <a:rPr lang="en-US" dirty="0" smtClean="0">
                <a:solidFill>
                  <a:schemeClr val="accent1">
                    <a:lumMod val="40000"/>
                    <a:lumOff val="60000"/>
                  </a:schemeClr>
                </a:solidFill>
                <a:latin typeface="Quicksand" charset="0"/>
              </a:rPr>
              <a:t>	</a:t>
            </a:r>
            <a:r>
              <a:rPr lang="en-US" sz="2000" dirty="0">
                <a:solidFill>
                  <a:schemeClr val="accent1">
                    <a:lumMod val="40000"/>
                    <a:lumOff val="60000"/>
                  </a:schemeClr>
                </a:solidFill>
                <a:latin typeface="Quicksand" charset="0"/>
              </a:rPr>
              <a:t>Here the database designer will creates a written specification in words for the database system to be built. It involves analyzing the problem that may arise, the objectives of the database and also its impact on the company.</a:t>
            </a:r>
          </a:p>
          <a:p>
            <a:pPr lvl="1"/>
            <a:r>
              <a:rPr lang="en-US" sz="2000" b="1" u="sng" dirty="0">
                <a:solidFill>
                  <a:schemeClr val="accent1">
                    <a:lumMod val="40000"/>
                    <a:lumOff val="60000"/>
                  </a:schemeClr>
                </a:solidFill>
                <a:latin typeface="Quicksand" charset="0"/>
              </a:rPr>
              <a:t>Database Design:</a:t>
            </a:r>
          </a:p>
          <a:p>
            <a:pPr lvl="2"/>
            <a:r>
              <a:rPr lang="en-US" sz="2000" dirty="0">
                <a:solidFill>
                  <a:schemeClr val="accent1">
                    <a:lumMod val="40000"/>
                    <a:lumOff val="60000"/>
                  </a:schemeClr>
                </a:solidFill>
                <a:latin typeface="Quicksand" charset="0"/>
              </a:rPr>
              <a:t>	In this phase </a:t>
            </a:r>
            <a:r>
              <a:rPr lang="en-US" sz="2000" dirty="0" smtClean="0">
                <a:solidFill>
                  <a:schemeClr val="accent1">
                    <a:lumMod val="40000"/>
                    <a:lumOff val="60000"/>
                  </a:schemeClr>
                </a:solidFill>
                <a:latin typeface="Quicksand" charset="0"/>
              </a:rPr>
              <a:t>conceptual, </a:t>
            </a:r>
            <a:r>
              <a:rPr lang="en-US" sz="2000" dirty="0">
                <a:solidFill>
                  <a:schemeClr val="accent1">
                    <a:lumMod val="40000"/>
                    <a:lumOff val="60000"/>
                  </a:schemeClr>
                </a:solidFill>
                <a:latin typeface="Quicksand" charset="0"/>
              </a:rPr>
              <a:t>logical and physical design step are taken in order to physically implement the required database. It is in this phase where the Entity-Relationship(ER) Model is being created and based on the ER </a:t>
            </a:r>
            <a:r>
              <a:rPr lang="en-US" sz="2000" dirty="0" smtClean="0">
                <a:solidFill>
                  <a:schemeClr val="accent1">
                    <a:lumMod val="40000"/>
                    <a:lumOff val="60000"/>
                  </a:schemeClr>
                </a:solidFill>
                <a:latin typeface="Quicksand" charset="0"/>
              </a:rPr>
              <a:t>Model, the </a:t>
            </a:r>
            <a:r>
              <a:rPr lang="en-US" sz="2000" dirty="0">
                <a:solidFill>
                  <a:schemeClr val="accent1">
                    <a:lumMod val="40000"/>
                    <a:lumOff val="60000"/>
                  </a:schemeClr>
                </a:solidFill>
                <a:latin typeface="Quicksand" charset="0"/>
              </a:rPr>
              <a:t>Entity are being implemented as tables, attributes as the fields of tables and with the help of foreign key we can link between two or more tables.</a:t>
            </a:r>
            <a:endParaRPr lang="en-US" sz="1600" dirty="0">
              <a:solidFill>
                <a:schemeClr val="accent1">
                  <a:lumMod val="40000"/>
                  <a:lumOff val="60000"/>
                </a:schemeClr>
              </a:solidFill>
              <a:latin typeface="Quicksand" charset="0"/>
            </a:endParaRPr>
          </a:p>
          <a:p>
            <a:endParaRPr lang="en-US" dirty="0"/>
          </a:p>
          <a:p>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1043608" y="0"/>
            <a:ext cx="6858000" cy="459900"/>
          </a:xfrm>
          <a:prstGeom prst="rect">
            <a:avLst/>
          </a:prstGeom>
        </p:spPr>
        <p:txBody>
          <a:bodyPr lIns="91425" tIns="91425" rIns="91425" bIns="91425" anchor="b" anchorCtr="0">
            <a:noAutofit/>
          </a:bodyPr>
          <a:lstStyle/>
          <a:p>
            <a:pPr lvl="0"/>
            <a:r>
              <a:rPr lang="en-US" sz="2400" dirty="0"/>
              <a:t>Cont..</a:t>
            </a:r>
            <a:endParaRPr lang="en" sz="2400" dirty="0">
              <a:solidFill>
                <a:srgbClr val="39C0BA"/>
              </a:solidFill>
              <a:effectLst>
                <a:outerShdw blurRad="38100" dist="38100" dir="2700000" algn="tl">
                  <a:srgbClr val="000000">
                    <a:alpha val="43137"/>
                  </a:srgbClr>
                </a:outerShdw>
              </a:effectLst>
            </a:endParaRPr>
          </a:p>
        </p:txBody>
      </p:sp>
      <p:sp>
        <p:nvSpPr>
          <p:cNvPr id="95" name="Shape 95"/>
          <p:cNvSpPr txBox="1">
            <a:spLocks noGrp="1"/>
          </p:cNvSpPr>
          <p:nvPr>
            <p:ph type="body" idx="1"/>
          </p:nvPr>
        </p:nvSpPr>
        <p:spPr>
          <a:xfrm>
            <a:off x="1043608" y="332656"/>
            <a:ext cx="7726983" cy="5616624"/>
          </a:xfrm>
          <a:prstGeom prst="rect">
            <a:avLst/>
          </a:prstGeom>
        </p:spPr>
        <p:txBody>
          <a:bodyPr lIns="91425" tIns="91425" rIns="91425" bIns="91425" anchor="t" anchorCtr="0">
            <a:noAutofit/>
          </a:bodyPr>
          <a:lstStyle/>
          <a:p>
            <a:pPr lvl="1"/>
            <a:r>
              <a:rPr lang="en-US" sz="2000" b="1" u="sng" dirty="0">
                <a:solidFill>
                  <a:schemeClr val="accent1">
                    <a:lumMod val="40000"/>
                    <a:lumOff val="60000"/>
                  </a:schemeClr>
                </a:solidFill>
              </a:rPr>
              <a:t>Implementation and Loading:</a:t>
            </a:r>
          </a:p>
          <a:p>
            <a:pPr lvl="2"/>
            <a:r>
              <a:rPr lang="en-US" sz="2000" dirty="0">
                <a:solidFill>
                  <a:schemeClr val="accent1">
                    <a:lumMod val="40000"/>
                    <a:lumOff val="60000"/>
                  </a:schemeClr>
                </a:solidFill>
              </a:rPr>
              <a:t>	The implementation phase is where you install the DBMS on the required machine and create the database and the tables and load the data. We can initiate backup plans also in this phase</a:t>
            </a:r>
            <a:r>
              <a:rPr lang="en-US" sz="2000" dirty="0" smtClean="0">
                <a:solidFill>
                  <a:schemeClr val="accent1">
                    <a:lumMod val="40000"/>
                    <a:lumOff val="60000"/>
                  </a:schemeClr>
                </a:solidFill>
              </a:rPr>
              <a:t>.</a:t>
            </a:r>
            <a:endParaRPr lang="en-US" sz="2000" dirty="0">
              <a:solidFill>
                <a:schemeClr val="accent1">
                  <a:lumMod val="40000"/>
                  <a:lumOff val="60000"/>
                </a:schemeClr>
              </a:solidFill>
            </a:endParaRPr>
          </a:p>
          <a:p>
            <a:pPr lvl="1"/>
            <a:r>
              <a:rPr lang="en-US" sz="2000" b="1" u="sng" dirty="0" smtClean="0">
                <a:solidFill>
                  <a:schemeClr val="accent1">
                    <a:lumMod val="40000"/>
                    <a:lumOff val="60000"/>
                  </a:schemeClr>
                </a:solidFill>
              </a:rPr>
              <a:t>Testing and Evaluation</a:t>
            </a:r>
            <a:r>
              <a:rPr lang="en-US" sz="2000" b="1" u="sng" dirty="0">
                <a:solidFill>
                  <a:schemeClr val="accent1">
                    <a:lumMod val="40000"/>
                    <a:lumOff val="60000"/>
                  </a:schemeClr>
                </a:solidFill>
              </a:rPr>
              <a:t>:</a:t>
            </a:r>
          </a:p>
          <a:p>
            <a:pPr lvl="2"/>
            <a:r>
              <a:rPr lang="en-US" sz="2000" dirty="0">
                <a:solidFill>
                  <a:schemeClr val="accent1">
                    <a:lumMod val="40000"/>
                    <a:lumOff val="60000"/>
                  </a:schemeClr>
                </a:solidFill>
              </a:rPr>
              <a:t>	Once implementation is done, it must be tested against the specification supplied by the client</a:t>
            </a:r>
            <a:r>
              <a:rPr lang="en-US" sz="2000" dirty="0" smtClean="0">
                <a:solidFill>
                  <a:schemeClr val="accent1">
                    <a:lumMod val="40000"/>
                    <a:lumOff val="60000"/>
                  </a:schemeClr>
                </a:solidFill>
              </a:rPr>
              <a:t>.</a:t>
            </a:r>
            <a:endParaRPr lang="en-US" sz="2000" dirty="0">
              <a:solidFill>
                <a:schemeClr val="accent1">
                  <a:lumMod val="40000"/>
                  <a:lumOff val="60000"/>
                </a:schemeClr>
              </a:solidFill>
            </a:endParaRPr>
          </a:p>
          <a:p>
            <a:pPr lvl="1"/>
            <a:r>
              <a:rPr lang="en-US" sz="2000" b="1" u="sng" dirty="0">
                <a:solidFill>
                  <a:schemeClr val="accent1">
                    <a:lumMod val="40000"/>
                    <a:lumOff val="60000"/>
                  </a:schemeClr>
                </a:solidFill>
              </a:rPr>
              <a:t>Operation:</a:t>
            </a:r>
          </a:p>
          <a:p>
            <a:pPr lvl="2"/>
            <a:r>
              <a:rPr lang="en-US" sz="2000" dirty="0">
                <a:solidFill>
                  <a:schemeClr val="accent1">
                    <a:lumMod val="40000"/>
                    <a:lumOff val="60000"/>
                  </a:schemeClr>
                </a:solidFill>
              </a:rPr>
              <a:t>	This step is where the system is actually being use by the company or client</a:t>
            </a:r>
            <a:r>
              <a:rPr lang="en-US" sz="2000" dirty="0" smtClean="0">
                <a:solidFill>
                  <a:schemeClr val="accent1">
                    <a:lumMod val="40000"/>
                    <a:lumOff val="60000"/>
                  </a:schemeClr>
                </a:solidFill>
              </a:rPr>
              <a:t>.</a:t>
            </a:r>
            <a:endParaRPr lang="en-US" sz="2000" dirty="0">
              <a:solidFill>
                <a:schemeClr val="accent1">
                  <a:lumMod val="40000"/>
                  <a:lumOff val="60000"/>
                </a:schemeClr>
              </a:solidFill>
            </a:endParaRPr>
          </a:p>
          <a:p>
            <a:pPr lvl="1"/>
            <a:r>
              <a:rPr lang="en-US" sz="2000" b="1" u="sng" dirty="0">
                <a:solidFill>
                  <a:schemeClr val="accent1">
                    <a:lumMod val="40000"/>
                    <a:lumOff val="60000"/>
                  </a:schemeClr>
                </a:solidFill>
              </a:rPr>
              <a:t>Maintenance and Evolution:</a:t>
            </a:r>
          </a:p>
          <a:p>
            <a:pPr lvl="2"/>
            <a:r>
              <a:rPr lang="en-US" sz="2000" dirty="0">
                <a:solidFill>
                  <a:schemeClr val="accent1">
                    <a:lumMod val="40000"/>
                    <a:lumOff val="60000"/>
                  </a:schemeClr>
                </a:solidFill>
              </a:rPr>
              <a:t>	The database maintenance phase include general maintenance such as </a:t>
            </a:r>
            <a:r>
              <a:rPr lang="en-US" sz="2000" dirty="0" smtClean="0">
                <a:solidFill>
                  <a:schemeClr val="accent1">
                    <a:lumMod val="40000"/>
                    <a:lumOff val="60000"/>
                  </a:schemeClr>
                </a:solidFill>
              </a:rPr>
              <a:t>:</a:t>
            </a:r>
            <a:endParaRPr lang="en-US" sz="2000" dirty="0">
              <a:solidFill>
                <a:schemeClr val="accent1">
                  <a:lumMod val="40000"/>
                  <a:lumOff val="60000"/>
                </a:schemeClr>
              </a:solidFill>
            </a:endParaRPr>
          </a:p>
          <a:p>
            <a:pPr lvl="4"/>
            <a:r>
              <a:rPr lang="en-US" sz="2000" dirty="0" smtClean="0">
                <a:solidFill>
                  <a:schemeClr val="accent1">
                    <a:lumMod val="40000"/>
                    <a:lumOff val="60000"/>
                  </a:schemeClr>
                </a:solidFill>
              </a:rPr>
              <a:t>	-Maintaining </a:t>
            </a:r>
            <a:r>
              <a:rPr lang="en-US" sz="2000" dirty="0">
                <a:solidFill>
                  <a:schemeClr val="accent1">
                    <a:lumMod val="40000"/>
                    <a:lumOff val="60000"/>
                  </a:schemeClr>
                </a:solidFill>
              </a:rPr>
              <a:t>the tables</a:t>
            </a:r>
          </a:p>
          <a:p>
            <a:pPr lvl="4"/>
            <a:r>
              <a:rPr lang="en-US" sz="2000" dirty="0" smtClean="0">
                <a:solidFill>
                  <a:schemeClr val="accent1">
                    <a:lumMod val="40000"/>
                    <a:lumOff val="60000"/>
                  </a:schemeClr>
                </a:solidFill>
              </a:rPr>
              <a:t>	-Maintaining </a:t>
            </a:r>
            <a:r>
              <a:rPr lang="en-US" sz="2000" dirty="0">
                <a:solidFill>
                  <a:schemeClr val="accent1">
                    <a:lumMod val="40000"/>
                    <a:lumOff val="60000"/>
                  </a:schemeClr>
                </a:solidFill>
              </a:rPr>
              <a:t>the users</a:t>
            </a:r>
            <a:endParaRPr lang="en-IN" sz="2000" dirty="0">
              <a:solidFill>
                <a:schemeClr val="accent1">
                  <a:lumMod val="40000"/>
                  <a:lumOff val="60000"/>
                </a:schemeClr>
              </a:solidFill>
            </a:endParaRPr>
          </a:p>
          <a:p>
            <a:pPr lvl="4"/>
            <a:r>
              <a:rPr lang="en-US" sz="2000" dirty="0" smtClean="0">
                <a:solidFill>
                  <a:schemeClr val="accent1">
                    <a:lumMod val="40000"/>
                    <a:lumOff val="60000"/>
                  </a:schemeClr>
                </a:solidFill>
              </a:rPr>
              <a:t>	-Maintaining </a:t>
            </a:r>
            <a:r>
              <a:rPr lang="en-US" sz="2000" dirty="0">
                <a:solidFill>
                  <a:schemeClr val="accent1">
                    <a:lumMod val="40000"/>
                    <a:lumOff val="60000"/>
                  </a:schemeClr>
                </a:solidFill>
              </a:rPr>
              <a:t>Backup and restoration of backup in case of failure</a:t>
            </a:r>
          </a:p>
          <a:p>
            <a:pPr lvl="4"/>
            <a:r>
              <a:rPr lang="en-US" sz="2000" dirty="0" smtClean="0">
                <a:solidFill>
                  <a:schemeClr val="accent1">
                    <a:lumMod val="60000"/>
                    <a:lumOff val="40000"/>
                  </a:schemeClr>
                </a:solidFill>
              </a:rPr>
              <a:t>	-Changing </a:t>
            </a:r>
            <a:r>
              <a:rPr lang="en-US" sz="2000" dirty="0">
                <a:solidFill>
                  <a:schemeClr val="accent1">
                    <a:lumMod val="60000"/>
                    <a:lumOff val="40000"/>
                  </a:schemeClr>
                </a:solidFill>
              </a:rPr>
              <a:t>of the design to meet new requirements </a:t>
            </a:r>
          </a:p>
          <a:p>
            <a:pPr lvl="0" rtl="0">
              <a:spcBef>
                <a:spcPts val="0"/>
              </a:spcBef>
              <a:buNone/>
            </a:pPr>
            <a:endParaRPr lang="en" dirty="0"/>
          </a:p>
        </p:txBody>
      </p:sp>
    </p:spTree>
    <p:extLst>
      <p:ext uri="{BB962C8B-B14F-4D97-AF65-F5344CB8AC3E}">
        <p14:creationId xmlns:p14="http://schemas.microsoft.com/office/powerpoint/2010/main" val="9500992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 name="TextBox 1"/>
          <p:cNvSpPr txBox="1"/>
          <p:nvPr/>
        </p:nvSpPr>
        <p:spPr>
          <a:xfrm>
            <a:off x="1187624" y="188639"/>
            <a:ext cx="7398535" cy="461665"/>
          </a:xfrm>
          <a:prstGeom prst="rect">
            <a:avLst/>
          </a:prstGeom>
          <a:noFill/>
        </p:spPr>
        <p:txBody>
          <a:bodyPr wrap="square" rtlCol="0">
            <a:spAutoFit/>
          </a:bodyPr>
          <a:lstStyle/>
          <a:p>
            <a:pPr algn="ctr"/>
            <a:r>
              <a:rPr lang="en-US" sz="2400" dirty="0">
                <a:solidFill>
                  <a:schemeClr val="accent1">
                    <a:lumMod val="40000"/>
                    <a:lumOff val="60000"/>
                  </a:schemeClr>
                </a:solidFill>
                <a:latin typeface="Quicksand" charset="0"/>
              </a:rPr>
              <a:t>Data Analysis Process</a:t>
            </a:r>
            <a:endParaRPr lang="en-IN" sz="2400" dirty="0">
              <a:solidFill>
                <a:schemeClr val="accent1">
                  <a:lumMod val="40000"/>
                  <a:lumOff val="60000"/>
                </a:schemeClr>
              </a:solidFill>
              <a:latin typeface="Quicksand" charset="0"/>
            </a:endParaRPr>
          </a:p>
        </p:txBody>
      </p:sp>
      <p:sp>
        <p:nvSpPr>
          <p:cNvPr id="3" name="TextBox 2"/>
          <p:cNvSpPr txBox="1"/>
          <p:nvPr/>
        </p:nvSpPr>
        <p:spPr>
          <a:xfrm>
            <a:off x="1097327" y="1340768"/>
            <a:ext cx="7920880" cy="2246769"/>
          </a:xfrm>
          <a:prstGeom prst="rect">
            <a:avLst/>
          </a:prstGeom>
          <a:noFill/>
        </p:spPr>
        <p:txBody>
          <a:bodyPr wrap="square" rtlCol="0">
            <a:spAutoFit/>
          </a:bodyPr>
          <a:lstStyle/>
          <a:p>
            <a:r>
              <a:rPr lang="en-US" sz="2000" dirty="0">
                <a:solidFill>
                  <a:schemeClr val="accent1">
                    <a:lumMod val="40000"/>
                    <a:lumOff val="60000"/>
                  </a:schemeClr>
                </a:solidFill>
                <a:latin typeface="Quicksand" charset="0"/>
              </a:rPr>
              <a:t>Data analysis process consists of the following phase that are iterative in nature:-</a:t>
            </a:r>
          </a:p>
          <a:p>
            <a:pPr marL="457200" lvl="1" indent="-457200">
              <a:buFont typeface="+mj-lt"/>
              <a:buAutoNum type="arabicPeriod"/>
            </a:pPr>
            <a:r>
              <a:rPr lang="en-US" sz="2000" dirty="0" smtClean="0">
                <a:solidFill>
                  <a:schemeClr val="accent1">
                    <a:lumMod val="40000"/>
                    <a:lumOff val="60000"/>
                  </a:schemeClr>
                </a:solidFill>
                <a:latin typeface="Quicksand" charset="0"/>
              </a:rPr>
              <a:t>Data </a:t>
            </a:r>
            <a:r>
              <a:rPr lang="en-US" sz="2000" dirty="0">
                <a:solidFill>
                  <a:schemeClr val="accent1">
                    <a:lumMod val="40000"/>
                    <a:lumOff val="60000"/>
                  </a:schemeClr>
                </a:solidFill>
                <a:latin typeface="Quicksand" charset="0"/>
              </a:rPr>
              <a:t>Requirement</a:t>
            </a:r>
          </a:p>
          <a:p>
            <a:pPr marL="457200" lvl="1" indent="-457200">
              <a:buFont typeface="+mj-lt"/>
              <a:buAutoNum type="arabicPeriod"/>
            </a:pPr>
            <a:r>
              <a:rPr lang="en-US" sz="2000" dirty="0" smtClean="0">
                <a:solidFill>
                  <a:schemeClr val="accent1">
                    <a:lumMod val="40000"/>
                    <a:lumOff val="60000"/>
                  </a:schemeClr>
                </a:solidFill>
                <a:latin typeface="Quicksand" charset="0"/>
              </a:rPr>
              <a:t>Data </a:t>
            </a:r>
            <a:r>
              <a:rPr lang="en-US" sz="2000" dirty="0">
                <a:solidFill>
                  <a:schemeClr val="accent1">
                    <a:lumMod val="40000"/>
                    <a:lumOff val="60000"/>
                  </a:schemeClr>
                </a:solidFill>
                <a:latin typeface="Quicksand" charset="0"/>
              </a:rPr>
              <a:t>Collection</a:t>
            </a:r>
          </a:p>
          <a:p>
            <a:pPr marL="457200" lvl="1" indent="-457200">
              <a:buFont typeface="+mj-lt"/>
              <a:buAutoNum type="arabicPeriod"/>
            </a:pPr>
            <a:r>
              <a:rPr lang="en-US" sz="2000" dirty="0" smtClean="0">
                <a:solidFill>
                  <a:schemeClr val="accent1">
                    <a:lumMod val="40000"/>
                    <a:lumOff val="60000"/>
                  </a:schemeClr>
                </a:solidFill>
                <a:latin typeface="Quicksand" charset="0"/>
              </a:rPr>
              <a:t>Data </a:t>
            </a:r>
            <a:r>
              <a:rPr lang="en-US" sz="2000" dirty="0">
                <a:solidFill>
                  <a:schemeClr val="accent1">
                    <a:lumMod val="40000"/>
                    <a:lumOff val="60000"/>
                  </a:schemeClr>
                </a:solidFill>
                <a:latin typeface="Quicksand" charset="0"/>
              </a:rPr>
              <a:t>Processing</a:t>
            </a:r>
          </a:p>
          <a:p>
            <a:pPr marL="457200" lvl="1" indent="-457200">
              <a:buFont typeface="+mj-lt"/>
              <a:buAutoNum type="arabicPeriod"/>
            </a:pPr>
            <a:r>
              <a:rPr lang="en-US" sz="2000" dirty="0" smtClean="0">
                <a:solidFill>
                  <a:schemeClr val="accent1">
                    <a:lumMod val="40000"/>
                    <a:lumOff val="60000"/>
                  </a:schemeClr>
                </a:solidFill>
                <a:latin typeface="Quicksand" charset="0"/>
              </a:rPr>
              <a:t>Data </a:t>
            </a:r>
            <a:r>
              <a:rPr lang="en-US" sz="2000" dirty="0">
                <a:solidFill>
                  <a:schemeClr val="accent1">
                    <a:lumMod val="40000"/>
                    <a:lumOff val="60000"/>
                  </a:schemeClr>
                </a:solidFill>
                <a:latin typeface="Quicksand" charset="0"/>
              </a:rPr>
              <a:t>Cleaning</a:t>
            </a:r>
          </a:p>
          <a:p>
            <a:pPr marL="457200" lvl="1" indent="-457200">
              <a:buFont typeface="+mj-lt"/>
              <a:buAutoNum type="arabicPeriod"/>
            </a:pPr>
            <a:r>
              <a:rPr lang="en-US" sz="2000" dirty="0" smtClean="0">
                <a:solidFill>
                  <a:schemeClr val="accent1">
                    <a:lumMod val="40000"/>
                    <a:lumOff val="60000"/>
                  </a:schemeClr>
                </a:solidFill>
                <a:latin typeface="Quicksand" charset="0"/>
              </a:rPr>
              <a:t>Exploratory </a:t>
            </a:r>
            <a:r>
              <a:rPr lang="en-US" sz="2000" dirty="0">
                <a:solidFill>
                  <a:schemeClr val="accent1">
                    <a:lumMod val="40000"/>
                    <a:lumOff val="60000"/>
                  </a:schemeClr>
                </a:solidFill>
                <a:latin typeface="Quicksand" charset="0"/>
              </a:rPr>
              <a:t>Data </a:t>
            </a:r>
            <a:r>
              <a:rPr lang="en-US" sz="2000" dirty="0" smtClean="0">
                <a:solidFill>
                  <a:schemeClr val="accent1">
                    <a:lumMod val="40000"/>
                    <a:lumOff val="60000"/>
                  </a:schemeClr>
                </a:solidFill>
                <a:latin typeface="Quicksand" charset="0"/>
              </a:rPr>
              <a:t>Analysis</a:t>
            </a:r>
            <a:endParaRPr lang="en-US" sz="2000" dirty="0">
              <a:solidFill>
                <a:schemeClr val="accent1">
                  <a:lumMod val="40000"/>
                  <a:lumOff val="60000"/>
                </a:schemeClr>
              </a:solidFill>
              <a:latin typeface="Quicksand" charset="0"/>
            </a:endParaRPr>
          </a:p>
        </p:txBody>
      </p:sp>
    </p:spTree>
    <p:extLst>
      <p:ext uri="{BB962C8B-B14F-4D97-AF65-F5344CB8AC3E}">
        <p14:creationId xmlns:p14="http://schemas.microsoft.com/office/powerpoint/2010/main" val="20190200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3" name="TextBox 2"/>
          <p:cNvSpPr txBox="1"/>
          <p:nvPr/>
        </p:nvSpPr>
        <p:spPr>
          <a:xfrm>
            <a:off x="2656129" y="260648"/>
            <a:ext cx="3313729" cy="461665"/>
          </a:xfrm>
          <a:prstGeom prst="rect">
            <a:avLst/>
          </a:prstGeom>
          <a:noFill/>
        </p:spPr>
        <p:txBody>
          <a:bodyPr wrap="none" rtlCol="0">
            <a:spAutoFit/>
          </a:bodyPr>
          <a:lstStyle/>
          <a:p>
            <a:pPr algn="ctr"/>
            <a:r>
              <a:rPr lang="en-US" sz="2400" dirty="0">
                <a:solidFill>
                  <a:schemeClr val="accent1">
                    <a:lumMod val="40000"/>
                    <a:lumOff val="60000"/>
                  </a:schemeClr>
                </a:solidFill>
                <a:latin typeface="Quicksand" charset="0"/>
              </a:rPr>
              <a:t>Data Analysis Process</a:t>
            </a:r>
            <a:endParaRPr lang="en-IN" sz="2400" dirty="0">
              <a:solidFill>
                <a:schemeClr val="accent1">
                  <a:lumMod val="40000"/>
                  <a:lumOff val="60000"/>
                </a:schemeClr>
              </a:solidFill>
              <a:latin typeface="Quicksand" charset="0"/>
            </a:endParaRPr>
          </a:p>
        </p:txBody>
      </p:sp>
      <p:sp>
        <p:nvSpPr>
          <p:cNvPr id="4" name="TextBox 3"/>
          <p:cNvSpPr txBox="1"/>
          <p:nvPr/>
        </p:nvSpPr>
        <p:spPr>
          <a:xfrm>
            <a:off x="1907704" y="1772816"/>
            <a:ext cx="184731" cy="307777"/>
          </a:xfrm>
          <a:prstGeom prst="rect">
            <a:avLst/>
          </a:prstGeom>
          <a:noFill/>
        </p:spPr>
        <p:txBody>
          <a:bodyPr wrap="none" rtlCol="0">
            <a:spAutoFit/>
          </a:bodyPr>
          <a:lstStyle/>
          <a:p>
            <a:endParaRPr lang="en-IN" dirty="0"/>
          </a:p>
        </p:txBody>
      </p:sp>
      <p:sp>
        <p:nvSpPr>
          <p:cNvPr id="2" name="TextBox 1"/>
          <p:cNvSpPr txBox="1"/>
          <p:nvPr/>
        </p:nvSpPr>
        <p:spPr>
          <a:xfrm>
            <a:off x="1043608" y="980728"/>
            <a:ext cx="8239756" cy="3139321"/>
          </a:xfrm>
          <a:prstGeom prst="rect">
            <a:avLst/>
          </a:prstGeom>
          <a:noFill/>
        </p:spPr>
        <p:txBody>
          <a:bodyPr wrap="none" rtlCol="0">
            <a:spAutoFit/>
          </a:bodyPr>
          <a:lstStyle/>
          <a:p>
            <a:r>
              <a:rPr lang="en-US" sz="2000" b="1" u="sng" dirty="0" smtClean="0">
                <a:solidFill>
                  <a:schemeClr val="accent1">
                    <a:lumMod val="40000"/>
                    <a:lumOff val="60000"/>
                  </a:schemeClr>
                </a:solidFill>
                <a:latin typeface="Quicksand" charset="0"/>
              </a:rPr>
              <a:t>1.Data Requirement:</a:t>
            </a:r>
            <a:endParaRPr lang="en-IN" sz="2000" b="1" u="sng" dirty="0">
              <a:solidFill>
                <a:schemeClr val="accent1">
                  <a:lumMod val="40000"/>
                  <a:lumOff val="60000"/>
                </a:schemeClr>
              </a:solidFill>
              <a:latin typeface="Quicksand" charset="0"/>
            </a:endParaRPr>
          </a:p>
          <a:p>
            <a:endParaRPr lang="en-US" sz="2000" dirty="0" smtClean="0">
              <a:solidFill>
                <a:schemeClr val="accent1">
                  <a:lumMod val="40000"/>
                  <a:lumOff val="60000"/>
                </a:schemeClr>
              </a:solidFill>
              <a:latin typeface="Quicksand" charset="0"/>
            </a:endParaRPr>
          </a:p>
          <a:p>
            <a:r>
              <a:rPr lang="en-US" sz="2000" dirty="0" smtClean="0">
                <a:solidFill>
                  <a:schemeClr val="accent1">
                    <a:lumMod val="40000"/>
                    <a:lumOff val="60000"/>
                  </a:schemeClr>
                </a:solidFill>
                <a:latin typeface="Quicksand" charset="0"/>
              </a:rPr>
              <a:t>The </a:t>
            </a:r>
            <a:r>
              <a:rPr lang="en-US" sz="2000" dirty="0">
                <a:solidFill>
                  <a:schemeClr val="accent1">
                    <a:lumMod val="40000"/>
                    <a:lumOff val="60000"/>
                  </a:schemeClr>
                </a:solidFill>
                <a:latin typeface="Quicksand" charset="0"/>
              </a:rPr>
              <a:t>data required for analysis is based on the </a:t>
            </a:r>
            <a:r>
              <a:rPr lang="en-US" sz="2000" dirty="0" smtClean="0">
                <a:solidFill>
                  <a:schemeClr val="accent1">
                    <a:lumMod val="40000"/>
                    <a:lumOff val="60000"/>
                  </a:schemeClr>
                </a:solidFill>
                <a:latin typeface="Quicksand" charset="0"/>
              </a:rPr>
              <a:t>requirements</a:t>
            </a:r>
          </a:p>
          <a:p>
            <a:r>
              <a:rPr lang="en-US" sz="2000" dirty="0" smtClean="0">
                <a:solidFill>
                  <a:schemeClr val="accent1">
                    <a:lumMod val="40000"/>
                    <a:lumOff val="60000"/>
                  </a:schemeClr>
                </a:solidFill>
                <a:latin typeface="Quicksand" charset="0"/>
              </a:rPr>
              <a:t>of </a:t>
            </a:r>
            <a:r>
              <a:rPr lang="en-US" sz="2000" dirty="0">
                <a:solidFill>
                  <a:schemeClr val="accent1">
                    <a:lumMod val="40000"/>
                    <a:lumOff val="60000"/>
                  </a:schemeClr>
                </a:solidFill>
                <a:latin typeface="Quicksand" charset="0"/>
              </a:rPr>
              <a:t>those directing the analysis or </a:t>
            </a:r>
            <a:r>
              <a:rPr lang="en-US" sz="2000" dirty="0" smtClean="0">
                <a:solidFill>
                  <a:schemeClr val="accent1">
                    <a:lumMod val="40000"/>
                    <a:lumOff val="60000"/>
                  </a:schemeClr>
                </a:solidFill>
                <a:latin typeface="Quicksand" charset="0"/>
              </a:rPr>
              <a:t>customers </a:t>
            </a:r>
            <a:r>
              <a:rPr lang="en-US" sz="2000" dirty="0">
                <a:solidFill>
                  <a:schemeClr val="accent1">
                    <a:lumMod val="40000"/>
                    <a:lumOff val="60000"/>
                  </a:schemeClr>
                </a:solidFill>
                <a:latin typeface="Quicksand" charset="0"/>
              </a:rPr>
              <a:t>who will use the </a:t>
            </a:r>
            <a:endParaRPr lang="en-US" sz="2000" dirty="0" smtClean="0">
              <a:solidFill>
                <a:schemeClr val="accent1">
                  <a:lumMod val="40000"/>
                  <a:lumOff val="60000"/>
                </a:schemeClr>
              </a:solidFill>
              <a:latin typeface="Quicksand" charset="0"/>
            </a:endParaRPr>
          </a:p>
          <a:p>
            <a:r>
              <a:rPr lang="en-US" sz="2000" dirty="0" smtClean="0">
                <a:solidFill>
                  <a:schemeClr val="accent1">
                    <a:lumMod val="40000"/>
                    <a:lumOff val="60000"/>
                  </a:schemeClr>
                </a:solidFill>
                <a:latin typeface="Quicksand" charset="0"/>
              </a:rPr>
              <a:t>finished </a:t>
            </a:r>
            <a:r>
              <a:rPr lang="en-US" sz="2000" dirty="0">
                <a:solidFill>
                  <a:schemeClr val="accent1">
                    <a:lumMod val="40000"/>
                    <a:lumOff val="60000"/>
                  </a:schemeClr>
                </a:solidFill>
                <a:latin typeface="Quicksand" charset="0"/>
              </a:rPr>
              <a:t>product of the analysis.</a:t>
            </a:r>
          </a:p>
          <a:p>
            <a:endParaRPr lang="en-US" sz="2000" dirty="0">
              <a:solidFill>
                <a:schemeClr val="accent1">
                  <a:lumMod val="40000"/>
                  <a:lumOff val="60000"/>
                </a:schemeClr>
              </a:solidFill>
              <a:latin typeface="Quicksand" charset="0"/>
            </a:endParaRPr>
          </a:p>
          <a:p>
            <a:r>
              <a:rPr lang="en-US" sz="2000" dirty="0">
                <a:solidFill>
                  <a:schemeClr val="accent1">
                    <a:lumMod val="40000"/>
                    <a:lumOff val="60000"/>
                  </a:schemeClr>
                </a:solidFill>
                <a:latin typeface="Quicksand" charset="0"/>
              </a:rPr>
              <a:t>The data necessary as input to the analysis will be identified</a:t>
            </a:r>
          </a:p>
          <a:p>
            <a:endParaRPr lang="en-US" sz="2000" dirty="0">
              <a:solidFill>
                <a:schemeClr val="accent1">
                  <a:lumMod val="40000"/>
                  <a:lumOff val="60000"/>
                </a:schemeClr>
              </a:solidFill>
              <a:latin typeface="Quicksand" charset="0"/>
            </a:endParaRPr>
          </a:p>
          <a:p>
            <a:r>
              <a:rPr lang="en-US" sz="2000" dirty="0">
                <a:solidFill>
                  <a:schemeClr val="accent1">
                    <a:lumMod val="40000"/>
                    <a:lumOff val="60000"/>
                  </a:schemeClr>
                </a:solidFill>
                <a:latin typeface="Quicksand" charset="0"/>
              </a:rPr>
              <a:t>Data may be numerical or categorical (i.e., a text label for numbers).</a:t>
            </a:r>
          </a:p>
          <a:p>
            <a:endParaRPr lang="en-IN" dirty="0"/>
          </a:p>
        </p:txBody>
      </p:sp>
    </p:spTree>
    <p:extLst>
      <p:ext uri="{BB962C8B-B14F-4D97-AF65-F5344CB8AC3E}">
        <p14:creationId xmlns:p14="http://schemas.microsoft.com/office/powerpoint/2010/main" val="13300180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5" name="TextBox 4"/>
          <p:cNvSpPr txBox="1"/>
          <p:nvPr/>
        </p:nvSpPr>
        <p:spPr>
          <a:xfrm>
            <a:off x="1187624" y="188639"/>
            <a:ext cx="7398535" cy="461665"/>
          </a:xfrm>
          <a:prstGeom prst="rect">
            <a:avLst/>
          </a:prstGeom>
          <a:noFill/>
        </p:spPr>
        <p:txBody>
          <a:bodyPr wrap="square" rtlCol="0">
            <a:spAutoFit/>
          </a:bodyPr>
          <a:lstStyle/>
          <a:p>
            <a:pPr algn="ctr"/>
            <a:r>
              <a:rPr lang="en-US" sz="2400" dirty="0">
                <a:solidFill>
                  <a:schemeClr val="accent1">
                    <a:lumMod val="40000"/>
                    <a:lumOff val="60000"/>
                  </a:schemeClr>
                </a:solidFill>
                <a:latin typeface="Quicksand" charset="0"/>
              </a:rPr>
              <a:t>Data Analysis Process</a:t>
            </a:r>
            <a:endParaRPr lang="en-IN" sz="2400" dirty="0">
              <a:solidFill>
                <a:schemeClr val="accent1">
                  <a:lumMod val="40000"/>
                  <a:lumOff val="60000"/>
                </a:schemeClr>
              </a:solidFill>
              <a:latin typeface="Quicksand" charset="0"/>
            </a:endParaRPr>
          </a:p>
        </p:txBody>
      </p:sp>
      <p:sp>
        <p:nvSpPr>
          <p:cNvPr id="3" name="TextBox 2"/>
          <p:cNvSpPr txBox="1"/>
          <p:nvPr/>
        </p:nvSpPr>
        <p:spPr>
          <a:xfrm>
            <a:off x="1763688" y="1196752"/>
            <a:ext cx="184731" cy="307777"/>
          </a:xfrm>
          <a:prstGeom prst="rect">
            <a:avLst/>
          </a:prstGeom>
          <a:noFill/>
        </p:spPr>
        <p:txBody>
          <a:bodyPr wrap="none" rtlCol="0">
            <a:spAutoFit/>
          </a:bodyPr>
          <a:lstStyle/>
          <a:p>
            <a:endParaRPr lang="en-IN" dirty="0"/>
          </a:p>
        </p:txBody>
      </p:sp>
      <p:sp>
        <p:nvSpPr>
          <p:cNvPr id="8" name="Content Placeholder 2"/>
          <p:cNvSpPr txBox="1">
            <a:spLocks/>
          </p:cNvSpPr>
          <p:nvPr/>
        </p:nvSpPr>
        <p:spPr>
          <a:xfrm>
            <a:off x="914400" y="1350640"/>
            <a:ext cx="8229600" cy="4525963"/>
          </a:xfrm>
          <a:prstGeom prst="rect">
            <a:avLst/>
          </a:prstGeom>
          <a:noFill/>
          <a:ln>
            <a:noFill/>
          </a:ln>
        </p:spPr>
        <p:txBody>
          <a:bodyPr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600"/>
              </a:spcBef>
              <a:spcAft>
                <a:spcPts val="0"/>
              </a:spcAft>
              <a:buClr>
                <a:srgbClr val="F3F3F3"/>
              </a:buClr>
              <a:buSzPct val="100000"/>
              <a:buFont typeface="Quicksand"/>
              <a:buChar char="◦"/>
              <a:defRPr sz="3000" b="0" i="0" u="none" strike="noStrike" cap="none">
                <a:solidFill>
                  <a:srgbClr val="F3F3F3"/>
                </a:solidFill>
                <a:latin typeface="Quicksand"/>
                <a:ea typeface="Quicksand"/>
                <a:cs typeface="Quicksand"/>
                <a:sym typeface="Quicksand"/>
              </a:defRPr>
            </a:lvl1pPr>
            <a:lvl2pPr marR="0" lvl="1" algn="l" rtl="0">
              <a:lnSpc>
                <a:spcPct val="100000"/>
              </a:lnSpc>
              <a:spcBef>
                <a:spcPts val="480"/>
              </a:spcBef>
              <a:spcAft>
                <a:spcPts val="0"/>
              </a:spcAft>
              <a:buClr>
                <a:srgbClr val="F3F3F3"/>
              </a:buClr>
              <a:buSzPct val="100000"/>
              <a:buFont typeface="Quicksand"/>
              <a:buChar char="▫"/>
              <a:defRPr sz="2400" b="0" i="0" u="none" strike="noStrike" cap="none">
                <a:solidFill>
                  <a:srgbClr val="F3F3F3"/>
                </a:solidFill>
                <a:latin typeface="Quicksand"/>
                <a:ea typeface="Quicksand"/>
                <a:cs typeface="Quicksand"/>
                <a:sym typeface="Quicksand"/>
              </a:defRPr>
            </a:lvl2pPr>
            <a:lvl3pPr marR="0" lvl="2" algn="l" rtl="0">
              <a:lnSpc>
                <a:spcPct val="100000"/>
              </a:lnSpc>
              <a:spcBef>
                <a:spcPts val="480"/>
              </a:spcBef>
              <a:spcAft>
                <a:spcPts val="0"/>
              </a:spcAft>
              <a:buClr>
                <a:srgbClr val="F3F3F3"/>
              </a:buClr>
              <a:buSzPct val="100000"/>
              <a:buFont typeface="Quicksand"/>
              <a:buNone/>
              <a:defRPr sz="2400" b="0" i="0" u="none" strike="noStrike" cap="none">
                <a:solidFill>
                  <a:srgbClr val="F3F3F3"/>
                </a:solidFill>
                <a:latin typeface="Quicksand"/>
                <a:ea typeface="Quicksand"/>
                <a:cs typeface="Quicksand"/>
                <a:sym typeface="Quicksand"/>
              </a:defRPr>
            </a:lvl3pPr>
            <a:lvl4pPr marR="0" lvl="3" algn="l" rtl="0">
              <a:lnSpc>
                <a:spcPct val="100000"/>
              </a:lnSpc>
              <a:spcBef>
                <a:spcPts val="360"/>
              </a:spcBef>
              <a:spcAft>
                <a:spcPts val="0"/>
              </a:spcAft>
              <a:buClr>
                <a:srgbClr val="F3F3F3"/>
              </a:buClr>
              <a:buSzPct val="100000"/>
              <a:buFont typeface="Quicksand"/>
              <a:buNone/>
              <a:defRPr sz="1800" b="0" i="0" u="none" strike="noStrike" cap="none">
                <a:solidFill>
                  <a:srgbClr val="F3F3F3"/>
                </a:solidFill>
                <a:latin typeface="Quicksand"/>
                <a:ea typeface="Quicksand"/>
                <a:cs typeface="Quicksand"/>
                <a:sym typeface="Quicksand"/>
              </a:defRPr>
            </a:lvl4pPr>
            <a:lvl5pPr marR="0" lvl="4" algn="l" rtl="0">
              <a:lnSpc>
                <a:spcPct val="100000"/>
              </a:lnSpc>
              <a:spcBef>
                <a:spcPts val="360"/>
              </a:spcBef>
              <a:spcAft>
                <a:spcPts val="0"/>
              </a:spcAft>
              <a:buClr>
                <a:srgbClr val="F3F3F3"/>
              </a:buClr>
              <a:buSzPct val="100000"/>
              <a:buFont typeface="Quicksand"/>
              <a:buNone/>
              <a:defRPr sz="1800" b="0" i="0" u="none" strike="noStrike" cap="none">
                <a:solidFill>
                  <a:srgbClr val="F3F3F3"/>
                </a:solidFill>
                <a:latin typeface="Quicksand"/>
                <a:ea typeface="Quicksand"/>
                <a:cs typeface="Quicksand"/>
                <a:sym typeface="Quicksand"/>
              </a:defRPr>
            </a:lvl5pPr>
            <a:lvl6pPr marR="0" lvl="5" algn="l" rtl="0">
              <a:lnSpc>
                <a:spcPct val="100000"/>
              </a:lnSpc>
              <a:spcBef>
                <a:spcPts val="360"/>
              </a:spcBef>
              <a:spcAft>
                <a:spcPts val="0"/>
              </a:spcAft>
              <a:buClr>
                <a:srgbClr val="F3F3F3"/>
              </a:buClr>
              <a:buSzPct val="100000"/>
              <a:buFont typeface="Quicksand"/>
              <a:buNone/>
              <a:defRPr sz="1800" b="0" i="0" u="none" strike="noStrike" cap="none">
                <a:solidFill>
                  <a:srgbClr val="F3F3F3"/>
                </a:solidFill>
                <a:latin typeface="Quicksand"/>
                <a:ea typeface="Quicksand"/>
                <a:cs typeface="Quicksand"/>
                <a:sym typeface="Quicksand"/>
              </a:defRPr>
            </a:lvl6pPr>
            <a:lvl7pPr marR="0" lvl="6" algn="l" rtl="0">
              <a:lnSpc>
                <a:spcPct val="100000"/>
              </a:lnSpc>
              <a:spcBef>
                <a:spcPts val="360"/>
              </a:spcBef>
              <a:spcAft>
                <a:spcPts val="0"/>
              </a:spcAft>
              <a:buClr>
                <a:srgbClr val="F3F3F3"/>
              </a:buClr>
              <a:buSzPct val="100000"/>
              <a:buFont typeface="Quicksand"/>
              <a:buNone/>
              <a:defRPr sz="1800" b="0" i="0" u="none" strike="noStrike" cap="none">
                <a:solidFill>
                  <a:srgbClr val="F3F3F3"/>
                </a:solidFill>
                <a:latin typeface="Quicksand"/>
                <a:ea typeface="Quicksand"/>
                <a:cs typeface="Quicksand"/>
                <a:sym typeface="Quicksand"/>
              </a:defRPr>
            </a:lvl7pPr>
            <a:lvl8pPr marR="0" lvl="7" algn="l" rtl="0">
              <a:lnSpc>
                <a:spcPct val="100000"/>
              </a:lnSpc>
              <a:spcBef>
                <a:spcPts val="360"/>
              </a:spcBef>
              <a:spcAft>
                <a:spcPts val="0"/>
              </a:spcAft>
              <a:buClr>
                <a:srgbClr val="F3F3F3"/>
              </a:buClr>
              <a:buSzPct val="100000"/>
              <a:buFont typeface="Quicksand"/>
              <a:buNone/>
              <a:defRPr sz="1800" b="0" i="0" u="none" strike="noStrike" cap="none">
                <a:solidFill>
                  <a:srgbClr val="F3F3F3"/>
                </a:solidFill>
                <a:latin typeface="Quicksand"/>
                <a:ea typeface="Quicksand"/>
                <a:cs typeface="Quicksand"/>
                <a:sym typeface="Quicksand"/>
              </a:defRPr>
            </a:lvl8pPr>
            <a:lvl9pPr marR="0" lvl="8" algn="l" rtl="0">
              <a:lnSpc>
                <a:spcPct val="100000"/>
              </a:lnSpc>
              <a:spcBef>
                <a:spcPts val="360"/>
              </a:spcBef>
              <a:spcAft>
                <a:spcPts val="0"/>
              </a:spcAft>
              <a:buClr>
                <a:srgbClr val="F3F3F3"/>
              </a:buClr>
              <a:buSzPct val="100000"/>
              <a:buFont typeface="Quicksand"/>
              <a:buNone/>
              <a:defRPr sz="1800" b="0" i="0" u="none" strike="noStrike" cap="none">
                <a:solidFill>
                  <a:srgbClr val="F3F3F3"/>
                </a:solidFill>
                <a:latin typeface="Quicksand"/>
                <a:ea typeface="Quicksand"/>
                <a:cs typeface="Quicksand"/>
                <a:sym typeface="Quicksand"/>
              </a:defRPr>
            </a:lvl9pPr>
          </a:lstStyle>
          <a:p>
            <a:r>
              <a:rPr lang="en-US" sz="2000" b="1" u="sng" dirty="0">
                <a:solidFill>
                  <a:schemeClr val="accent1">
                    <a:lumMod val="40000"/>
                    <a:lumOff val="60000"/>
                  </a:schemeClr>
                </a:solidFill>
              </a:rPr>
              <a:t>2. Data </a:t>
            </a:r>
            <a:r>
              <a:rPr lang="en-US" sz="2000" b="1" u="sng" dirty="0" smtClean="0">
                <a:solidFill>
                  <a:schemeClr val="accent1">
                    <a:lumMod val="40000"/>
                    <a:lumOff val="60000"/>
                  </a:schemeClr>
                </a:solidFill>
              </a:rPr>
              <a:t>collection</a:t>
            </a:r>
          </a:p>
          <a:p>
            <a:endParaRPr lang="en-US" sz="2000" b="1" u="sng" dirty="0" smtClean="0">
              <a:solidFill>
                <a:schemeClr val="accent1">
                  <a:lumMod val="40000"/>
                  <a:lumOff val="60000"/>
                </a:schemeClr>
              </a:solidFill>
            </a:endParaRPr>
          </a:p>
          <a:p>
            <a:r>
              <a:rPr lang="en-US" sz="2000" dirty="0" smtClean="0">
                <a:solidFill>
                  <a:schemeClr val="accent1">
                    <a:lumMod val="40000"/>
                    <a:lumOff val="60000"/>
                  </a:schemeClr>
                </a:solidFill>
              </a:rPr>
              <a:t>It is the Process of gathering information based on the requirements</a:t>
            </a:r>
          </a:p>
          <a:p>
            <a:pPr>
              <a:buFont typeface="Quicksand"/>
              <a:buNone/>
            </a:pPr>
            <a:endParaRPr lang="en-US" sz="2000" dirty="0" smtClean="0">
              <a:solidFill>
                <a:schemeClr val="accent1">
                  <a:lumMod val="40000"/>
                  <a:lumOff val="60000"/>
                </a:schemeClr>
              </a:solidFill>
            </a:endParaRPr>
          </a:p>
          <a:p>
            <a:r>
              <a:rPr lang="en-US" sz="2000" dirty="0" smtClean="0">
                <a:solidFill>
                  <a:schemeClr val="accent1">
                    <a:lumMod val="40000"/>
                    <a:lumOff val="60000"/>
                  </a:schemeClr>
                </a:solidFill>
              </a:rPr>
              <a:t>Data is collected from a variety of sources. </a:t>
            </a:r>
          </a:p>
          <a:p>
            <a:endParaRPr lang="en-US" sz="2000" dirty="0" smtClean="0">
              <a:solidFill>
                <a:schemeClr val="accent1">
                  <a:lumMod val="40000"/>
                  <a:lumOff val="60000"/>
                </a:schemeClr>
              </a:solidFill>
            </a:endParaRPr>
          </a:p>
          <a:p>
            <a:r>
              <a:rPr lang="en-US" sz="2000" dirty="0" smtClean="0">
                <a:solidFill>
                  <a:schemeClr val="accent1">
                    <a:lumMod val="40000"/>
                    <a:lumOff val="60000"/>
                  </a:schemeClr>
                </a:solidFill>
              </a:rPr>
              <a:t>Like from sensors in the environment, such as traffic cameras, satellites, recording devices, etc.</a:t>
            </a:r>
          </a:p>
          <a:p>
            <a:endParaRPr lang="en-US" sz="2000" dirty="0" smtClean="0">
              <a:solidFill>
                <a:schemeClr val="accent1">
                  <a:lumMod val="40000"/>
                  <a:lumOff val="60000"/>
                </a:schemeClr>
              </a:solidFill>
            </a:endParaRPr>
          </a:p>
          <a:p>
            <a:r>
              <a:rPr lang="en-US" sz="2000" dirty="0" smtClean="0">
                <a:solidFill>
                  <a:schemeClr val="accent1">
                    <a:lumMod val="40000"/>
                    <a:lumOff val="60000"/>
                  </a:schemeClr>
                </a:solidFill>
              </a:rPr>
              <a:t>It may also be obtained through interviews, downloads from online sources, or reading documentation</a:t>
            </a:r>
          </a:p>
          <a:p>
            <a:endParaRPr lang="en-IN" dirty="0"/>
          </a:p>
        </p:txBody>
      </p:sp>
    </p:spTree>
    <p:extLst>
      <p:ext uri="{BB962C8B-B14F-4D97-AF65-F5344CB8AC3E}">
        <p14:creationId xmlns:p14="http://schemas.microsoft.com/office/powerpoint/2010/main" val="2558671882"/>
      </p:ext>
    </p:extLst>
  </p:cSld>
  <p:clrMapOvr>
    <a:masterClrMapping/>
  </p:clrMapOvr>
  <p:timing>
    <p:tnLst>
      <p:par>
        <p:cTn id="1" dur="indefinite" restart="never" nodeType="tmRoot"/>
      </p:par>
    </p:tnLst>
  </p:timing>
</p:sld>
</file>

<file path=ppt/theme/theme1.xml><?xml version="1.0" encoding="utf-8"?>
<a:theme xmlns:a="http://schemas.openxmlformats.org/drawingml/2006/main" name="Eleanor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TotalTime>
  <Words>661</Words>
  <Application>Microsoft Office PowerPoint</Application>
  <PresentationFormat>On-screen Show (4:3)</PresentationFormat>
  <Paragraphs>199</Paragraphs>
  <Slides>28</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OCR A Std</vt:lpstr>
      <vt:lpstr>Adobe Heiti Std R</vt:lpstr>
      <vt:lpstr>Quicksand</vt:lpstr>
      <vt:lpstr>Wingdings</vt:lpstr>
      <vt:lpstr>Levenim MT</vt:lpstr>
      <vt:lpstr>Eleanor template</vt:lpstr>
      <vt:lpstr>Presentation on Data Analysis (topic 14)</vt:lpstr>
      <vt:lpstr>Content</vt:lpstr>
      <vt:lpstr>Introduction to Data Analysis</vt:lpstr>
      <vt:lpstr>PowerPoint Presentation</vt:lpstr>
      <vt:lpstr>PowerPoint Presentation</vt:lpstr>
      <vt:lpstr>Cont..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www.acl.com</vt:lpstr>
      <vt:lpstr>PowerPoint Presentation</vt:lpstr>
      <vt:lpstr>Tableau (www.tableausoftware.com) </vt:lpstr>
      <vt:lpstr>PowerPoint Presentation</vt:lpstr>
      <vt:lpstr>PowerPoint Presentation</vt:lpstr>
      <vt:lpstr>Thank you</vt:lpstr>
      <vt:lpstr>Back up slides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Data Analysis</dc:title>
  <cp:lastModifiedBy>evani05</cp:lastModifiedBy>
  <cp:revision>20</cp:revision>
  <dcterms:modified xsi:type="dcterms:W3CDTF">2017-06-15T08:42:07Z</dcterms:modified>
</cp:coreProperties>
</file>