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CCB7-A2B5-4A2E-9FEE-B10AD2540C1C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CDC1-D805-423D-A82C-10BA6FC1248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CCB7-A2B5-4A2E-9FEE-B10AD2540C1C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CDC1-D805-423D-A82C-10BA6FC12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CCB7-A2B5-4A2E-9FEE-B10AD2540C1C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CDC1-D805-423D-A82C-10BA6FC12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CCB7-A2B5-4A2E-9FEE-B10AD2540C1C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CDC1-D805-423D-A82C-10BA6FC12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CCB7-A2B5-4A2E-9FEE-B10AD2540C1C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CDC1-D805-423D-A82C-10BA6FC12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CCB7-A2B5-4A2E-9FEE-B10AD2540C1C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CDC1-D805-423D-A82C-10BA6FC12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CCB7-A2B5-4A2E-9FEE-B10AD2540C1C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CDC1-D805-423D-A82C-10BA6FC12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CCB7-A2B5-4A2E-9FEE-B10AD2540C1C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CDC1-D805-423D-A82C-10BA6FC12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CCB7-A2B5-4A2E-9FEE-B10AD2540C1C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CDC1-D805-423D-A82C-10BA6FC12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CCB7-A2B5-4A2E-9FEE-B10AD2540C1C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4CDC1-D805-423D-A82C-10BA6FC1248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1FFCCB7-A2B5-4A2E-9FEE-B10AD2540C1C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D14CDC1-D805-423D-A82C-10BA6FC12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1FFCCB7-A2B5-4A2E-9FEE-B10AD2540C1C}" type="datetimeFigureOut">
              <a:rPr lang="en-US" smtClean="0"/>
              <a:pPr/>
              <a:t>6/8/2017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D14CDC1-D805-423D-A82C-10BA6FC12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.uni-konstanz.de/dbis/teaching/ss04/architektur-von-dbms/download/local/buffermanager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6000" b="1" u="sng" dirty="0" smtClean="0">
                <a:latin typeface="Times New Roman" pitchFamily="18" charset="0"/>
                <a:cs typeface="Times New Roman" pitchFamily="18" charset="0"/>
              </a:rPr>
              <a:t>Buffer Management</a:t>
            </a:r>
            <a:br>
              <a:rPr lang="en-IN" sz="6000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6000" b="1" u="sng" dirty="0" smtClean="0">
                <a:latin typeface="Times New Roman" pitchFamily="18" charset="0"/>
                <a:cs typeface="Times New Roman" pitchFamily="18" charset="0"/>
              </a:rPr>
              <a:t>Database Buffering</a:t>
            </a:r>
            <a:endParaRPr lang="en-IN" sz="6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5033986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Presentation By: </a:t>
            </a:r>
            <a:r>
              <a:rPr lang="en-IN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Reyaz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Ansari</a:t>
            </a: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MCA 4</a:t>
            </a:r>
            <a:r>
              <a:rPr lang="en-IN" sz="24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</a:t>
            </a: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Roll No.: 27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old value of the data item before updating is called the before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image(BFIM)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new value after updating is called the after image (AFIM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shadowing is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used, both the BFIM and the AFIM can be kept 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disk so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not strictly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necessary to maintain </a:t>
            </a:r>
            <a:r>
              <a:rPr lang="en-IN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IN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recovering.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Fundamentals of Database Systems 6</a:t>
            </a:r>
            <a:r>
              <a:rPr lang="en-IN" baseline="30000" dirty="0" smtClean="0"/>
              <a:t>th</a:t>
            </a:r>
            <a:r>
              <a:rPr lang="en-IN" dirty="0" smtClean="0"/>
              <a:t> edition</a:t>
            </a:r>
          </a:p>
          <a:p>
            <a:r>
              <a:rPr lang="en-IN" u="sng" dirty="0" smtClean="0">
                <a:hlinkClick r:id="rId2"/>
              </a:rPr>
              <a:t>http://www.inf.uni-konstanz.de/dbis/teaching/ss04/architektur-von-dbms/download/local/buffermanager.pdf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IN" sz="66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6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a Buffer?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basically a part of main memory.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Volatile.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Normally not exposed to software or user.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Buffer Manager?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Sub system responsible for the allocation of buffer space.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It handles all request for blocks of the database.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Contd...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4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									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  Request back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		                        Load from disk			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         Buffer pool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Request from				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							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						Disk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				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Free frame				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			 Disk page		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Main memory/Buffer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8596" y="2357430"/>
            <a:ext cx="1643074" cy="10001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71670" y="3286124"/>
            <a:ext cx="2571768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61720" y="3897224"/>
            <a:ext cx="2571768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061720" y="4182976"/>
            <a:ext cx="257176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061720" y="4468727"/>
            <a:ext cx="257176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653194" y="4051046"/>
            <a:ext cx="1540588" cy="10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010384" y="4051046"/>
            <a:ext cx="1540588" cy="10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2296930" y="4051046"/>
            <a:ext cx="1539794" cy="9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0"/>
            <a:endCxn id="12" idx="2"/>
          </p:cNvCxnSpPr>
          <p:nvPr/>
        </p:nvCxnSpPr>
        <p:spPr>
          <a:xfrm rot="16200000" flipH="1" flipV="1">
            <a:off x="2582682" y="4051046"/>
            <a:ext cx="1539794" cy="9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857488" y="4071942"/>
            <a:ext cx="15716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224830" y="4050252"/>
            <a:ext cx="1539794" cy="11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3511376" y="4051046"/>
            <a:ext cx="1539794" cy="9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4714876" y="2500306"/>
            <a:ext cx="1285884" cy="78581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785786" y="2071678"/>
            <a:ext cx="1857388" cy="1143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198" y="1714488"/>
            <a:ext cx="1857388" cy="17145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6357950" y="1928802"/>
            <a:ext cx="1357322" cy="12858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6643702" y="2214554"/>
            <a:ext cx="785818" cy="71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/>
          <p:cNvCxnSpPr>
            <a:endCxn id="34" idx="5"/>
          </p:cNvCxnSpPr>
          <p:nvPr/>
        </p:nvCxnSpPr>
        <p:spPr>
          <a:xfrm rot="16200000" flipH="1">
            <a:off x="6418926" y="1939264"/>
            <a:ext cx="1249114" cy="122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7"/>
            <a:endCxn id="34" idx="3"/>
          </p:cNvCxnSpPr>
          <p:nvPr/>
        </p:nvCxnSpPr>
        <p:spPr>
          <a:xfrm rot="16200000" flipH="1" flipV="1">
            <a:off x="6394720" y="1915058"/>
            <a:ext cx="1212344" cy="1313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072198" y="2428868"/>
            <a:ext cx="1857388" cy="14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000892" y="2500306"/>
            <a:ext cx="71438" cy="714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Connector 52"/>
          <p:cNvCxnSpPr>
            <a:stCxn id="34" idx="0"/>
            <a:endCxn id="34" idx="4"/>
          </p:cNvCxnSpPr>
          <p:nvPr/>
        </p:nvCxnSpPr>
        <p:spPr>
          <a:xfrm rot="16200000" flipH="1">
            <a:off x="6143636" y="2571744"/>
            <a:ext cx="17145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" idx="1"/>
            <a:endCxn id="7" idx="3"/>
          </p:cNvCxnSpPr>
          <p:nvPr/>
        </p:nvCxnSpPr>
        <p:spPr>
          <a:xfrm rot="10800000" flipH="1">
            <a:off x="2071670" y="3607595"/>
            <a:ext cx="257176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071670" y="3929066"/>
            <a:ext cx="357190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3643306" y="3929066"/>
            <a:ext cx="357190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2786050" y="4214818"/>
            <a:ext cx="285752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9" name="Straight Arrow Connector 78"/>
          <p:cNvCxnSpPr/>
          <p:nvPr/>
        </p:nvCxnSpPr>
        <p:spPr>
          <a:xfrm rot="16200000" flipH="1">
            <a:off x="4339826" y="3554017"/>
            <a:ext cx="571504" cy="16073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1500166" y="4643446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the buffer is full.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Page replacement strategies is used for replacing the page.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err="1" smtClean="0"/>
              <a:t>Eg</a:t>
            </a:r>
            <a:r>
              <a:rPr lang="en-IN" dirty="0" smtClean="0"/>
              <a:t>: Least Recently Used(LRU), Most Recently Used(MRU), FIFO, etc,.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Buffering of </a:t>
            </a:r>
            <a:r>
              <a:rPr lang="en-IN" dirty="0"/>
              <a:t>D</a:t>
            </a:r>
            <a:r>
              <a:rPr lang="en-IN" dirty="0" smtClean="0"/>
              <a:t>isk 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buffer management is mainly controlled by the operating system.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Because of its importance to the efficiency of recovery procedures, it is handled by a DBMS low level operating system routines.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 directory for the buffer/cache is kept to keep track of which data item are in the buffers.</a:t>
            </a:r>
          </a:p>
          <a:p>
            <a:r>
              <a:rPr lang="en-IN" dirty="0" smtClean="0"/>
              <a:t>The table basically is of the format: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Disk_page_address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Buffer_location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Dirty_bit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pin_unpin_bit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,..&gt;</a:t>
            </a:r>
          </a:p>
          <a:p>
            <a:pPr lvl="1">
              <a:buNone/>
            </a:pPr>
            <a:r>
              <a:rPr lang="en-IN" dirty="0" smtClean="0"/>
              <a:t>	-</a:t>
            </a:r>
            <a:r>
              <a:rPr lang="en-IN" u="sng" dirty="0" err="1" smtClean="0"/>
              <a:t>Disk_page_address</a:t>
            </a:r>
            <a:r>
              <a:rPr lang="en-IN" dirty="0" smtClean="0"/>
              <a:t>: It is the address of the disk where the data was/is located.</a:t>
            </a:r>
          </a:p>
          <a:p>
            <a:pPr lvl="1">
              <a:buNone/>
            </a:pPr>
            <a:r>
              <a:rPr lang="en-IN" dirty="0" smtClean="0"/>
              <a:t>	-</a:t>
            </a:r>
            <a:r>
              <a:rPr lang="en-IN" u="sng" dirty="0" err="1" smtClean="0"/>
              <a:t>Buffer_location</a:t>
            </a:r>
            <a:r>
              <a:rPr lang="en-IN" dirty="0" smtClean="0"/>
              <a:t>: It is the buffer address of the data  item where it is located.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en-IN" dirty="0" smtClean="0"/>
              <a:t>-</a:t>
            </a:r>
            <a:r>
              <a:rPr lang="en-IN" u="sng" dirty="0" err="1" smtClean="0"/>
              <a:t>Dirty_bit</a:t>
            </a:r>
            <a:r>
              <a:rPr lang="en-IN" dirty="0" smtClean="0"/>
              <a:t>: It basically indicates whether or not the buffer has been modified.</a:t>
            </a:r>
          </a:p>
          <a:p>
            <a:pPr lvl="2">
              <a:buNone/>
            </a:pPr>
            <a:r>
              <a:rPr lang="en-IN" dirty="0"/>
              <a:t>	</a:t>
            </a:r>
            <a:r>
              <a:rPr lang="en-IN" dirty="0" smtClean="0"/>
              <a:t>	-value 1 resembles modified</a:t>
            </a:r>
          </a:p>
          <a:p>
            <a:pPr lvl="2">
              <a:buNone/>
            </a:pPr>
            <a:r>
              <a:rPr lang="en-IN" dirty="0"/>
              <a:t>	</a:t>
            </a:r>
            <a:r>
              <a:rPr lang="en-IN" dirty="0" smtClean="0"/>
              <a:t>	-value 0 resembles not modified</a:t>
            </a:r>
          </a:p>
          <a:p>
            <a:pPr lvl="2">
              <a:buNone/>
            </a:pPr>
            <a:r>
              <a:rPr lang="en-IN" dirty="0" smtClean="0"/>
              <a:t>(when a page is loaded from disk its </a:t>
            </a:r>
            <a:r>
              <a:rPr lang="en-IN" dirty="0" err="1" smtClean="0"/>
              <a:t>dirty_bit</a:t>
            </a:r>
            <a:r>
              <a:rPr lang="en-IN" dirty="0" smtClean="0"/>
              <a:t> value is 0)</a:t>
            </a:r>
          </a:p>
          <a:p>
            <a:pPr lvl="2">
              <a:buNone/>
            </a:pPr>
            <a:r>
              <a:rPr lang="en-IN" dirty="0" smtClean="0"/>
              <a:t>-</a:t>
            </a:r>
            <a:r>
              <a:rPr lang="en-IN" u="sng" dirty="0" smtClean="0"/>
              <a:t>Pin-</a:t>
            </a:r>
            <a:r>
              <a:rPr lang="en-IN" u="sng" dirty="0" err="1" smtClean="0"/>
              <a:t>unpin_bit</a:t>
            </a:r>
            <a:r>
              <a:rPr lang="en-IN" dirty="0" smtClean="0"/>
              <a:t>: It is basically used for whether or not the particular page can be written back to disk or not.</a:t>
            </a:r>
          </a:p>
          <a:p>
            <a:pPr>
              <a:buNone/>
            </a:pPr>
            <a:endParaRPr lang="en-IN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200" dirty="0" smtClean="0">
                <a:solidFill>
                  <a:schemeClr val="tx2">
                    <a:lumMod val="75000"/>
                  </a:schemeClr>
                </a:solidFill>
              </a:rPr>
              <a:t>For example: 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IN" sz="2200" dirty="0" smtClean="0">
                <a:solidFill>
                  <a:schemeClr val="tx2">
                    <a:lumMod val="75000"/>
                  </a:schemeClr>
                </a:solidFill>
              </a:rPr>
              <a:t>he 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</a:rPr>
              <a:t>recovery protocol may restrict certain buffer pages from </a:t>
            </a:r>
            <a:r>
              <a:rPr lang="en-IN" sz="2200" dirty="0" smtClean="0">
                <a:solidFill>
                  <a:schemeClr val="tx2">
                    <a:lumMod val="75000"/>
                  </a:schemeClr>
                </a:solidFill>
              </a:rPr>
              <a:t>being written 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</a:rPr>
              <a:t>back </a:t>
            </a:r>
            <a:r>
              <a:rPr lang="en-IN" sz="2200" dirty="0" smtClean="0">
                <a:solidFill>
                  <a:schemeClr val="tx2">
                    <a:lumMod val="75000"/>
                  </a:schemeClr>
                </a:solidFill>
              </a:rPr>
              <a:t>to the 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</a:rPr>
              <a:t>disk until the transactions that changed this buffer have committed.</a:t>
            </a:r>
            <a:endParaRPr lang="en-IN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</a:t>
            </a:r>
            <a:r>
              <a:rPr lang="en-IN" dirty="0"/>
              <a:t>m</a:t>
            </a:r>
            <a:r>
              <a:rPr lang="en-IN" dirty="0" smtClean="0"/>
              <a:t>odified Buffer to Disk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main strategies	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In-place updating: writes the buffer to the same original location</a:t>
            </a:r>
          </a:p>
          <a:p>
            <a:pPr lvl="2"/>
            <a:r>
              <a:rPr lang="en-IN" dirty="0" smtClean="0"/>
              <a:t>Overwrite the old value</a:t>
            </a:r>
          </a:p>
          <a:p>
            <a:pPr lvl="2"/>
            <a:r>
              <a:rPr lang="en-IN" dirty="0" smtClean="0"/>
              <a:t>A single copy of the data item is maintained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Shadowing: </a:t>
            </a:r>
            <a:r>
              <a:rPr lang="en-IN" dirty="0"/>
              <a:t>writes an updated buffer at a different disk </a:t>
            </a:r>
            <a:r>
              <a:rPr lang="en-IN" dirty="0" smtClean="0"/>
              <a:t>location</a:t>
            </a:r>
          </a:p>
          <a:p>
            <a:pPr lvl="2"/>
            <a:r>
              <a:rPr lang="en-IN" dirty="0" smtClean="0"/>
              <a:t>Stores both old and new value</a:t>
            </a:r>
          </a:p>
          <a:p>
            <a:pPr lvl="2"/>
            <a:r>
              <a:rPr lang="en-IN" dirty="0" smtClean="0"/>
              <a:t>Multiple version of data items can be maintained</a:t>
            </a:r>
          </a:p>
          <a:p>
            <a:pPr lvl="2">
              <a:buNone/>
            </a:pPr>
            <a:endParaRPr lang="en-IN" dirty="0"/>
          </a:p>
          <a:p>
            <a:pPr lvl="2"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107</TotalTime>
  <Words>268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Buffer Management Database Buffering</vt:lpstr>
      <vt:lpstr>What is a Buffer?</vt:lpstr>
      <vt:lpstr>Buffer Manager?</vt:lpstr>
      <vt:lpstr>Contd...</vt:lpstr>
      <vt:lpstr>Contd...</vt:lpstr>
      <vt:lpstr>Buffering of Disk Blocks</vt:lpstr>
      <vt:lpstr>Contd...</vt:lpstr>
      <vt:lpstr>Contd...</vt:lpstr>
      <vt:lpstr>Writing modified Buffer to Disk</vt:lpstr>
      <vt:lpstr>Contd...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Management Database Buffering</dc:title>
  <dc:creator>user</dc:creator>
  <cp:lastModifiedBy>\</cp:lastModifiedBy>
  <cp:revision>11</cp:revision>
  <dcterms:created xsi:type="dcterms:W3CDTF">2017-06-07T15:00:28Z</dcterms:created>
  <dcterms:modified xsi:type="dcterms:W3CDTF">2017-06-08T04:09:13Z</dcterms:modified>
</cp:coreProperties>
</file>