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8B24DE-5BB7-496B-9B47-C2453AD27AA7}"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8B24DE-5BB7-496B-9B47-C2453AD27AA7}"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8B24DE-5BB7-496B-9B47-C2453AD27AA7}"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8B24DE-5BB7-496B-9B47-C2453AD27AA7}"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B24DE-5BB7-496B-9B47-C2453AD27AA7}"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8B24DE-5BB7-496B-9B47-C2453AD27AA7}"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8B24DE-5BB7-496B-9B47-C2453AD27AA7}" type="datetimeFigureOut">
              <a:rPr lang="en-US" smtClean="0"/>
              <a:pPr/>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8B24DE-5BB7-496B-9B47-C2453AD27AA7}" type="datetimeFigureOut">
              <a:rPr lang="en-US" smtClean="0"/>
              <a:pPr/>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B24DE-5BB7-496B-9B47-C2453AD27AA7}" type="datetimeFigureOut">
              <a:rPr lang="en-US" smtClean="0"/>
              <a:pPr/>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B24DE-5BB7-496B-9B47-C2453AD27AA7}"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B24DE-5BB7-496B-9B47-C2453AD27AA7}"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3629-0740-4F51-BF7A-A71CE4C7CC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B24DE-5BB7-496B-9B47-C2453AD27AA7}" type="datetimeFigureOut">
              <a:rPr lang="en-US" smtClean="0"/>
              <a:pPr/>
              <a:t>6/8/2017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F3629-0740-4F51-BF7A-A71CE4C7CC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2400" cy="1470025"/>
          </a:xfrm>
          <a:solidFill>
            <a:srgbClr val="00B0F0"/>
          </a:solidFill>
        </p:spPr>
        <p:txBody>
          <a:bodyPr>
            <a:noAutofit/>
          </a:bodyPr>
          <a:lstStyle/>
          <a:p>
            <a:r>
              <a:rPr lang="en-US" sz="8800" dirty="0" smtClean="0">
                <a:solidFill>
                  <a:schemeClr val="bg1"/>
                </a:solidFill>
              </a:rPr>
              <a:t>C</a:t>
            </a:r>
            <a:r>
              <a:rPr lang="en-US" sz="5400" dirty="0" smtClean="0">
                <a:solidFill>
                  <a:schemeClr val="bg1"/>
                </a:solidFill>
              </a:rPr>
              <a:t>ENTRALIZED </a:t>
            </a:r>
            <a:r>
              <a:rPr lang="en-US" sz="8000" dirty="0" smtClean="0">
                <a:solidFill>
                  <a:schemeClr val="bg1"/>
                </a:solidFill>
              </a:rPr>
              <a:t>S</a:t>
            </a:r>
            <a:r>
              <a:rPr lang="en-US" sz="5400" dirty="0" smtClean="0">
                <a:solidFill>
                  <a:schemeClr val="bg1"/>
                </a:solidFill>
              </a:rPr>
              <a:t>YSTEMS</a:t>
            </a:r>
            <a:endParaRPr lang="en-US" sz="5400" dirty="0">
              <a:solidFill>
                <a:schemeClr val="bg1"/>
              </a:solidFill>
            </a:endParaRPr>
          </a:p>
        </p:txBody>
      </p:sp>
      <p:sp>
        <p:nvSpPr>
          <p:cNvPr id="3" name="Subtitle 2"/>
          <p:cNvSpPr>
            <a:spLocks noGrp="1"/>
          </p:cNvSpPr>
          <p:nvPr>
            <p:ph type="subTitle" idx="1"/>
          </p:nvPr>
        </p:nvSpPr>
        <p:spPr>
          <a:xfrm>
            <a:off x="1295400" y="3048000"/>
            <a:ext cx="6400800" cy="1752600"/>
          </a:xfrm>
          <a:solidFill>
            <a:srgbClr val="00B0F0"/>
          </a:solidFill>
        </p:spPr>
        <p:txBody>
          <a:bodyPr/>
          <a:lstStyle/>
          <a:p>
            <a:r>
              <a:rPr lang="en-US" dirty="0" smtClean="0">
                <a:solidFill>
                  <a:schemeClr val="bg1">
                    <a:lumMod val="85000"/>
                  </a:schemeClr>
                </a:solidFill>
              </a:rPr>
              <a:t>Done by</a:t>
            </a:r>
          </a:p>
          <a:p>
            <a:r>
              <a:rPr lang="en-US" dirty="0" err="1" smtClean="0">
                <a:solidFill>
                  <a:schemeClr val="bg1">
                    <a:lumMod val="85000"/>
                  </a:schemeClr>
                </a:solidFill>
              </a:rPr>
              <a:t>Skhembok</a:t>
            </a:r>
            <a:r>
              <a:rPr lang="en-US" dirty="0" smtClean="0">
                <a:solidFill>
                  <a:schemeClr val="bg1">
                    <a:lumMod val="85000"/>
                  </a:schemeClr>
                </a:solidFill>
              </a:rPr>
              <a:t> Star </a:t>
            </a:r>
            <a:r>
              <a:rPr lang="en-US" dirty="0" err="1" smtClean="0">
                <a:solidFill>
                  <a:schemeClr val="bg1">
                    <a:lumMod val="85000"/>
                  </a:schemeClr>
                </a:solidFill>
              </a:rPr>
              <a:t>Sohphoh</a:t>
            </a:r>
            <a:endParaRPr lang="en-US" dirty="0" smtClean="0">
              <a:solidFill>
                <a:schemeClr val="bg1">
                  <a:lumMod val="85000"/>
                </a:schemeClr>
              </a:solidFill>
            </a:endParaRPr>
          </a:p>
          <a:p>
            <a:r>
              <a:rPr lang="en-US" dirty="0" smtClean="0">
                <a:solidFill>
                  <a:schemeClr val="bg1">
                    <a:lumMod val="85000"/>
                  </a:schemeClr>
                </a:solidFill>
              </a:rPr>
              <a:t>Roll No. 06</a:t>
            </a:r>
            <a:endParaRPr lang="en-US" dirty="0">
              <a:solidFill>
                <a:schemeClr val="bg1">
                  <a:lumMod val="85000"/>
                </a:schemeClr>
              </a:solidFill>
            </a:endParaRPr>
          </a:p>
        </p:txBody>
      </p:sp>
      <p:sp>
        <p:nvSpPr>
          <p:cNvPr id="4" name="Frame 3"/>
          <p:cNvSpPr/>
          <p:nvPr/>
        </p:nvSpPr>
        <p:spPr>
          <a:xfrm>
            <a:off x="0" y="0"/>
            <a:ext cx="9144000" cy="6858000"/>
          </a:xfrm>
          <a:prstGeom prst="frame">
            <a:avLst/>
          </a:prstGeom>
          <a:solidFill>
            <a:srgbClr val="00B0F0"/>
          </a:solidFill>
          <a:ln w="0" cmpd="dbl">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dirty="0" smtClean="0">
                <a:solidFill>
                  <a:schemeClr val="bg1">
                    <a:lumMod val="85000"/>
                  </a:schemeClr>
                </a:solidFill>
              </a:rPr>
              <a:t>Disadvantages of Centralized Approach</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fontScale="85000" lnSpcReduction="10000"/>
          </a:bodyPr>
          <a:lstStyle/>
          <a:p>
            <a:pPr algn="just"/>
            <a:r>
              <a:rPr lang="en-US" dirty="0" smtClean="0">
                <a:solidFill>
                  <a:schemeClr val="bg1">
                    <a:lumMod val="85000"/>
                  </a:schemeClr>
                </a:solidFill>
              </a:rPr>
              <a:t>Response Time</a:t>
            </a:r>
            <a:r>
              <a:rPr lang="en-US" dirty="0" smtClean="0">
                <a:solidFill>
                  <a:schemeClr val="bg1"/>
                </a:solidFill>
              </a:rPr>
              <a:t>: The size of a centralized database could cause data retrieval delays. </a:t>
            </a:r>
          </a:p>
          <a:p>
            <a:pPr algn="just"/>
            <a:r>
              <a:rPr lang="en-US" dirty="0" smtClean="0">
                <a:solidFill>
                  <a:schemeClr val="bg1">
                    <a:lumMod val="85000"/>
                  </a:schemeClr>
                </a:solidFill>
              </a:rPr>
              <a:t>Equipment Cost: </a:t>
            </a:r>
            <a:r>
              <a:rPr lang="en-US" dirty="0" smtClean="0">
                <a:solidFill>
                  <a:schemeClr val="bg1"/>
                </a:solidFill>
              </a:rPr>
              <a:t>Depend on architecture, probably expensive if main frames are used.</a:t>
            </a:r>
          </a:p>
          <a:p>
            <a:pPr algn="just"/>
            <a:r>
              <a:rPr lang="en-US" dirty="0" smtClean="0">
                <a:solidFill>
                  <a:schemeClr val="bg1">
                    <a:lumMod val="85000"/>
                  </a:schemeClr>
                </a:solidFill>
              </a:rPr>
              <a:t>Incremental Growth: </a:t>
            </a:r>
            <a:r>
              <a:rPr lang="en-US" dirty="0" smtClean="0">
                <a:solidFill>
                  <a:schemeClr val="bg1"/>
                </a:solidFill>
              </a:rPr>
              <a:t>Updating a centralized system is likely to be more difficult and more costly particularly if is it build on main frames. Large systems are typically more problematic to upgrade.</a:t>
            </a:r>
          </a:p>
          <a:p>
            <a:pPr algn="just"/>
            <a:r>
              <a:rPr lang="en-US" dirty="0" smtClean="0">
                <a:solidFill>
                  <a:schemeClr val="bg1">
                    <a:lumMod val="85000"/>
                  </a:schemeClr>
                </a:solidFill>
              </a:rPr>
              <a:t>Single Point of Failure</a:t>
            </a:r>
            <a:r>
              <a:rPr lang="en-US" dirty="0" smtClean="0">
                <a:solidFill>
                  <a:schemeClr val="bg1"/>
                </a:solidFill>
              </a:rPr>
              <a:t>: Entire data is sorted at a single point (central server), if the data failed or corrupted then all the data will be lose.</a:t>
            </a:r>
          </a:p>
          <a:p>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800" decel="100000"/>
                                        <p:tgtEl>
                                          <p:spTgt spid="3">
                                            <p:txEl>
                                              <p:pRg st="1" end="1"/>
                                            </p:txEl>
                                          </p:spTgt>
                                        </p:tgtEl>
                                      </p:cBhvr>
                                    </p:animEffect>
                                    <p:anim calcmode="lin" valueType="num">
                                      <p:cBhvr>
                                        <p:cTn id="37"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8"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9"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0" presetClass="entr" presetSubtype="0" fill="hold" grpId="0"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800" decel="100000"/>
                                        <p:tgtEl>
                                          <p:spTgt spid="3">
                                            <p:txEl>
                                              <p:pRg st="2" end="2"/>
                                            </p:txEl>
                                          </p:spTgt>
                                        </p:tgtEl>
                                      </p:cBhvr>
                                    </p:animEffect>
                                    <p:anim calcmode="lin" valueType="num">
                                      <p:cBhvr>
                                        <p:cTn id="47"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48"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49"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0" presetClass="entr" presetSubtype="0" fill="hold" grpId="0"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800" decel="100000"/>
                                        <p:tgtEl>
                                          <p:spTgt spid="3">
                                            <p:txEl>
                                              <p:pRg st="3" end="3"/>
                                            </p:txEl>
                                          </p:spTgt>
                                        </p:tgtEl>
                                      </p:cBhvr>
                                    </p:animEffect>
                                    <p:anim calcmode="lin" valueType="num">
                                      <p:cBhvr>
                                        <p:cTn id="57"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58"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59"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dirty="0" smtClean="0">
                <a:solidFill>
                  <a:schemeClr val="bg1">
                    <a:lumMod val="85000"/>
                  </a:schemeClr>
                </a:solidFill>
              </a:rPr>
              <a:t>Factors for Adoption of Centralized Approach</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fontScale="77500" lnSpcReduction="20000"/>
          </a:bodyPr>
          <a:lstStyle/>
          <a:p>
            <a:pPr algn="just"/>
            <a:r>
              <a:rPr lang="en-US" dirty="0" smtClean="0">
                <a:solidFill>
                  <a:schemeClr val="bg1"/>
                </a:solidFill>
              </a:rPr>
              <a:t>Data can be organized in single point, by introducing single point of entry for data Database Administrator can implement the data only once instead of in multiple sites. </a:t>
            </a:r>
          </a:p>
          <a:p>
            <a:pPr algn="just"/>
            <a:r>
              <a:rPr lang="en-US" dirty="0" smtClean="0">
                <a:solidFill>
                  <a:schemeClr val="bg1"/>
                </a:solidFill>
              </a:rPr>
              <a:t>Data consistency can achieve by introducing data-centric approach.</a:t>
            </a:r>
          </a:p>
          <a:p>
            <a:pPr algn="just"/>
            <a:r>
              <a:rPr lang="en-US" dirty="0" smtClean="0">
                <a:solidFill>
                  <a:schemeClr val="bg1"/>
                </a:solidFill>
              </a:rPr>
              <a:t>Centralized database approach is suitable for establishment of data standards across an enterprise.</a:t>
            </a:r>
          </a:p>
          <a:p>
            <a:pPr algn="just"/>
            <a:r>
              <a:rPr lang="en-US" dirty="0" smtClean="0">
                <a:solidFill>
                  <a:schemeClr val="bg1"/>
                </a:solidFill>
              </a:rPr>
              <a:t>For batter security purpose Centralized database approach is suitable.</a:t>
            </a:r>
          </a:p>
          <a:p>
            <a:pPr algn="just"/>
            <a:r>
              <a:rPr lang="en-US" dirty="0" smtClean="0">
                <a:solidFill>
                  <a:schemeClr val="bg1"/>
                </a:solidFill>
              </a:rPr>
              <a:t>For quick efficient searching Centralized approach is good one. </a:t>
            </a:r>
          </a:p>
          <a:p>
            <a:pPr algn="just"/>
            <a:r>
              <a:rPr lang="en-US" dirty="0" smtClean="0">
                <a:solidFill>
                  <a:schemeClr val="bg1"/>
                </a:solidFill>
              </a:rPr>
              <a:t>For controlled access to the database repository.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800" decel="100000"/>
                                        <p:tgtEl>
                                          <p:spTgt spid="3">
                                            <p:txEl>
                                              <p:pRg st="1" end="1"/>
                                            </p:txEl>
                                          </p:spTgt>
                                        </p:tgtEl>
                                      </p:cBhvr>
                                    </p:animEffect>
                                    <p:anim calcmode="lin" valueType="num">
                                      <p:cBhvr>
                                        <p:cTn id="37"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8"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9"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0" presetClass="entr" presetSubtype="0" fill="hold" grpId="0"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800" decel="100000"/>
                                        <p:tgtEl>
                                          <p:spTgt spid="3">
                                            <p:txEl>
                                              <p:pRg st="2" end="2"/>
                                            </p:txEl>
                                          </p:spTgt>
                                        </p:tgtEl>
                                      </p:cBhvr>
                                    </p:animEffect>
                                    <p:anim calcmode="lin" valueType="num">
                                      <p:cBhvr>
                                        <p:cTn id="47"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48"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49"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0" presetClass="entr" presetSubtype="0" fill="hold" grpId="0"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800" decel="100000"/>
                                        <p:tgtEl>
                                          <p:spTgt spid="3">
                                            <p:txEl>
                                              <p:pRg st="3" end="3"/>
                                            </p:txEl>
                                          </p:spTgt>
                                        </p:tgtEl>
                                      </p:cBhvr>
                                    </p:animEffect>
                                    <p:anim calcmode="lin" valueType="num">
                                      <p:cBhvr>
                                        <p:cTn id="57"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58"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59"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0" presetClass="entr" presetSubtype="0" fill="hold" grpId="0"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fade">
                                      <p:cBhvr>
                                        <p:cTn id="66" dur="800" decel="100000"/>
                                        <p:tgtEl>
                                          <p:spTgt spid="3">
                                            <p:txEl>
                                              <p:pRg st="4" end="4"/>
                                            </p:txEl>
                                          </p:spTgt>
                                        </p:tgtEl>
                                      </p:cBhvr>
                                    </p:animEffect>
                                    <p:anim calcmode="lin" valueType="num">
                                      <p:cBhvr>
                                        <p:cTn id="67"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68"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69"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0" presetClass="entr" presetSubtype="0" fill="hold" grpId="0"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Effect transition="in" filter="fade">
                                      <p:cBhvr>
                                        <p:cTn id="76" dur="800" decel="100000"/>
                                        <p:tgtEl>
                                          <p:spTgt spid="3">
                                            <p:txEl>
                                              <p:pRg st="5" end="5"/>
                                            </p:txEl>
                                          </p:spTgt>
                                        </p:tgtEl>
                                      </p:cBhvr>
                                    </p:animEffect>
                                    <p:anim calcmode="lin" valueType="num">
                                      <p:cBhvr>
                                        <p:cTn id="77"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78"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79"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dirty="0" smtClean="0">
                <a:solidFill>
                  <a:schemeClr val="bg1">
                    <a:lumMod val="85000"/>
                  </a:schemeClr>
                </a:solidFill>
              </a:rPr>
              <a:t>Conclusions</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fontScale="92500" lnSpcReduction="20000"/>
          </a:bodyPr>
          <a:lstStyle/>
          <a:p>
            <a:pPr algn="just"/>
            <a:r>
              <a:rPr lang="en-US" dirty="0" smtClean="0">
                <a:solidFill>
                  <a:schemeClr val="bg1"/>
                </a:solidFill>
              </a:rPr>
              <a:t>As prices of hardware declined, most users replaced their terminals with PCs and workstations. At first these were used to how they would use a terminal, so that the DBMS itself was still a centralized DBMS, in which all the DBMS functionality, application program execution, and user interface processing were carried out in one machine.</a:t>
            </a:r>
          </a:p>
          <a:p>
            <a:pPr algn="just"/>
            <a:r>
              <a:rPr lang="en-US" dirty="0" smtClean="0">
                <a:solidFill>
                  <a:schemeClr val="bg1"/>
                </a:solidFill>
              </a:rPr>
              <a:t>Gradually, DBMS systems started to exploit the available processing power at the user side, which led to client/server DBMS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800" decel="100000"/>
                                        <p:tgtEl>
                                          <p:spTgt spid="3">
                                            <p:txEl>
                                              <p:pRg st="1" end="1"/>
                                            </p:txEl>
                                          </p:spTgt>
                                        </p:tgtEl>
                                      </p:cBhvr>
                                    </p:animEffect>
                                    <p:anim calcmode="lin" valueType="num">
                                      <p:cBhvr>
                                        <p:cTn id="37"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8"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9"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a:bodyPr>
          <a:lstStyle/>
          <a:p>
            <a:r>
              <a:rPr lang="en-US" dirty="0" smtClean="0">
                <a:solidFill>
                  <a:schemeClr val="bg1">
                    <a:lumMod val="85000"/>
                  </a:schemeClr>
                </a:solidFill>
              </a:rPr>
              <a:t>References</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lstStyle/>
          <a:p>
            <a:r>
              <a:rPr lang="en-US" sz="2800" dirty="0" smtClean="0">
                <a:solidFill>
                  <a:schemeClr val="bg1"/>
                </a:solidFill>
              </a:rPr>
              <a:t>https://www.ukessays.com/essays/information-technology/a-centralized-database-approach.php</a:t>
            </a:r>
          </a:p>
          <a:p>
            <a:r>
              <a:rPr lang="en-US" sz="2800" dirty="0" smtClean="0">
                <a:solidFill>
                  <a:schemeClr val="bg1"/>
                </a:solidFill>
              </a:rPr>
              <a:t>http://www.igi-global.com/dictionary/centralized-system/3590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3">
                                            <p:bg/>
                                          </p:spTgt>
                                        </p:tgtEl>
                                        <p:attrNameLst>
                                          <p:attrName>style.visibility</p:attrName>
                                        </p:attrNameLst>
                                      </p:cBhvr>
                                      <p:to>
                                        <p:strVal val="visible"/>
                                      </p:to>
                                    </p:set>
                                    <p:animEffect transition="in" filter="fade">
                                      <p:cBhvr>
                                        <p:cTn id="16" dur="800" decel="100000"/>
                                        <p:tgtEl>
                                          <p:spTgt spid="3">
                                            <p:bg/>
                                          </p:spTgt>
                                        </p:tgtEl>
                                      </p:cBhvr>
                                    </p:animEffect>
                                    <p:anim calcmode="lin" valueType="num">
                                      <p:cBhvr>
                                        <p:cTn id="17"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8"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19"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800" decel="100000"/>
                                        <p:tgtEl>
                                          <p:spTgt spid="3">
                                            <p:txEl>
                                              <p:pRg st="0" end="0"/>
                                            </p:txEl>
                                          </p:spTgt>
                                        </p:tgtEl>
                                      </p:cBhvr>
                                    </p:animEffect>
                                    <p:anim calcmode="lin" valueType="num">
                                      <p:cBhvr>
                                        <p:cTn id="2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800" decel="100000"/>
                                        <p:tgtEl>
                                          <p:spTgt spid="3">
                                            <p:txEl>
                                              <p:pRg st="1" end="1"/>
                                            </p:txEl>
                                          </p:spTgt>
                                        </p:tgtEl>
                                      </p:cBhvr>
                                    </p:animEffect>
                                    <p:anim calcmode="lin" valueType="num">
                                      <p:cBhvr>
                                        <p:cTn id="35"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6"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7"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a:solidFill>
            <a:srgbClr val="00B0F0"/>
          </a:solidFill>
        </p:spPr>
        <p:txBody>
          <a:bodyPr/>
          <a:lstStyle/>
          <a:p>
            <a:r>
              <a:rPr lang="en-US" dirty="0" smtClean="0">
                <a:solidFill>
                  <a:schemeClr val="bg1">
                    <a:lumMod val="85000"/>
                  </a:schemeClr>
                </a:solidFill>
              </a:rPr>
              <a:t>INTRODUCTION</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wrap="square">
            <a:normAutofit/>
          </a:bodyPr>
          <a:lstStyle/>
          <a:p>
            <a:pPr algn="just"/>
            <a:r>
              <a:rPr lang="en-US" dirty="0" smtClean="0">
                <a:solidFill>
                  <a:schemeClr val="bg1"/>
                </a:solidFill>
                <a:cs typeface="Times New Roman" pitchFamily="18" charset="0"/>
              </a:rPr>
              <a:t>A system where decisions for the system goal are made in a central mechanism and transmitted to executive components.</a:t>
            </a:r>
          </a:p>
          <a:p>
            <a:pPr algn="just"/>
            <a:r>
              <a:rPr lang="en-US" dirty="0" smtClean="0">
                <a:solidFill>
                  <a:schemeClr val="bg1"/>
                </a:solidFill>
                <a:cs typeface="Times New Roman" pitchFamily="18" charset="0"/>
              </a:rPr>
              <a:t>A Master-Slave based system where all information and commands are passed through the central unit.</a:t>
            </a:r>
            <a:endParaRPr lang="en-US" dirty="0">
              <a:solidFill>
                <a:schemeClr val="bg1"/>
              </a:solidFill>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800" decel="100000"/>
                                        <p:tgtEl>
                                          <p:spTgt spid="3">
                                            <p:txEl>
                                              <p:pRg st="1" end="1"/>
                                            </p:txEl>
                                          </p:spTgt>
                                        </p:tgtEl>
                                      </p:cBhvr>
                                    </p:animEffect>
                                    <p:anim calcmode="lin" valueType="num">
                                      <p:cBhvr>
                                        <p:cTn id="37"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8"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9"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dirty="0" smtClean="0">
                <a:solidFill>
                  <a:schemeClr val="bg1">
                    <a:lumMod val="85000"/>
                  </a:schemeClr>
                </a:solidFill>
              </a:rPr>
              <a:t>A Centralized Computer System</a:t>
            </a:r>
            <a:endParaRPr lang="en-US" dirty="0">
              <a:solidFill>
                <a:schemeClr val="bg1">
                  <a:lumMod val="85000"/>
                </a:schemeClr>
              </a:solidFill>
            </a:endParaRPr>
          </a:p>
        </p:txBody>
      </p:sp>
      <p:pic>
        <p:nvPicPr>
          <p:cNvPr id="1030" name="Picture 6"/>
          <p:cNvPicPr>
            <a:picLocks noGrp="1" noChangeAspect="1" noChangeArrowheads="1"/>
          </p:cNvPicPr>
          <p:nvPr>
            <p:ph idx="1"/>
          </p:nvPr>
        </p:nvPicPr>
        <p:blipFill>
          <a:blip r:embed="rId2"/>
          <a:srcRect/>
          <a:stretch>
            <a:fillRect/>
          </a:stretch>
        </p:blipFill>
        <p:spPr bwMode="auto">
          <a:xfrm>
            <a:off x="457200" y="1773189"/>
            <a:ext cx="8229600" cy="41799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800" decel="100000"/>
                                        <p:tgtEl>
                                          <p:spTgt spid="1030"/>
                                        </p:tgtEl>
                                      </p:cBhvr>
                                    </p:animEffect>
                                    <p:anim calcmode="lin" valueType="num">
                                      <p:cBhvr>
                                        <p:cTn id="17" dur="800" decel="100000" fill="hold"/>
                                        <p:tgtEl>
                                          <p:spTgt spid="1030"/>
                                        </p:tgtEl>
                                        <p:attrNameLst>
                                          <p:attrName>style.rotation</p:attrName>
                                        </p:attrNameLst>
                                      </p:cBhvr>
                                      <p:tavLst>
                                        <p:tav tm="0">
                                          <p:val>
                                            <p:fltVal val="-90"/>
                                          </p:val>
                                        </p:tav>
                                        <p:tav tm="100000">
                                          <p:val>
                                            <p:fltVal val="0"/>
                                          </p:val>
                                        </p:tav>
                                      </p:tavLst>
                                    </p:anim>
                                    <p:anim calcmode="lin" valueType="num">
                                      <p:cBhvr>
                                        <p:cTn id="18" dur="800" decel="100000" fill="hold"/>
                                        <p:tgtEl>
                                          <p:spTgt spid="1030"/>
                                        </p:tgtEl>
                                        <p:attrNameLst>
                                          <p:attrName>ppt_x</p:attrName>
                                        </p:attrNameLst>
                                      </p:cBhvr>
                                      <p:tavLst>
                                        <p:tav tm="0">
                                          <p:val>
                                            <p:strVal val="#ppt_x+0.4"/>
                                          </p:val>
                                        </p:tav>
                                        <p:tav tm="100000">
                                          <p:val>
                                            <p:strVal val="#ppt_x-0.05"/>
                                          </p:val>
                                        </p:tav>
                                      </p:tavLst>
                                    </p:anim>
                                    <p:anim calcmode="lin" valueType="num">
                                      <p:cBhvr>
                                        <p:cTn id="19" dur="800" decel="100000" fill="hold"/>
                                        <p:tgtEl>
                                          <p:spTgt spid="1030"/>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1030"/>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103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a:bodyPr>
          <a:lstStyle/>
          <a:p>
            <a:pPr lvl="0"/>
            <a:r>
              <a:rPr lang="en-US" dirty="0" smtClean="0">
                <a:solidFill>
                  <a:schemeClr val="bg1">
                    <a:lumMod val="85000"/>
                  </a:schemeClr>
                </a:solidFill>
              </a:rPr>
              <a:t>Centralized </a:t>
            </a:r>
            <a:r>
              <a:rPr lang="en-US" dirty="0" smtClean="0">
                <a:solidFill>
                  <a:schemeClr val="bg1">
                    <a:lumMod val="85000"/>
                  </a:schemeClr>
                </a:solidFill>
              </a:rPr>
              <a:t>DBMS Architecture</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lstStyle/>
          <a:p>
            <a:pPr algn="just"/>
            <a:r>
              <a:rPr lang="en-US" dirty="0" smtClean="0">
                <a:solidFill>
                  <a:schemeClr val="bg1"/>
                </a:solidFill>
              </a:rPr>
              <a:t>In the DBMS Architecture, all processing is performed remotely on the computer system, and only display information and controls are sent from the computer to the display terminals, which are connected to the central computer via various types of communications networks.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dirty="0" smtClean="0">
                <a:solidFill>
                  <a:schemeClr val="bg1">
                    <a:lumMod val="85000"/>
                  </a:schemeClr>
                </a:solidFill>
              </a:rPr>
              <a:t>Centralized Database Approach</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fontScale="85000" lnSpcReduction="10000"/>
          </a:bodyPr>
          <a:lstStyle/>
          <a:p>
            <a:r>
              <a:rPr lang="en-US" dirty="0" smtClean="0">
                <a:solidFill>
                  <a:schemeClr val="bg1">
                    <a:lumMod val="85000"/>
                  </a:schemeClr>
                </a:solidFill>
              </a:rPr>
              <a:t>Definition:</a:t>
            </a:r>
          </a:p>
          <a:p>
            <a:pPr lvl="1" algn="just"/>
            <a:r>
              <a:rPr lang="en-US" dirty="0" smtClean="0">
                <a:solidFill>
                  <a:schemeClr val="bg1"/>
                </a:solidFill>
              </a:rPr>
              <a:t>A centralized database consist of a single data server into which all data are stored and from which all data are retrieved. All the data reside at a single location and all application must retrieve all data from that location.</a:t>
            </a:r>
          </a:p>
          <a:p>
            <a:pPr lvl="1" algn="just"/>
            <a:r>
              <a:rPr lang="en-US" dirty="0" smtClean="0">
                <a:solidFill>
                  <a:schemeClr val="bg1"/>
                </a:solidFill>
              </a:rPr>
              <a:t>The centralized approach consist of a central server into which all forecast data are stored. At some predefined time, software on this central server requests data from each of the local data servers scattered throughout the country. These data are received, processed and stored, possibly at lower spatial and temporal resolution than the data from which it was derived. </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32" presetID="30" presetClass="entr" presetSubtype="0" fill="hold" grpId="0"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800" decel="100000"/>
                                        <p:tgtEl>
                                          <p:spTgt spid="3">
                                            <p:txEl>
                                              <p:pRg st="1" end="1"/>
                                            </p:txEl>
                                          </p:spTgt>
                                        </p:tgtEl>
                                      </p:cBhvr>
                                    </p:animEffect>
                                    <p:anim calcmode="lin" valueType="num">
                                      <p:cBhvr>
                                        <p:cTn id="35"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6"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7"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800" decel="100000"/>
                                        <p:tgtEl>
                                          <p:spTgt spid="3">
                                            <p:txEl>
                                              <p:pRg st="2" end="2"/>
                                            </p:txEl>
                                          </p:spTgt>
                                        </p:tgtEl>
                                      </p:cBhvr>
                                    </p:animEffect>
                                    <p:anim calcmode="lin" valueType="num">
                                      <p:cBhvr>
                                        <p:cTn id="45"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46"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47"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lstStyle/>
          <a:p>
            <a:r>
              <a:rPr lang="en-US" dirty="0" smtClean="0">
                <a:solidFill>
                  <a:schemeClr val="bg1">
                    <a:lumMod val="85000"/>
                  </a:schemeClr>
                </a:solidFill>
              </a:rPr>
              <a:t>Application Software </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lstStyle/>
          <a:p>
            <a:r>
              <a:rPr lang="en-US" dirty="0" smtClean="0">
                <a:solidFill>
                  <a:schemeClr val="bg1">
                    <a:lumMod val="85000"/>
                  </a:schemeClr>
                </a:solidFill>
              </a:rPr>
              <a:t>Central Data Server</a:t>
            </a:r>
          </a:p>
          <a:p>
            <a:pPr lvl="1"/>
            <a:r>
              <a:rPr lang="en-US" dirty="0" smtClean="0">
                <a:solidFill>
                  <a:schemeClr val="bg1"/>
                </a:solidFill>
              </a:rPr>
              <a:t>Depicts the centralized Database systems. </a:t>
            </a:r>
          </a:p>
          <a:p>
            <a:r>
              <a:rPr lang="en-US" dirty="0" smtClean="0">
                <a:solidFill>
                  <a:schemeClr val="bg1">
                    <a:lumMod val="85000"/>
                  </a:schemeClr>
                </a:solidFill>
              </a:rPr>
              <a:t>Typical Examples:</a:t>
            </a:r>
          </a:p>
          <a:p>
            <a:pPr lvl="1" algn="just"/>
            <a:r>
              <a:rPr lang="en-US" dirty="0" smtClean="0">
                <a:solidFill>
                  <a:schemeClr val="bg1"/>
                </a:solidFill>
              </a:rPr>
              <a:t>DBMS itself was a centralized DBMS where all the DBMS functionality, application program execution and user interface processing carried out in one machine.</a:t>
            </a:r>
          </a:p>
          <a:p>
            <a:pPr lvl="1"/>
            <a:r>
              <a:rPr lang="en-US" dirty="0" smtClean="0">
                <a:solidFill>
                  <a:schemeClr val="bg1"/>
                </a:solidFill>
              </a:rPr>
              <a:t>User Management Systems.</a:t>
            </a:r>
          </a:p>
          <a:p>
            <a:pPr lvl="1"/>
            <a:r>
              <a:rPr lang="en-US" dirty="0" smtClean="0">
                <a:solidFill>
                  <a:schemeClr val="bg1"/>
                </a:solidFill>
              </a:rPr>
              <a:t>Central Documents Management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32" presetID="30" presetClass="entr" presetSubtype="0" fill="hold" grpId="0"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800" decel="100000"/>
                                        <p:tgtEl>
                                          <p:spTgt spid="3">
                                            <p:txEl>
                                              <p:pRg st="1" end="1"/>
                                            </p:txEl>
                                          </p:spTgt>
                                        </p:tgtEl>
                                      </p:cBhvr>
                                    </p:animEffect>
                                    <p:anim calcmode="lin" valueType="num">
                                      <p:cBhvr>
                                        <p:cTn id="35"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6"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7"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800" decel="100000"/>
                                        <p:tgtEl>
                                          <p:spTgt spid="3">
                                            <p:txEl>
                                              <p:pRg st="2" end="2"/>
                                            </p:txEl>
                                          </p:spTgt>
                                        </p:tgtEl>
                                      </p:cBhvr>
                                    </p:animEffect>
                                    <p:anim calcmode="lin" valueType="num">
                                      <p:cBhvr>
                                        <p:cTn id="45"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46"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47"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50" presetID="30" presetClass="entr" presetSubtype="0" fill="hold" grpId="0" nodeType="with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800" decel="100000"/>
                                        <p:tgtEl>
                                          <p:spTgt spid="3">
                                            <p:txEl>
                                              <p:pRg st="3" end="3"/>
                                            </p:txEl>
                                          </p:spTgt>
                                        </p:tgtEl>
                                      </p:cBhvr>
                                    </p:animEffect>
                                    <p:anim calcmode="lin" valueType="num">
                                      <p:cBhvr>
                                        <p:cTn id="5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par>
                                <p:cTn id="58" presetID="30" presetClass="entr" presetSubtype="0" fill="hold" grpId="0" nodeType="with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fade">
                                      <p:cBhvr>
                                        <p:cTn id="60" dur="800" decel="100000"/>
                                        <p:tgtEl>
                                          <p:spTgt spid="3">
                                            <p:txEl>
                                              <p:pRg st="4" end="4"/>
                                            </p:txEl>
                                          </p:spTgt>
                                        </p:tgtEl>
                                      </p:cBhvr>
                                    </p:animEffect>
                                    <p:anim calcmode="lin" valueType="num">
                                      <p:cBhvr>
                                        <p:cTn id="61"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62"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63"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64"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65"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66" presetID="30" presetClass="entr" presetSubtype="0" fill="hold" grpId="0" nodeType="with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fade">
                                      <p:cBhvr>
                                        <p:cTn id="68" dur="800" decel="100000"/>
                                        <p:tgtEl>
                                          <p:spTgt spid="3">
                                            <p:txEl>
                                              <p:pRg st="5" end="5"/>
                                            </p:txEl>
                                          </p:spTgt>
                                        </p:tgtEl>
                                      </p:cBhvr>
                                    </p:animEffect>
                                    <p:anim calcmode="lin" valueType="num">
                                      <p:cBhvr>
                                        <p:cTn id="69"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70"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71"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dirty="0" smtClean="0">
                <a:solidFill>
                  <a:schemeClr val="bg1">
                    <a:lumMod val="85000"/>
                  </a:schemeClr>
                </a:solidFill>
              </a:rPr>
              <a:t>Advantages of Centralized Approach</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fontScale="92500" lnSpcReduction="20000"/>
          </a:bodyPr>
          <a:lstStyle/>
          <a:p>
            <a:pPr algn="just"/>
            <a:r>
              <a:rPr lang="en-US" dirty="0" smtClean="0">
                <a:solidFill>
                  <a:schemeClr val="bg1">
                    <a:lumMod val="85000"/>
                  </a:schemeClr>
                </a:solidFill>
              </a:rPr>
              <a:t>Decreased Risk: </a:t>
            </a:r>
            <a:r>
              <a:rPr lang="en-US" dirty="0" smtClean="0">
                <a:solidFill>
                  <a:schemeClr val="bg1"/>
                </a:solidFill>
              </a:rPr>
              <a:t>With Centralized data management, all edits and manipulation to core data are housed and stored centrally. This mode allows for staunch controls, detailed audit trails, and enables business users to access consistent data.</a:t>
            </a:r>
          </a:p>
          <a:p>
            <a:pPr algn="just"/>
            <a:r>
              <a:rPr lang="en-US" dirty="0" smtClean="0">
                <a:solidFill>
                  <a:schemeClr val="bg1">
                    <a:lumMod val="85000"/>
                  </a:schemeClr>
                </a:solidFill>
              </a:rPr>
              <a:t>Data Consistency: </a:t>
            </a:r>
            <a:r>
              <a:rPr lang="en-US" dirty="0" smtClean="0">
                <a:solidFill>
                  <a:schemeClr val="bg1"/>
                </a:solidFill>
              </a:rPr>
              <a:t>When data feeds are managed in a central repository, an organization can achieve consistent data management and distribution throughout its global offices and internal systems.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800" decel="100000"/>
                                        <p:tgtEl>
                                          <p:spTgt spid="3">
                                            <p:bg/>
                                          </p:spTgt>
                                        </p:tgtEl>
                                      </p:cBhvr>
                                    </p:animEffect>
                                    <p:anim calcmode="lin" valueType="num">
                                      <p:cBhvr>
                                        <p:cTn id="18" dur="800" decel="100000" fill="hold"/>
                                        <p:tgtEl>
                                          <p:spTgt spid="3">
                                            <p:bg/>
                                          </p:spTgt>
                                        </p:tgtEl>
                                        <p:attrNameLst>
                                          <p:attrName>style.rotation</p:attrName>
                                        </p:attrNameLst>
                                      </p:cBhvr>
                                      <p:tavLst>
                                        <p:tav tm="0">
                                          <p:val>
                                            <p:fltVal val="-90"/>
                                          </p:val>
                                        </p:tav>
                                        <p:tav tm="100000">
                                          <p:val>
                                            <p:fltVal val="0"/>
                                          </p:val>
                                        </p:tav>
                                      </p:tavLst>
                                    </p:anim>
                                    <p:anim calcmode="lin" valueType="num">
                                      <p:cBhvr>
                                        <p:cTn id="19" dur="800" decel="100000" fill="hold"/>
                                        <p:tgtEl>
                                          <p:spTgt spid="3">
                                            <p:bg/>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bg/>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bg/>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bg/>
                                          </p:spTgt>
                                        </p:tgtEl>
                                        <p:attrNameLst>
                                          <p:attrName>ppt_y</p:attrName>
                                        </p:attrNameLst>
                                      </p:cBhvr>
                                      <p:tavLst>
                                        <p:tav tm="0">
                                          <p:val>
                                            <p:strVal val="#ppt_y+0.1"/>
                                          </p:val>
                                        </p:tav>
                                        <p:tav tm="100000">
                                          <p:val>
                                            <p:strVal val="#ppt_y"/>
                                          </p:val>
                                        </p:tav>
                                      </p:tavLst>
                                    </p:anim>
                                  </p:childTnLst>
                                </p:cTn>
                              </p:par>
                            </p:childTnLst>
                          </p:cTn>
                        </p:par>
                        <p:par>
                          <p:cTn id="23" fill="hold">
                            <p:stCondLst>
                              <p:cond delay="1000"/>
                            </p:stCondLst>
                            <p:childTnLst>
                              <p:par>
                                <p:cTn id="24" presetID="30" presetClass="entr" presetSubtype="0" fill="hold" grpId="0" nodeType="after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800" decel="100000"/>
                                        <p:tgtEl>
                                          <p:spTgt spid="3">
                                            <p:txEl>
                                              <p:pRg st="0" end="0"/>
                                            </p:txEl>
                                          </p:spTgt>
                                        </p:tgtEl>
                                      </p:cBhvr>
                                    </p:animEffect>
                                    <p:anim calcmode="lin" valueType="num">
                                      <p:cBhvr>
                                        <p:cTn id="27"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800" decel="100000"/>
                                        <p:tgtEl>
                                          <p:spTgt spid="3">
                                            <p:txEl>
                                              <p:pRg st="1" end="1"/>
                                            </p:txEl>
                                          </p:spTgt>
                                        </p:tgtEl>
                                      </p:cBhvr>
                                    </p:animEffect>
                                    <p:anim calcmode="lin" valueType="num">
                                      <p:cBhvr>
                                        <p:cTn id="37"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8"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9"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dirty="0" smtClean="0">
                <a:solidFill>
                  <a:schemeClr val="bg1">
                    <a:lumMod val="85000"/>
                  </a:schemeClr>
                </a:solidFill>
              </a:rPr>
              <a:t>Advantages of Centralized Approach</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lnSpcReduction="10000"/>
          </a:bodyPr>
          <a:lstStyle/>
          <a:p>
            <a:pPr algn="just"/>
            <a:r>
              <a:rPr lang="en-US" dirty="0" smtClean="0">
                <a:solidFill>
                  <a:schemeClr val="bg1">
                    <a:lumMod val="85000"/>
                  </a:schemeClr>
                </a:solidFill>
              </a:rPr>
              <a:t>Data Quality: </a:t>
            </a:r>
            <a:r>
              <a:rPr lang="en-US" dirty="0" smtClean="0">
                <a:solidFill>
                  <a:schemeClr val="bg1"/>
                </a:solidFill>
              </a:rPr>
              <a:t>A data-centric approach enables the establishment of a data standard across an enterprise, allowing organizations to make better business assessments.</a:t>
            </a:r>
          </a:p>
          <a:p>
            <a:pPr algn="just"/>
            <a:r>
              <a:rPr lang="en-US" dirty="0" smtClean="0">
                <a:solidFill>
                  <a:schemeClr val="bg1">
                    <a:lumMod val="85000"/>
                  </a:schemeClr>
                </a:solidFill>
              </a:rPr>
              <a:t>Operational Efficiency</a:t>
            </a:r>
            <a:r>
              <a:rPr lang="en-US" dirty="0" smtClean="0">
                <a:solidFill>
                  <a:schemeClr val="bg1"/>
                </a:solidFill>
              </a:rPr>
              <a:t>: When one business unit controls an organization data centrally, the resources previously devoted to data management can be redirected back to core business needs.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dirty="0" smtClean="0">
                <a:solidFill>
                  <a:schemeClr val="bg1">
                    <a:lumMod val="85000"/>
                  </a:schemeClr>
                </a:solidFill>
              </a:rPr>
              <a:t>Advantages of Centralized Approach</a:t>
            </a:r>
            <a:endParaRPr lang="en-US" dirty="0">
              <a:solidFill>
                <a:schemeClr val="bg1">
                  <a:lumMod val="85000"/>
                </a:schemeClr>
              </a:solidFill>
            </a:endParaRPr>
          </a:p>
        </p:txBody>
      </p:sp>
      <p:sp>
        <p:nvSpPr>
          <p:cNvPr id="3" name="Content Placeholder 2"/>
          <p:cNvSpPr>
            <a:spLocks noGrp="1"/>
          </p:cNvSpPr>
          <p:nvPr>
            <p:ph idx="1"/>
          </p:nvPr>
        </p:nvSpPr>
        <p:spPr>
          <a:solidFill>
            <a:srgbClr val="00B0F0"/>
          </a:solidFill>
        </p:spPr>
        <p:txBody>
          <a:bodyPr>
            <a:normAutofit lnSpcReduction="10000"/>
          </a:bodyPr>
          <a:lstStyle/>
          <a:p>
            <a:pPr algn="just"/>
            <a:r>
              <a:rPr lang="en-US" dirty="0" smtClean="0">
                <a:solidFill>
                  <a:schemeClr val="bg1">
                    <a:lumMod val="85000"/>
                  </a:schemeClr>
                </a:solidFill>
              </a:rPr>
              <a:t>Single Point of Entry: </a:t>
            </a:r>
            <a:r>
              <a:rPr lang="en-US" dirty="0" smtClean="0">
                <a:solidFill>
                  <a:schemeClr val="bg1"/>
                </a:solidFill>
              </a:rPr>
              <a:t>By introducing single point of entry for data, this allows changes from data vendors to be implemented once, rather than in multiple instances.</a:t>
            </a:r>
          </a:p>
          <a:p>
            <a:pPr algn="just"/>
            <a:r>
              <a:rPr lang="en-US" dirty="0" smtClean="0">
                <a:solidFill>
                  <a:schemeClr val="bg1">
                    <a:lumMod val="85000"/>
                  </a:schemeClr>
                </a:solidFill>
              </a:rPr>
              <a:t>Cost Saving: </a:t>
            </a:r>
            <a:r>
              <a:rPr lang="en-US" dirty="0" smtClean="0">
                <a:solidFill>
                  <a:schemeClr val="bg1"/>
                </a:solidFill>
              </a:rPr>
              <a:t>With data management centralized, costs attributed to vendor relationships are better controlled, minimizing any redundancy in market data contracts and their associated costs.</a:t>
            </a:r>
          </a:p>
          <a:p>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605</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CENTRALIZED SYSTEMS</vt:lpstr>
      <vt:lpstr>INTRODUCTION</vt:lpstr>
      <vt:lpstr>A Centralized Computer System</vt:lpstr>
      <vt:lpstr>Centralized DBMS Architecture</vt:lpstr>
      <vt:lpstr>Centralized Database Approach</vt:lpstr>
      <vt:lpstr>Application Software </vt:lpstr>
      <vt:lpstr>Advantages of Centralized Approach</vt:lpstr>
      <vt:lpstr>Advantages of Centralized Approach</vt:lpstr>
      <vt:lpstr>Advantages of Centralized Approach</vt:lpstr>
      <vt:lpstr>Disadvantages of Centralized Approach</vt:lpstr>
      <vt:lpstr>Factors for Adoption of Centralized Approach</vt:lpstr>
      <vt:lpstr>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CENTERALIZED SYSTEMS</dc:title>
  <dc:creator>SSS</dc:creator>
  <cp:lastModifiedBy>SSS</cp:lastModifiedBy>
  <cp:revision>27</cp:revision>
  <dcterms:created xsi:type="dcterms:W3CDTF">2017-06-08T05:40:06Z</dcterms:created>
  <dcterms:modified xsi:type="dcterms:W3CDTF">2017-06-08T17:18:49Z</dcterms:modified>
</cp:coreProperties>
</file>