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8" r:id="rId14"/>
    <p:sldId id="279" r:id="rId15"/>
    <p:sldId id="269" r:id="rId16"/>
    <p:sldId id="280" r:id="rId17"/>
    <p:sldId id="271"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108" y="-3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53242F-42D9-4BD5-8000-77736DE320D3}" type="datetimeFigureOut">
              <a:rPr lang="en-US" smtClean="0"/>
              <a:t>6/12/2017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BCFF0C-6424-4AC3-B59D-A7D6B99D37BA}" type="slidenum">
              <a:rPr lang="en-US" smtClean="0"/>
              <a:t>‹#›</a:t>
            </a:fld>
            <a:endParaRPr lang="en-US"/>
          </a:p>
        </p:txBody>
      </p:sp>
    </p:spTree>
    <p:extLst>
      <p:ext uri="{BB962C8B-B14F-4D97-AF65-F5344CB8AC3E}">
        <p14:creationId xmlns:p14="http://schemas.microsoft.com/office/powerpoint/2010/main" val="806224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BCFF0C-6424-4AC3-B59D-A7D6B99D37BA}" type="slidenum">
              <a:rPr lang="en-US" smtClean="0"/>
              <a:t>20</a:t>
            </a:fld>
            <a:endParaRPr lang="en-US"/>
          </a:p>
        </p:txBody>
      </p:sp>
    </p:spTree>
    <p:extLst>
      <p:ext uri="{BB962C8B-B14F-4D97-AF65-F5344CB8AC3E}">
        <p14:creationId xmlns:p14="http://schemas.microsoft.com/office/powerpoint/2010/main" val="815873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2C4EA1A-C641-429A-816E-50AE9F1C9990}" type="datetime1">
              <a:rPr lang="en-US" smtClean="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52647E-18AC-4AB4-85B8-B393433565F7}" type="datetime1">
              <a:rPr lang="en-US" smtClean="0"/>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7F58DC-43BD-4AF8-A8B5-320CE48460C7}" type="datetime1">
              <a:rPr lang="en-US" smtClean="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74D59-971C-4D2B-85B0-593B39B4650A}" type="datetime1">
              <a:rPr lang="en-US" smtClean="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F13EC3-1636-4F09-B026-6233AA526836}" type="datetime1">
              <a:rPr lang="en-US" smtClean="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145347-D1A9-47F3-A430-831B140348E9}" type="datetime1">
              <a:rPr lang="en-US" smtClean="0"/>
              <a:t>6/12/2017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58152E-D115-4776-B351-6C164619FEFE}" type="datetime1">
              <a:rPr lang="en-US" smtClean="0"/>
              <a:t>6/12/2017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6923F6-2C8B-45E5-9782-97681776A69B}" type="datetime1">
              <a:rPr lang="en-US" smtClean="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1C5D81-7061-4796-A6B4-D7E0DB660A47}" type="datetime1">
              <a:rPr lang="en-US" smtClean="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28AE2B3-2CFB-4784-BC90-0027FA292CFD}" type="datetime1">
              <a:rPr lang="en-US" smtClean="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EBE40-23D1-4D51-BD21-38B8C7F93592}" type="datetime1">
              <a:rPr lang="en-US" smtClean="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40D022-2446-4D90-A936-D6DC499D94E4}" type="datetime1">
              <a:rPr lang="en-US" smtClean="0"/>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8EF693-9B6A-4EA0-844F-EA54294F2168}" type="datetime1">
              <a:rPr lang="en-US" smtClean="0"/>
              <a:t>6/12/2017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3050FE5-545A-4591-8799-BF763537BC0D}" type="datetime1">
              <a:rPr lang="en-US" smtClean="0"/>
              <a:t>6/12/2017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F78B74E-229C-4354-96BF-6334D8F2B170}" type="datetime1">
              <a:rPr lang="en-US" smtClean="0"/>
              <a:t>6/12/2017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50B3E61-8DA2-47C5-86F5-0B5F6963DD45}" type="datetime1">
              <a:rPr lang="en-US" smtClean="0"/>
              <a:t>6/12/2017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95268D-E74E-4524-941D-757F7AEC4ED6}" type="datetime1">
              <a:rPr lang="en-US" smtClean="0"/>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53C1F90-38E3-4CD7-8A3D-5FF4338E9998}" type="datetime1">
              <a:rPr lang="en-US" smtClean="0"/>
              <a:t>6/12/2017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tutorialspoint.com/" TargetMode="External"/><Relationship Id="rId2" Type="http://schemas.openxmlformats.org/officeDocument/2006/relationships/hyperlink" Target="http://www.utu.ac.in/" TargetMode="External"/><Relationship Id="rId1" Type="http://schemas.openxmlformats.org/officeDocument/2006/relationships/slideLayout" Target="../slideLayouts/slideLayout2.xml"/><Relationship Id="rId4" Type="http://schemas.openxmlformats.org/officeDocument/2006/relationships/hyperlink" Target="http://www.academia.edu/"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Decision support system</a:t>
            </a:r>
          </a:p>
        </p:txBody>
      </p:sp>
      <p:sp>
        <p:nvSpPr>
          <p:cNvPr id="3" name="Subtitle 2"/>
          <p:cNvSpPr>
            <a:spLocks noGrp="1"/>
          </p:cNvSpPr>
          <p:nvPr>
            <p:ph type="subTitle" idx="1"/>
          </p:nvPr>
        </p:nvSpPr>
        <p:spPr/>
        <p:txBody>
          <a:bodyPr>
            <a:normAutofit fontScale="70000" lnSpcReduction="20000"/>
          </a:bodyPr>
          <a:lstStyle/>
          <a:p>
            <a:r>
              <a:rPr lang="en-US" dirty="0"/>
              <a:t>Nangwad Marngar 15</a:t>
            </a:r>
          </a:p>
          <a:p>
            <a:r>
              <a:rPr lang="en-US" dirty="0" err="1"/>
              <a:t>Bankit</a:t>
            </a:r>
            <a:r>
              <a:rPr lang="en-US" dirty="0"/>
              <a:t> </a:t>
            </a:r>
            <a:r>
              <a:rPr lang="en-US" dirty="0" err="1"/>
              <a:t>Nongbet</a:t>
            </a:r>
            <a:r>
              <a:rPr lang="en-US" dirty="0"/>
              <a:t> </a:t>
            </a:r>
            <a:r>
              <a:rPr lang="en-US" dirty="0" smtClean="0"/>
              <a:t>22</a:t>
            </a:r>
            <a:endParaRPr lang="en-US" dirty="0"/>
          </a:p>
          <a:p>
            <a:r>
              <a:rPr lang="en-US" dirty="0"/>
              <a:t>MCA/4</a:t>
            </a:r>
            <a:r>
              <a:rPr lang="en-US" baseline="30000" dirty="0"/>
              <a:t>th</a:t>
            </a:r>
            <a:r>
              <a:rPr lang="en-US" dirty="0"/>
              <a:t> Sem.</a:t>
            </a: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2848756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a:t>Components of Decision Support Systems</a:t>
            </a:r>
            <a:endParaRPr lang="en-US" sz="3200" dirty="0"/>
          </a:p>
        </p:txBody>
      </p:sp>
      <p:sp>
        <p:nvSpPr>
          <p:cNvPr id="3" name="Content Placeholder 2"/>
          <p:cNvSpPr>
            <a:spLocks noGrp="1"/>
          </p:cNvSpPr>
          <p:nvPr>
            <p:ph idx="1"/>
          </p:nvPr>
        </p:nvSpPr>
        <p:spPr/>
        <p:txBody>
          <a:bodyPr>
            <a:normAutofit/>
          </a:bodyPr>
          <a:lstStyle/>
          <a:p>
            <a:r>
              <a:rPr lang="en-US" sz="1600" dirty="0" smtClean="0"/>
              <a:t>The </a:t>
            </a:r>
            <a:r>
              <a:rPr lang="en-US" sz="1600" i="1" dirty="0"/>
              <a:t>Data Management Subsystem </a:t>
            </a:r>
            <a:r>
              <a:rPr lang="en-US" sz="1600" dirty="0"/>
              <a:t>includes a database that contains relevant data for the situation and managed by software called the </a:t>
            </a:r>
            <a:r>
              <a:rPr lang="en-US" sz="1600" b="1" i="1" dirty="0"/>
              <a:t>Database Management System </a:t>
            </a:r>
            <a:r>
              <a:rPr lang="en-US" sz="1600" dirty="0"/>
              <a:t>(DBMS) and can be interconnected with the corporate data </a:t>
            </a:r>
            <a:r>
              <a:rPr lang="en-US" sz="1600" i="1" dirty="0"/>
              <a:t>warehouse</a:t>
            </a:r>
            <a:r>
              <a:rPr lang="en-US" sz="1600" dirty="0"/>
              <a:t>, a repository for corporate relevant decision-making data. Usually, the data are stored or accessed via a database Web server</a:t>
            </a:r>
            <a:r>
              <a:rPr lang="en-US" sz="1600" dirty="0" smtClean="0"/>
              <a:t>.</a:t>
            </a:r>
          </a:p>
          <a:p>
            <a:r>
              <a:rPr lang="en-US" sz="1600" dirty="0" smtClean="0"/>
              <a:t>The </a:t>
            </a:r>
            <a:r>
              <a:rPr lang="en-US" sz="1600" i="1" dirty="0"/>
              <a:t>Model Management Subsystem </a:t>
            </a:r>
            <a:r>
              <a:rPr lang="en-US" sz="1600" dirty="0"/>
              <a:t>is a software package that includes </a:t>
            </a:r>
            <a:r>
              <a:rPr lang="en-US" sz="1600" i="1" dirty="0"/>
              <a:t>financial, statistical, management science or other quantitative models </a:t>
            </a:r>
            <a:r>
              <a:rPr lang="en-US" sz="1600" dirty="0"/>
              <a:t>that provide the system’s analytical capabilities and appropriate software management. Modelling languages for building custom models are also included. This software is called a </a:t>
            </a:r>
            <a:r>
              <a:rPr lang="en-US" sz="1600" b="1" i="1" dirty="0"/>
              <a:t>Model Base Management System </a:t>
            </a:r>
            <a:r>
              <a:rPr lang="en-US" sz="1600" dirty="0"/>
              <a:t>(MBMS).</a:t>
            </a:r>
            <a:r>
              <a:rPr lang="en-US" sz="1600" dirty="0" smtClean="0"/>
              <a:t> </a:t>
            </a:r>
            <a:endParaRPr lang="en-US" sz="1600" dirty="0"/>
          </a:p>
        </p:txBody>
      </p:sp>
      <p:sp>
        <p:nvSpPr>
          <p:cNvPr id="5" name="Slide Number Placeholder 4"/>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87471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1400530"/>
          </a:xfrm>
        </p:spPr>
        <p:txBody>
          <a:bodyPr/>
          <a:lstStyle/>
          <a:p>
            <a:r>
              <a:rPr lang="en-US" sz="3200" b="1" i="1" dirty="0"/>
              <a:t>Components of Decision Support Systems</a:t>
            </a:r>
            <a:endParaRPr lang="en-US" sz="3200" dirty="0"/>
          </a:p>
        </p:txBody>
      </p:sp>
      <p:sp>
        <p:nvSpPr>
          <p:cNvPr id="5" name="Content Placeholder 2"/>
          <p:cNvSpPr>
            <a:spLocks noGrp="1"/>
          </p:cNvSpPr>
          <p:nvPr>
            <p:ph idx="1"/>
          </p:nvPr>
        </p:nvSpPr>
        <p:spPr>
          <a:xfrm>
            <a:off x="1103312" y="2052918"/>
            <a:ext cx="8946541" cy="4195481"/>
          </a:xfrm>
        </p:spPr>
        <p:txBody>
          <a:bodyPr>
            <a:normAutofit/>
          </a:bodyPr>
          <a:lstStyle/>
          <a:p>
            <a:r>
              <a:rPr lang="en-US" sz="1600" dirty="0" smtClean="0"/>
              <a:t>The </a:t>
            </a:r>
            <a:r>
              <a:rPr lang="en-US" sz="1600" i="1" dirty="0"/>
              <a:t>User Interface Subsystem </a:t>
            </a:r>
            <a:r>
              <a:rPr lang="en-US" sz="1600" dirty="0"/>
              <a:t>allows the interaction between the computer and the decision maker. It is used by the user (is part of system) to communicates with and commands the DSS. The Web browser provides a familiar and consistent </a:t>
            </a:r>
            <a:r>
              <a:rPr lang="en-US" sz="1600" b="1" i="1" dirty="0"/>
              <a:t>Graphical User Interface </a:t>
            </a:r>
            <a:r>
              <a:rPr lang="en-US" sz="1600" dirty="0"/>
              <a:t>(GUI) structure for most DSS</a:t>
            </a:r>
            <a:r>
              <a:rPr lang="en-US" sz="1600" dirty="0" smtClean="0"/>
              <a:t>.</a:t>
            </a:r>
          </a:p>
          <a:p>
            <a:r>
              <a:rPr lang="en-US" sz="1600" dirty="0" smtClean="0"/>
              <a:t>The </a:t>
            </a:r>
            <a:r>
              <a:rPr lang="en-US" sz="1600" i="1" dirty="0"/>
              <a:t>Knowledge-Based Management Subsystem </a:t>
            </a:r>
            <a:r>
              <a:rPr lang="en-US" sz="1600" dirty="0"/>
              <a:t>can support any of the other subsystems or act as an independent component. It provides intelligence to augment the decision maker’s own. It can be interconnected with the organization’s knowledge repository (part of the </a:t>
            </a:r>
            <a:r>
              <a:rPr lang="en-US" sz="1600" b="1" i="1" dirty="0"/>
              <a:t>Knowledge Management System </a:t>
            </a:r>
            <a:r>
              <a:rPr lang="en-US" sz="1600" dirty="0"/>
              <a:t>- KMS) which is called the </a:t>
            </a:r>
            <a:r>
              <a:rPr lang="en-US" sz="1600" b="1" i="1" dirty="0"/>
              <a:t>Organizational Knowledge Base. </a:t>
            </a:r>
            <a:r>
              <a:rPr lang="en-US" sz="1600" dirty="0"/>
              <a:t>Knowledge can be provided via Web servers. Many artificial intelligence methods have been implemented in Web development system such as Java and are easy to integrate into the other DSS components. A DSS must include the three major components: DBMS, MBMS and </a:t>
            </a:r>
            <a:r>
              <a:rPr lang="en-US" sz="1600" i="1" dirty="0"/>
              <a:t>user interface</a:t>
            </a:r>
            <a:r>
              <a:rPr lang="en-US" sz="1600" dirty="0"/>
              <a:t>. </a:t>
            </a:r>
            <a:r>
              <a:rPr lang="en-US" sz="1600" dirty="0" smtClean="0"/>
              <a:t> </a:t>
            </a:r>
            <a:endParaRPr lang="en-US" sz="1600" dirty="0"/>
          </a:p>
        </p:txBody>
      </p:sp>
      <p:sp>
        <p:nvSpPr>
          <p:cNvPr id="7" name="Slide Number Placeholder 6"/>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860973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i="1" dirty="0" smtClean="0"/>
              <a:t>The </a:t>
            </a:r>
            <a:r>
              <a:rPr lang="en-US" sz="3200" i="1" dirty="0"/>
              <a:t>Structure of the Data Management Subsystem </a:t>
            </a:r>
            <a:endParaRPr lang="en-US" sz="32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15727" y="1719113"/>
            <a:ext cx="7121709" cy="4863090"/>
          </a:xfrm>
          <a:prstGeom prst="rect">
            <a:avLst/>
          </a:prstGeom>
        </p:spPr>
      </p:pic>
      <p:sp>
        <p:nvSpPr>
          <p:cNvPr id="6" name="Slide Number Placeholder 5"/>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4204871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1400530"/>
          </a:xfrm>
        </p:spPr>
        <p:txBody>
          <a:bodyPr/>
          <a:lstStyle/>
          <a:p>
            <a:r>
              <a:rPr lang="en-US" sz="3200" i="1" dirty="0"/>
              <a:t>Data Management Subsystem </a:t>
            </a:r>
            <a:endParaRPr lang="en-US" sz="3200" dirty="0"/>
          </a:p>
        </p:txBody>
      </p:sp>
      <p:sp>
        <p:nvSpPr>
          <p:cNvPr id="5" name="Content Placeholder 2"/>
          <p:cNvSpPr>
            <a:spLocks noGrp="1"/>
          </p:cNvSpPr>
          <p:nvPr>
            <p:ph idx="1"/>
          </p:nvPr>
        </p:nvSpPr>
        <p:spPr>
          <a:xfrm>
            <a:off x="1103312" y="2052918"/>
            <a:ext cx="8946541" cy="4195481"/>
          </a:xfrm>
        </p:spPr>
        <p:txBody>
          <a:bodyPr>
            <a:normAutofit/>
          </a:bodyPr>
          <a:lstStyle/>
          <a:p>
            <a:r>
              <a:rPr lang="en-US" sz="1600" dirty="0" smtClean="0"/>
              <a:t>The </a:t>
            </a:r>
            <a:r>
              <a:rPr lang="en-US" sz="1600" i="1" dirty="0"/>
              <a:t>Query Facility </a:t>
            </a:r>
            <a:r>
              <a:rPr lang="en-US" sz="1600" dirty="0"/>
              <a:t>allows to access, manipulate and query data. It accepts requests for data from other DSS components, determines how the results can be filled, formulates the detailed requests and returns the results to the issuer of the request. It includes a special query language (SQL). Important functions of a DSS query system are </a:t>
            </a:r>
            <a:r>
              <a:rPr lang="en-US" sz="1600" dirty="0" smtClean="0"/>
              <a:t>selection </a:t>
            </a:r>
            <a:r>
              <a:rPr lang="en-US" sz="1600" dirty="0"/>
              <a:t>and manipulation operations. </a:t>
            </a:r>
            <a:endParaRPr lang="en-US" sz="1600" dirty="0" smtClean="0"/>
          </a:p>
          <a:p>
            <a:r>
              <a:rPr lang="en-US" sz="1600" i="1" dirty="0" smtClean="0"/>
              <a:t>The </a:t>
            </a:r>
            <a:r>
              <a:rPr lang="en-US" sz="1600" i="1" dirty="0"/>
              <a:t>Data Directory </a:t>
            </a:r>
            <a:r>
              <a:rPr lang="en-US" sz="1600" dirty="0"/>
              <a:t>is a catalog of all data in a database. It contains data definitions and its main function is to answer questions about the availability of data items, their source and their exact meaning. It supports the addition of new entries, deletion of entries and retrieval of information about specific objects. </a:t>
            </a:r>
            <a:endParaRPr lang="en-US" sz="1600" dirty="0" smtClean="0"/>
          </a:p>
          <a:p>
            <a:r>
              <a:rPr lang="en-US" sz="1600" i="1" dirty="0" smtClean="0"/>
              <a:t>Data </a:t>
            </a:r>
            <a:r>
              <a:rPr lang="en-US" sz="1600" i="1" dirty="0"/>
              <a:t>Security </a:t>
            </a:r>
            <a:r>
              <a:rPr lang="en-US" sz="1600" dirty="0"/>
              <a:t>is required by confidentiality laws. In some situations, unauthorized access extends to modifying data in place or destroying it. Data must be protected from unauthorized access through security measures such is ID and Password protection. </a:t>
            </a:r>
          </a:p>
        </p:txBody>
      </p:sp>
      <p:sp>
        <p:nvSpPr>
          <p:cNvPr id="7" name="Slide Number Placeholder 6"/>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442965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i="1" dirty="0" smtClean="0"/>
              <a:t>Structure </a:t>
            </a:r>
            <a:r>
              <a:rPr lang="en-US" sz="3200" i="1" dirty="0"/>
              <a:t>of the Model Management Subsystem </a:t>
            </a:r>
            <a:endParaRPr lang="en-US" sz="32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50040" y="1626384"/>
            <a:ext cx="7853083" cy="5048547"/>
          </a:xfrm>
          <a:prstGeom prst="rect">
            <a:avLst/>
          </a:prstGeom>
        </p:spPr>
      </p:pic>
      <p:sp>
        <p:nvSpPr>
          <p:cNvPr id="6" name="Slide Number Placeholder 5"/>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331895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i="1" smtClean="0"/>
              <a:t>Model </a:t>
            </a:r>
            <a:r>
              <a:rPr lang="en-US" sz="3200" i="1" dirty="0"/>
              <a:t>Management Subsystem </a:t>
            </a:r>
            <a:endParaRPr lang="en-US" sz="3200" dirty="0"/>
          </a:p>
        </p:txBody>
      </p:sp>
      <p:sp>
        <p:nvSpPr>
          <p:cNvPr id="3" name="Content Placeholder 2"/>
          <p:cNvSpPr>
            <a:spLocks noGrp="1"/>
          </p:cNvSpPr>
          <p:nvPr>
            <p:ph idx="1"/>
          </p:nvPr>
        </p:nvSpPr>
        <p:spPr/>
        <p:txBody>
          <a:bodyPr>
            <a:normAutofit fontScale="77500" lnSpcReduction="20000"/>
          </a:bodyPr>
          <a:lstStyle/>
          <a:p>
            <a:pPr marL="0" indent="0">
              <a:buNone/>
            </a:pPr>
            <a:r>
              <a:rPr lang="en-US" i="1" dirty="0" smtClean="0"/>
              <a:t>	The </a:t>
            </a:r>
            <a:r>
              <a:rPr lang="en-US" i="1" dirty="0"/>
              <a:t>Model Management Subsystem </a:t>
            </a:r>
            <a:r>
              <a:rPr lang="en-US" dirty="0"/>
              <a:t>of a DSS is composed of the following elements: </a:t>
            </a:r>
          </a:p>
          <a:p>
            <a:r>
              <a:rPr lang="en-US" dirty="0" smtClean="0"/>
              <a:t>Model </a:t>
            </a:r>
            <a:r>
              <a:rPr lang="en-US" dirty="0"/>
              <a:t>base – contains routine and special statistical, financial, forecasting, management science and other quantitative models that provide the analysis capabilities in a DSS. The models can be: strategic, tactical, operational and analytical. </a:t>
            </a:r>
          </a:p>
          <a:p>
            <a:r>
              <a:rPr lang="en-US" dirty="0" smtClean="0"/>
              <a:t>Model </a:t>
            </a:r>
            <a:r>
              <a:rPr lang="en-US" dirty="0"/>
              <a:t>Building Blocks and Routines - MBMS – the model base can contain it in addition for such applications as data analysis or can be used as components of larger models. </a:t>
            </a:r>
          </a:p>
          <a:p>
            <a:r>
              <a:rPr lang="en-US" dirty="0" smtClean="0"/>
              <a:t>Modeling </a:t>
            </a:r>
            <a:r>
              <a:rPr lang="en-US" dirty="0"/>
              <a:t>language – </a:t>
            </a:r>
            <a:r>
              <a:rPr lang="en-US" b="1" dirty="0"/>
              <a:t>.</a:t>
            </a:r>
            <a:r>
              <a:rPr lang="en-US" dirty="0"/>
              <a:t>NET Framework languages, C++, Java, OLAP (work with models in data analysis), SLAM (simulation), SPSS (statistical packages), … </a:t>
            </a:r>
          </a:p>
          <a:p>
            <a:r>
              <a:rPr lang="en-US" dirty="0" smtClean="0"/>
              <a:t>Model </a:t>
            </a:r>
            <a:r>
              <a:rPr lang="en-US" dirty="0"/>
              <a:t>directory – similar to a database directory, it is a catalog of all the models and other software in the model base. It contains model definitions and its main function is to answer questions about the availability and capability of the model. </a:t>
            </a:r>
          </a:p>
          <a:p>
            <a:r>
              <a:rPr lang="en-US" dirty="0" smtClean="0"/>
              <a:t>Model </a:t>
            </a:r>
            <a:r>
              <a:rPr lang="en-US" dirty="0"/>
              <a:t>execution, integration and command processor – control </a:t>
            </a:r>
            <a:r>
              <a:rPr lang="en-US" i="1" dirty="0"/>
              <a:t>Model execution</a:t>
            </a:r>
            <a:r>
              <a:rPr lang="en-US" dirty="0"/>
              <a:t>, </a:t>
            </a:r>
            <a:r>
              <a:rPr lang="en-US" i="1" dirty="0"/>
              <a:t>Model integration</a:t>
            </a:r>
            <a:r>
              <a:rPr lang="en-US" dirty="0"/>
              <a:t>. A </a:t>
            </a:r>
            <a:r>
              <a:rPr lang="en-US" i="1" dirty="0"/>
              <a:t>model command processor </a:t>
            </a:r>
            <a:r>
              <a:rPr lang="en-US" dirty="0"/>
              <a:t>is used to accept and interpret modeling instructions from the user interface component to the MBMS, model execution or integrating functions. </a:t>
            </a: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1007181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smtClean="0"/>
              <a:t>Schematic </a:t>
            </a:r>
            <a:r>
              <a:rPr lang="en-US" sz="3200" b="1" i="1" dirty="0"/>
              <a:t>View of the User Interface System </a:t>
            </a:r>
            <a:endParaRPr lang="en-US" sz="32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37516" y="1328813"/>
            <a:ext cx="7078132" cy="5069112"/>
          </a:xfrm>
          <a:prstGeom prst="rect">
            <a:avLst/>
          </a:prstGeom>
        </p:spPr>
      </p:pic>
      <p:sp>
        <p:nvSpPr>
          <p:cNvPr id="6" name="Slide Number Placeholder 5"/>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575558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smtClean="0"/>
              <a:t>The </a:t>
            </a:r>
            <a:r>
              <a:rPr lang="en-US" sz="3200" b="1" i="1" dirty="0"/>
              <a:t>User Interface (Dialog) Subsystem </a:t>
            </a:r>
            <a:endParaRPr lang="en-US" sz="3200" dirty="0"/>
          </a:p>
        </p:txBody>
      </p:sp>
      <p:sp>
        <p:nvSpPr>
          <p:cNvPr id="3" name="Content Placeholder 2"/>
          <p:cNvSpPr>
            <a:spLocks noGrp="1"/>
          </p:cNvSpPr>
          <p:nvPr>
            <p:ph idx="1"/>
          </p:nvPr>
        </p:nvSpPr>
        <p:spPr/>
        <p:txBody>
          <a:bodyPr>
            <a:noAutofit/>
          </a:bodyPr>
          <a:lstStyle/>
          <a:p>
            <a:pPr marL="0" indent="0">
              <a:buNone/>
            </a:pPr>
            <a:r>
              <a:rPr lang="en-US" sz="1600" i="1" dirty="0"/>
              <a:t>	</a:t>
            </a:r>
            <a:r>
              <a:rPr lang="en-US" sz="1600" i="1" dirty="0" smtClean="0"/>
              <a:t>The </a:t>
            </a:r>
            <a:r>
              <a:rPr lang="en-US" sz="1600" i="1" dirty="0"/>
              <a:t>User Interface Subsystem </a:t>
            </a:r>
            <a:r>
              <a:rPr lang="en-US" sz="1600" dirty="0"/>
              <a:t>covers all aspects of communication between a user and the DSS. It is managed by software called the </a:t>
            </a:r>
            <a:r>
              <a:rPr lang="en-US" sz="1600" i="1" dirty="0"/>
              <a:t>user interface management system </a:t>
            </a:r>
            <a:r>
              <a:rPr lang="en-US" sz="1600" dirty="0"/>
              <a:t>(UISM) = </a:t>
            </a:r>
            <a:r>
              <a:rPr lang="en-US" sz="1600" i="1" dirty="0"/>
              <a:t>dialog generation and management system</a:t>
            </a:r>
            <a:r>
              <a:rPr lang="en-US" sz="1600" dirty="0"/>
              <a:t>. 	</a:t>
            </a:r>
            <a:endParaRPr lang="en-US" sz="1600" dirty="0" smtClean="0"/>
          </a:p>
          <a:p>
            <a:pPr marL="0" indent="0">
              <a:buNone/>
            </a:pPr>
            <a:r>
              <a:rPr lang="en-US" sz="1600" dirty="0"/>
              <a:t>	</a:t>
            </a:r>
            <a:r>
              <a:rPr lang="en-US" sz="1600" dirty="0" smtClean="0"/>
              <a:t>The </a:t>
            </a:r>
            <a:r>
              <a:rPr lang="en-US" sz="1600" dirty="0"/>
              <a:t>user interacts with the computer via an action language processed by the UIMS. It enables the user to interact with the model management and data management subsystems. The user interface component may include a natural language processor or can use standard objects through a </a:t>
            </a:r>
            <a:r>
              <a:rPr lang="en-US" sz="1600" i="1" dirty="0"/>
              <a:t>graphical user interface </a:t>
            </a:r>
            <a:r>
              <a:rPr lang="en-US" sz="1600" dirty="0"/>
              <a:t>(GUI). </a:t>
            </a:r>
            <a:endParaRPr lang="en-US" sz="1600" dirty="0" smtClean="0"/>
          </a:p>
          <a:p>
            <a:pPr marL="0" indent="0">
              <a:buNone/>
            </a:pPr>
            <a:r>
              <a:rPr lang="en-US" sz="1600" dirty="0"/>
              <a:t>	</a:t>
            </a:r>
            <a:r>
              <a:rPr lang="en-US" sz="1600" dirty="0" smtClean="0"/>
              <a:t>A </a:t>
            </a:r>
            <a:r>
              <a:rPr lang="en-US" sz="1600" dirty="0"/>
              <a:t>variety of portable devices have been made Web-ready, including notebook and tablet PCs, PDAs, pocket PCs (another type of PDA) and cell phones. Many of these devices include technology to tap directly into the Web. They allow either handwritten input and some DSS user interfaces utilize natural language input (human language). The NASA has developed a voice input/output system for astronauts to use in space. </a:t>
            </a:r>
          </a:p>
        </p:txBody>
      </p:sp>
      <p:sp>
        <p:nvSpPr>
          <p:cNvPr id="5" name="Slide Number Placeholder 4"/>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608702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smtClean="0"/>
              <a:t>The </a:t>
            </a:r>
            <a:r>
              <a:rPr lang="en-US" sz="3200" b="1" i="1" dirty="0"/>
              <a:t>Knowledge-Based Subsystem </a:t>
            </a:r>
            <a:endParaRPr lang="en-US" sz="3200" dirty="0"/>
          </a:p>
        </p:txBody>
      </p:sp>
      <p:sp>
        <p:nvSpPr>
          <p:cNvPr id="3" name="Content Placeholder 2"/>
          <p:cNvSpPr>
            <a:spLocks noGrp="1"/>
          </p:cNvSpPr>
          <p:nvPr>
            <p:ph idx="1"/>
          </p:nvPr>
        </p:nvSpPr>
        <p:spPr/>
        <p:txBody>
          <a:bodyPr>
            <a:normAutofit/>
          </a:bodyPr>
          <a:lstStyle/>
          <a:p>
            <a:pPr marL="0" indent="0">
              <a:buNone/>
            </a:pPr>
            <a:r>
              <a:rPr lang="en-US" dirty="0"/>
              <a:t>	</a:t>
            </a:r>
            <a:r>
              <a:rPr lang="en-US" dirty="0" smtClean="0"/>
              <a:t>Many </a:t>
            </a:r>
            <a:r>
              <a:rPr lang="en-US" dirty="0"/>
              <a:t>unstructured or semi-structured problems are so complex that their solutions require expertise provided by an ES or another intelligent system. Advanced DSS are equipped with a component called </a:t>
            </a:r>
            <a:r>
              <a:rPr lang="en-US" i="1" dirty="0"/>
              <a:t>Knowledge-Based Subsystem</a:t>
            </a:r>
            <a:r>
              <a:rPr lang="en-US" dirty="0"/>
              <a:t>. </a:t>
            </a:r>
            <a:endParaRPr lang="en-US" dirty="0" smtClean="0"/>
          </a:p>
          <a:p>
            <a:pPr marL="0" indent="0">
              <a:buNone/>
            </a:pPr>
            <a:r>
              <a:rPr lang="en-US" dirty="0"/>
              <a:t>	</a:t>
            </a:r>
            <a:r>
              <a:rPr lang="en-US" dirty="0" smtClean="0"/>
              <a:t>Knowledge </a:t>
            </a:r>
            <a:r>
              <a:rPr lang="en-US" dirty="0"/>
              <a:t>components may be provided by ES, neural networks, intelligent agents, fuzzy logic, case-based reasoning systems, etc. The knowledge component consists of one or more intelligent systems. Knowledge-based management software provides the necessary execution and integration of the intelligent system. </a:t>
            </a:r>
            <a:endParaRPr lang="en-US" dirty="0" smtClean="0"/>
          </a:p>
          <a:p>
            <a:pPr marL="0" indent="0">
              <a:buNone/>
            </a:pPr>
            <a:r>
              <a:rPr lang="en-US" dirty="0"/>
              <a:t>	</a:t>
            </a:r>
            <a:r>
              <a:rPr lang="en-US" dirty="0" smtClean="0"/>
              <a:t>A </a:t>
            </a:r>
            <a:r>
              <a:rPr lang="en-US" dirty="0"/>
              <a:t>DSS that includes such a component is called an </a:t>
            </a:r>
            <a:r>
              <a:rPr lang="en-US" i="1" dirty="0"/>
              <a:t>intelligent DSS</a:t>
            </a:r>
            <a:r>
              <a:rPr lang="en-US" dirty="0"/>
              <a:t>, a </a:t>
            </a:r>
            <a:r>
              <a:rPr lang="en-US" i="1" dirty="0"/>
              <a:t>DSS/ES</a:t>
            </a:r>
            <a:r>
              <a:rPr lang="en-US" dirty="0"/>
              <a:t>, an </a:t>
            </a:r>
            <a:r>
              <a:rPr lang="en-US" i="1" dirty="0"/>
              <a:t>expert-support system</a:t>
            </a:r>
            <a:r>
              <a:rPr lang="en-US" dirty="0"/>
              <a:t>, an </a:t>
            </a:r>
            <a:r>
              <a:rPr lang="en-US" i="1" dirty="0"/>
              <a:t>active DSS </a:t>
            </a:r>
            <a:r>
              <a:rPr lang="en-US" dirty="0"/>
              <a:t>or a </a:t>
            </a:r>
            <a:r>
              <a:rPr lang="en-US" i="1" dirty="0"/>
              <a:t>knowledge-based DSS</a:t>
            </a:r>
            <a:r>
              <a:rPr lang="en-US" dirty="0"/>
              <a:t>. </a:t>
            </a:r>
          </a:p>
        </p:txBody>
      </p:sp>
      <p:sp>
        <p:nvSpPr>
          <p:cNvPr id="5" name="Slide Number Placeholder 4"/>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8786792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smtClean="0"/>
              <a:t>The </a:t>
            </a:r>
            <a:r>
              <a:rPr lang="en-US" sz="3200" b="1" i="1" dirty="0"/>
              <a:t>Decision Support System User </a:t>
            </a:r>
            <a:endParaRPr lang="en-US" sz="3200" dirty="0"/>
          </a:p>
        </p:txBody>
      </p:sp>
      <p:sp>
        <p:nvSpPr>
          <p:cNvPr id="3" name="Content Placeholder 2"/>
          <p:cNvSpPr>
            <a:spLocks noGrp="1"/>
          </p:cNvSpPr>
          <p:nvPr>
            <p:ph idx="1"/>
          </p:nvPr>
        </p:nvSpPr>
        <p:spPr/>
        <p:txBody>
          <a:bodyPr>
            <a:normAutofit/>
          </a:bodyPr>
          <a:lstStyle/>
          <a:p>
            <a:pPr marL="0" indent="0">
              <a:buNone/>
            </a:pPr>
            <a:r>
              <a:rPr lang="en-US" sz="1800" i="1" dirty="0" smtClean="0"/>
              <a:t>The </a:t>
            </a:r>
            <a:r>
              <a:rPr lang="en-US" sz="1800" i="1" dirty="0"/>
              <a:t>user, manager or decision maker </a:t>
            </a:r>
            <a:r>
              <a:rPr lang="en-US" sz="1800" dirty="0"/>
              <a:t>can be an individual or a group, depending on who is responsible for the decision, and provides the </a:t>
            </a:r>
            <a:r>
              <a:rPr lang="en-US" sz="1800" i="1" dirty="0"/>
              <a:t>human intellect</a:t>
            </a:r>
            <a:r>
              <a:rPr lang="en-US" sz="1800" dirty="0"/>
              <a:t>. An </a:t>
            </a:r>
            <a:r>
              <a:rPr lang="en-US" sz="1800" i="1" dirty="0"/>
              <a:t>intermediary </a:t>
            </a:r>
            <a:r>
              <a:rPr lang="en-US" sz="1800" dirty="0"/>
              <a:t>allows a manager to benefit form a DSS: </a:t>
            </a:r>
          </a:p>
          <a:p>
            <a:pPr lvl="1"/>
            <a:r>
              <a:rPr lang="en-US" sz="1600" i="1" dirty="0" smtClean="0"/>
              <a:t>Staff </a:t>
            </a:r>
            <a:r>
              <a:rPr lang="en-US" sz="1600" i="1" dirty="0"/>
              <a:t>assistants </a:t>
            </a:r>
            <a:r>
              <a:rPr lang="en-US" sz="1600" dirty="0"/>
              <a:t>have specialized knowledge about management problems and some experience with decision support technology. </a:t>
            </a:r>
          </a:p>
          <a:p>
            <a:pPr lvl="1"/>
            <a:r>
              <a:rPr lang="en-US" sz="1600" i="1" dirty="0" smtClean="0"/>
              <a:t>Expert </a:t>
            </a:r>
            <a:r>
              <a:rPr lang="en-US" sz="1600" i="1" dirty="0"/>
              <a:t>tool users </a:t>
            </a:r>
            <a:r>
              <a:rPr lang="en-US" sz="1600" dirty="0"/>
              <a:t>perform tasks that the problem solver does not have the skill or training to perform. </a:t>
            </a:r>
          </a:p>
          <a:p>
            <a:pPr lvl="1"/>
            <a:r>
              <a:rPr lang="en-US" sz="1600" i="1" dirty="0" smtClean="0"/>
              <a:t>Business </a:t>
            </a:r>
            <a:r>
              <a:rPr lang="en-US" sz="1600" i="1" dirty="0"/>
              <a:t>analysts </a:t>
            </a:r>
            <a:r>
              <a:rPr lang="en-US" sz="1600" dirty="0"/>
              <a:t>have a knowledge of the application area, a formal business administration education and considerable skill in using DSS construction tools. </a:t>
            </a:r>
          </a:p>
          <a:p>
            <a:pPr lvl="1"/>
            <a:r>
              <a:rPr lang="en-US" sz="1600" i="1" dirty="0" smtClean="0"/>
              <a:t>Facilitators </a:t>
            </a:r>
            <a:r>
              <a:rPr lang="en-US" sz="1600" dirty="0"/>
              <a:t>control and coordinate the use of software to support the work of people working in groups, and are also responsible for the conduct of workgroups sessions. </a:t>
            </a:r>
          </a:p>
          <a:p>
            <a:pPr marL="0" indent="0">
              <a:buNone/>
            </a:pPr>
            <a:endParaRPr lang="en-US" sz="1800" dirty="0"/>
          </a:p>
        </p:txBody>
      </p:sp>
      <p:sp>
        <p:nvSpPr>
          <p:cNvPr id="5" name="Slide Number Placeholder 4"/>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713629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lnSpcReduction="10000"/>
          </a:bodyPr>
          <a:lstStyle/>
          <a:p>
            <a:r>
              <a:rPr lang="en-US" dirty="0"/>
              <a:t>Decision Support System </a:t>
            </a:r>
            <a:r>
              <a:rPr lang="en-US" dirty="0" smtClean="0"/>
              <a:t>Description</a:t>
            </a:r>
          </a:p>
          <a:p>
            <a:r>
              <a:rPr lang="en-US" dirty="0"/>
              <a:t>A typical Web-based DSS architecture </a:t>
            </a:r>
            <a:r>
              <a:rPr lang="en-US" dirty="0" smtClean="0"/>
              <a:t> </a:t>
            </a:r>
          </a:p>
          <a:p>
            <a:r>
              <a:rPr lang="en-US" dirty="0"/>
              <a:t>Decision Support System </a:t>
            </a:r>
            <a:r>
              <a:rPr lang="en-US" dirty="0" smtClean="0"/>
              <a:t>Characteristics</a:t>
            </a:r>
          </a:p>
          <a:p>
            <a:r>
              <a:rPr lang="en-US" dirty="0"/>
              <a:t>Components of Decision Support </a:t>
            </a:r>
            <a:r>
              <a:rPr lang="en-US" dirty="0" smtClean="0"/>
              <a:t>Systems</a:t>
            </a:r>
          </a:p>
          <a:p>
            <a:r>
              <a:rPr lang="en-US" dirty="0"/>
              <a:t>Data Management Subsystem </a:t>
            </a:r>
            <a:r>
              <a:rPr lang="en-US" dirty="0" smtClean="0"/>
              <a:t> </a:t>
            </a:r>
          </a:p>
          <a:p>
            <a:r>
              <a:rPr lang="en-US" dirty="0"/>
              <a:t>The User Interface (Dialog) Subsystem </a:t>
            </a:r>
            <a:endParaRPr lang="en-US" dirty="0" smtClean="0"/>
          </a:p>
          <a:p>
            <a:r>
              <a:rPr lang="en-US" dirty="0"/>
              <a:t>The Knowledge-Based Subsystem </a:t>
            </a:r>
            <a:endParaRPr lang="en-US" dirty="0" smtClean="0"/>
          </a:p>
          <a:p>
            <a:r>
              <a:rPr lang="en-US" dirty="0"/>
              <a:t>The Decision Support System User </a:t>
            </a:r>
            <a:endParaRPr lang="en-US" dirty="0" smtClean="0"/>
          </a:p>
          <a:p>
            <a:r>
              <a:rPr lang="en-US" dirty="0"/>
              <a:t>Decision Support System Hardware And Classifications </a:t>
            </a:r>
            <a:endParaRPr lang="en-US" dirty="0" smtClean="0"/>
          </a:p>
          <a:p>
            <a:r>
              <a:rPr lang="en-US" dirty="0" smtClean="0"/>
              <a:t>References</a:t>
            </a:r>
          </a:p>
        </p:txBody>
      </p:sp>
      <p:sp>
        <p:nvSpPr>
          <p:cNvPr id="5" name="Slide Number Placeholder 4"/>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7749039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smtClean="0"/>
              <a:t>Decision </a:t>
            </a:r>
            <a:r>
              <a:rPr lang="en-US" sz="3200" b="1" i="1" dirty="0"/>
              <a:t>Support System </a:t>
            </a:r>
            <a:r>
              <a:rPr lang="en-US" sz="3200" b="1" i="1" dirty="0" smtClean="0"/>
              <a:t>Hardware And Classifications </a:t>
            </a:r>
            <a:endParaRPr lang="en-US" sz="3200" dirty="0"/>
          </a:p>
        </p:txBody>
      </p:sp>
      <p:sp>
        <p:nvSpPr>
          <p:cNvPr id="3" name="Content Placeholder 2"/>
          <p:cNvSpPr>
            <a:spLocks noGrp="1"/>
          </p:cNvSpPr>
          <p:nvPr>
            <p:ph idx="1"/>
          </p:nvPr>
        </p:nvSpPr>
        <p:spPr/>
        <p:txBody>
          <a:bodyPr>
            <a:normAutofit fontScale="92500" lnSpcReduction="20000"/>
          </a:bodyPr>
          <a:lstStyle/>
          <a:p>
            <a:r>
              <a:rPr lang="en-US" i="1" dirty="0" smtClean="0"/>
              <a:t>Hardware </a:t>
            </a:r>
            <a:r>
              <a:rPr lang="en-US" dirty="0"/>
              <a:t>affects the functionality and usability of the MSS. The choice of hardware can be made before, during or after design of the MSS software but is often determined by what is already available in the organization. </a:t>
            </a:r>
          </a:p>
          <a:p>
            <a:pPr marL="0" indent="0">
              <a:buNone/>
            </a:pPr>
            <a:r>
              <a:rPr lang="en-US" dirty="0" smtClean="0"/>
              <a:t>	The </a:t>
            </a:r>
            <a:r>
              <a:rPr lang="en-US" dirty="0"/>
              <a:t>design process, operation and implementation of DSS, depends on the type of DSS involved. The AIS </a:t>
            </a:r>
            <a:r>
              <a:rPr lang="en-US"/>
              <a:t>SIGDSS </a:t>
            </a:r>
            <a:r>
              <a:rPr lang="en-US" smtClean="0"/>
              <a:t>classification</a:t>
            </a:r>
            <a:r>
              <a:rPr lang="en-US" dirty="0"/>
              <a:t>: </a:t>
            </a:r>
          </a:p>
          <a:p>
            <a:pPr lvl="1"/>
            <a:r>
              <a:rPr lang="en-US" dirty="0" smtClean="0"/>
              <a:t>Communication-driven </a:t>
            </a:r>
            <a:r>
              <a:rPr lang="en-US" dirty="0"/>
              <a:t>and group DSS (GSS) – include how computer, collaboration and communication technologies support groups in task. </a:t>
            </a:r>
          </a:p>
          <a:p>
            <a:pPr lvl="1"/>
            <a:r>
              <a:rPr lang="en-US" dirty="0" smtClean="0"/>
              <a:t>Data-driven </a:t>
            </a:r>
            <a:r>
              <a:rPr lang="en-US" dirty="0"/>
              <a:t>DSS – database organization plays a major role in the DSS structure. </a:t>
            </a:r>
          </a:p>
          <a:p>
            <a:pPr lvl="1"/>
            <a:r>
              <a:rPr lang="en-US" dirty="0" smtClean="0"/>
              <a:t>Document-driven </a:t>
            </a:r>
            <a:r>
              <a:rPr lang="en-US" dirty="0"/>
              <a:t>DSS – are text based. </a:t>
            </a:r>
          </a:p>
          <a:p>
            <a:pPr lvl="1"/>
            <a:r>
              <a:rPr lang="en-US" dirty="0" smtClean="0"/>
              <a:t>Knowledge-driven </a:t>
            </a:r>
            <a:r>
              <a:rPr lang="en-US" dirty="0"/>
              <a:t>DSS, data mining and management ES applications – all artificial intelligence-based. </a:t>
            </a:r>
          </a:p>
          <a:p>
            <a:pPr lvl="1"/>
            <a:r>
              <a:rPr lang="en-US" dirty="0" smtClean="0"/>
              <a:t>Model-driven </a:t>
            </a:r>
            <a:r>
              <a:rPr lang="en-US" dirty="0"/>
              <a:t>DSS – significant activities in model formulation, model maintenance, model management and what-if analysis. </a:t>
            </a: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856533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a:xfrm>
            <a:off x="1116759" y="2052918"/>
            <a:ext cx="8946541" cy="4195481"/>
          </a:xfrm>
        </p:spPr>
        <p:txBody>
          <a:bodyPr/>
          <a:lstStyle/>
          <a:p>
            <a:r>
              <a:rPr lang="en-US" dirty="0" smtClean="0">
                <a:hlinkClick r:id="rId2"/>
              </a:rPr>
              <a:t>www.utu.ac.in</a:t>
            </a:r>
            <a:r>
              <a:rPr lang="en-US" dirty="0" smtClean="0"/>
              <a:t>:  07 June 2017</a:t>
            </a:r>
          </a:p>
          <a:p>
            <a:r>
              <a:rPr lang="en-US" dirty="0" smtClean="0">
                <a:hlinkClick r:id="rId3"/>
              </a:rPr>
              <a:t>www.tutorialspoint.com</a:t>
            </a:r>
            <a:r>
              <a:rPr lang="en-US" dirty="0" smtClean="0"/>
              <a:t>: 07 June 2017</a:t>
            </a:r>
          </a:p>
          <a:p>
            <a:r>
              <a:rPr lang="en-US" dirty="0" smtClean="0">
                <a:hlinkClick r:id="rId4"/>
              </a:rPr>
              <a:t>www.academia.edu</a:t>
            </a:r>
            <a:r>
              <a:rPr lang="en-US" dirty="0" smtClean="0"/>
              <a:t>: 08 June 2017</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20441499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135888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smtClean="0"/>
              <a:t>Decision </a:t>
            </a:r>
            <a:r>
              <a:rPr lang="en-US" sz="3200" b="1" i="1" dirty="0"/>
              <a:t>Support System Description </a:t>
            </a:r>
            <a:endParaRPr lang="en-US" sz="3200" dirty="0"/>
          </a:p>
        </p:txBody>
      </p:sp>
      <p:sp>
        <p:nvSpPr>
          <p:cNvPr id="3" name="Content Placeholder 2"/>
          <p:cNvSpPr>
            <a:spLocks noGrp="1"/>
          </p:cNvSpPr>
          <p:nvPr>
            <p:ph idx="1"/>
          </p:nvPr>
        </p:nvSpPr>
        <p:spPr/>
        <p:txBody>
          <a:bodyPr>
            <a:normAutofit/>
          </a:bodyPr>
          <a:lstStyle/>
          <a:p>
            <a:pPr algn="just"/>
            <a:r>
              <a:rPr lang="en-US" dirty="0" smtClean="0"/>
              <a:t>A DSS </a:t>
            </a:r>
            <a:r>
              <a:rPr lang="en-US" dirty="0"/>
              <a:t>is typically built to support the solution of a certain problem or to evaluate an opportunity. </a:t>
            </a:r>
            <a:endParaRPr lang="en-US" dirty="0" smtClean="0"/>
          </a:p>
          <a:p>
            <a:pPr algn="just"/>
            <a:r>
              <a:rPr lang="en-US" dirty="0" smtClean="0"/>
              <a:t>It </a:t>
            </a:r>
            <a:r>
              <a:rPr lang="en-US" dirty="0"/>
              <a:t>uses an interactive, flexible, adaptable </a:t>
            </a:r>
            <a:r>
              <a:rPr lang="en-US" i="1" dirty="0"/>
              <a:t>computer-based information system </a:t>
            </a:r>
            <a:r>
              <a:rPr lang="en-US" dirty="0"/>
              <a:t>CBIS especially developed for supporting the solution to a specific non-structured management problem. </a:t>
            </a:r>
          </a:p>
          <a:p>
            <a:pPr algn="just"/>
            <a:r>
              <a:rPr lang="en-US" dirty="0" smtClean="0"/>
              <a:t>It </a:t>
            </a:r>
            <a:r>
              <a:rPr lang="en-US" dirty="0"/>
              <a:t>uses data, provides an easy user interface, and can incorporate the decision maker’s own insights, includes models and is developed through an interactive and iterative process. </a:t>
            </a:r>
          </a:p>
          <a:p>
            <a:pPr algn="just"/>
            <a:r>
              <a:rPr lang="en-US" dirty="0" smtClean="0"/>
              <a:t>It </a:t>
            </a:r>
            <a:r>
              <a:rPr lang="en-US" dirty="0"/>
              <a:t>support all the phases of decision making and may include a </a:t>
            </a:r>
            <a:r>
              <a:rPr lang="en-US" i="1" dirty="0"/>
              <a:t>knowledge component</a:t>
            </a:r>
            <a:r>
              <a:rPr lang="en-US" dirty="0"/>
              <a:t>. </a:t>
            </a:r>
          </a:p>
        </p:txBody>
      </p:sp>
      <p:sp>
        <p:nvSpPr>
          <p:cNvPr id="5" name="Slide Number Placeholder 4"/>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1039100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smtClean="0"/>
              <a:t>A </a:t>
            </a:r>
            <a:r>
              <a:rPr lang="en-US" sz="3200" b="1" i="1" dirty="0"/>
              <a:t>typical Web-based DSS architecture </a:t>
            </a:r>
            <a:endParaRPr lang="en-US" sz="3200" dirty="0"/>
          </a:p>
        </p:txBody>
      </p:sp>
      <p:sp>
        <p:nvSpPr>
          <p:cNvPr id="3" name="Content Placeholder 2"/>
          <p:cNvSpPr>
            <a:spLocks noGrp="1"/>
          </p:cNvSpPr>
          <p:nvPr>
            <p:ph idx="1"/>
          </p:nvPr>
        </p:nvSpPr>
        <p:spPr/>
        <p:txBody>
          <a:bodyPr/>
          <a:lstStyle/>
          <a:p>
            <a:pPr algn="just"/>
            <a:r>
              <a:rPr lang="en-US" dirty="0" smtClean="0"/>
              <a:t>Multi-tired </a:t>
            </a:r>
            <a:r>
              <a:rPr lang="en-US" dirty="0"/>
              <a:t>Architecture for Incorporating Optimization, Simulation and other Models into </a:t>
            </a:r>
            <a:r>
              <a:rPr lang="en-US" b="1" i="1" dirty="0"/>
              <a:t>Web-Based DSS </a:t>
            </a:r>
            <a:r>
              <a:rPr lang="en-US" dirty="0"/>
              <a:t>(</a:t>
            </a:r>
            <a:r>
              <a:rPr lang="en-US" i="1" dirty="0"/>
              <a:t>Decision Support with Web-Enabled Software </a:t>
            </a:r>
            <a:endParaRPr lang="en-US" dirty="0"/>
          </a:p>
        </p:txBody>
      </p:sp>
      <p:pic>
        <p:nvPicPr>
          <p:cNvPr id="4" name="Picture 3"/>
          <p:cNvPicPr>
            <a:picLocks noChangeAspect="1"/>
          </p:cNvPicPr>
          <p:nvPr/>
        </p:nvPicPr>
        <p:blipFill>
          <a:blip r:embed="rId2"/>
          <a:stretch>
            <a:fillRect/>
          </a:stretch>
        </p:blipFill>
        <p:spPr>
          <a:xfrm>
            <a:off x="3953435" y="2824547"/>
            <a:ext cx="6096418" cy="3423852"/>
          </a:xfrm>
          <a:prstGeom prst="rect">
            <a:avLst/>
          </a:prstGeom>
        </p:spPr>
      </p:pic>
      <p:sp>
        <p:nvSpPr>
          <p:cNvPr id="6" name="Slide Number Placeholder 5"/>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4820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a:t>Decision Support </a:t>
            </a:r>
            <a:r>
              <a:rPr lang="en-US" sz="3200" b="1" i="1" dirty="0" smtClean="0"/>
              <a:t>System Characteristics</a:t>
            </a:r>
            <a:endParaRPr lang="en-US" sz="3200" dirty="0"/>
          </a:p>
        </p:txBody>
      </p:sp>
      <p:pic>
        <p:nvPicPr>
          <p:cNvPr id="4" name="Content Placeholder 3"/>
          <p:cNvPicPr>
            <a:picLocks noGrp="1" noChangeAspect="1"/>
          </p:cNvPicPr>
          <p:nvPr>
            <p:ph idx="1"/>
          </p:nvPr>
        </p:nvPicPr>
        <p:blipFill rotWithShape="1">
          <a:blip r:embed="rId2"/>
          <a:srcRect r="1845"/>
          <a:stretch/>
        </p:blipFill>
        <p:spPr>
          <a:xfrm>
            <a:off x="1505885" y="1725735"/>
            <a:ext cx="7866716" cy="4522665"/>
          </a:xfrm>
          <a:prstGeom prst="rect">
            <a:avLst/>
          </a:prstGeom>
        </p:spPr>
      </p:pic>
      <p:sp>
        <p:nvSpPr>
          <p:cNvPr id="6" name="Slide Number Placeholder 5"/>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75304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a:t>Decision Support System Characteristics</a:t>
            </a:r>
            <a:endParaRPr lang="en-US" sz="3200" dirty="0"/>
          </a:p>
        </p:txBody>
      </p:sp>
      <p:sp>
        <p:nvSpPr>
          <p:cNvPr id="3" name="Content Placeholder 2"/>
          <p:cNvSpPr>
            <a:spLocks noGrp="1"/>
          </p:cNvSpPr>
          <p:nvPr>
            <p:ph idx="1"/>
          </p:nvPr>
        </p:nvSpPr>
        <p:spPr>
          <a:xfrm>
            <a:off x="914400" y="1748118"/>
            <a:ext cx="9135453" cy="4500281"/>
          </a:xfrm>
        </p:spPr>
        <p:txBody>
          <a:bodyPr>
            <a:noAutofit/>
          </a:bodyPr>
          <a:lstStyle/>
          <a:p>
            <a:pPr algn="just"/>
            <a:endParaRPr lang="en-US" sz="1600" dirty="0"/>
          </a:p>
          <a:p>
            <a:pPr algn="just"/>
            <a:r>
              <a:rPr lang="en-US" sz="1600" dirty="0"/>
              <a:t>The Characteristics and Capabilities of DSS are: </a:t>
            </a:r>
          </a:p>
          <a:p>
            <a:pPr marL="0" indent="0" algn="just">
              <a:buNone/>
            </a:pPr>
            <a:r>
              <a:rPr lang="en-US" sz="1600" dirty="0"/>
              <a:t>1</a:t>
            </a:r>
            <a:r>
              <a:rPr lang="en-US" sz="1600" dirty="0" smtClean="0"/>
              <a:t>.	Support </a:t>
            </a:r>
            <a:r>
              <a:rPr lang="en-US" sz="1600" dirty="0"/>
              <a:t>for decision makers (mainly in semi- and un-structured situation) by bringing together human judgment and computerized information. </a:t>
            </a:r>
          </a:p>
          <a:p>
            <a:pPr marL="0" indent="0" algn="just">
              <a:buNone/>
            </a:pPr>
            <a:r>
              <a:rPr lang="en-US" sz="1600" dirty="0" smtClean="0"/>
              <a:t>2.	Support </a:t>
            </a:r>
            <a:r>
              <a:rPr lang="en-US" sz="1600" dirty="0"/>
              <a:t>for all managerial levels, ranging from top executives to line managers. </a:t>
            </a:r>
          </a:p>
          <a:p>
            <a:pPr marL="0" indent="0" algn="just">
              <a:buNone/>
            </a:pPr>
            <a:r>
              <a:rPr lang="en-US" sz="1600" dirty="0"/>
              <a:t>3</a:t>
            </a:r>
            <a:r>
              <a:rPr lang="en-US" sz="1600" dirty="0" smtClean="0"/>
              <a:t>.	Support </a:t>
            </a:r>
            <a:r>
              <a:rPr lang="en-US" sz="1600" dirty="0"/>
              <a:t>for individuals (from different departments, organizational levels or different organizations) as well as groups of decision makers working somewhat independently – virtual teams through collaborative Web tools. </a:t>
            </a:r>
          </a:p>
          <a:p>
            <a:pPr marL="0" indent="0" algn="just">
              <a:buNone/>
            </a:pPr>
            <a:r>
              <a:rPr lang="en-US" sz="1600" dirty="0"/>
              <a:t>4</a:t>
            </a:r>
            <a:r>
              <a:rPr lang="en-US" sz="1600" dirty="0" smtClean="0"/>
              <a:t>.	Support </a:t>
            </a:r>
            <a:r>
              <a:rPr lang="en-US" sz="1600" dirty="0"/>
              <a:t>for independent or sequential decisions that may be made once, several times or repeatedly. </a:t>
            </a:r>
          </a:p>
          <a:p>
            <a:pPr marL="0" indent="0" algn="just">
              <a:buNone/>
            </a:pPr>
            <a:r>
              <a:rPr lang="en-US" sz="1600" dirty="0"/>
              <a:t>5</a:t>
            </a:r>
            <a:r>
              <a:rPr lang="en-US" sz="1600" dirty="0" smtClean="0"/>
              <a:t>.	Support </a:t>
            </a:r>
            <a:r>
              <a:rPr lang="en-US" sz="1600" dirty="0"/>
              <a:t>in all phases of decision-making process (</a:t>
            </a:r>
            <a:r>
              <a:rPr lang="en-US" sz="1600" i="1" dirty="0"/>
              <a:t>intelligence, design, choice, implementation</a:t>
            </a:r>
            <a:r>
              <a:rPr lang="en-US" sz="1600" dirty="0"/>
              <a:t>). </a:t>
            </a:r>
          </a:p>
          <a:p>
            <a:pPr marL="0" indent="0" algn="just">
              <a:buNone/>
            </a:pPr>
            <a:r>
              <a:rPr lang="en-US" sz="1600" dirty="0"/>
              <a:t>6</a:t>
            </a:r>
            <a:r>
              <a:rPr lang="en-US" sz="1600" dirty="0" smtClean="0"/>
              <a:t>.	Support </a:t>
            </a:r>
            <a:r>
              <a:rPr lang="en-US" sz="1600" dirty="0"/>
              <a:t>for a variety of decision-making process and style. </a:t>
            </a:r>
          </a:p>
        </p:txBody>
      </p:sp>
      <p:sp>
        <p:nvSpPr>
          <p:cNvPr id="5" name="Slide Number Placeholder 4"/>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5414054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1400530"/>
          </a:xfrm>
        </p:spPr>
        <p:txBody>
          <a:bodyPr/>
          <a:lstStyle/>
          <a:p>
            <a:r>
              <a:rPr lang="en-US" sz="3200" b="1" i="1" dirty="0"/>
              <a:t>Decision Support System Characteristics</a:t>
            </a:r>
            <a:endParaRPr lang="en-US" sz="3200" dirty="0"/>
          </a:p>
        </p:txBody>
      </p:sp>
      <p:sp>
        <p:nvSpPr>
          <p:cNvPr id="5" name="Content Placeholder 2"/>
          <p:cNvSpPr>
            <a:spLocks noGrp="1"/>
          </p:cNvSpPr>
          <p:nvPr>
            <p:ph idx="1"/>
          </p:nvPr>
        </p:nvSpPr>
        <p:spPr>
          <a:xfrm>
            <a:off x="914400" y="1748118"/>
            <a:ext cx="9135453" cy="4500281"/>
          </a:xfrm>
        </p:spPr>
        <p:txBody>
          <a:bodyPr>
            <a:noAutofit/>
          </a:bodyPr>
          <a:lstStyle/>
          <a:p>
            <a:pPr marL="0" indent="0" algn="just">
              <a:buNone/>
            </a:pPr>
            <a:r>
              <a:rPr lang="en-US" sz="1600" dirty="0" smtClean="0"/>
              <a:t>7.	The </a:t>
            </a:r>
            <a:r>
              <a:rPr lang="en-US" sz="1600" dirty="0"/>
              <a:t>decision maker should be reactive, able to confront changing conditions quickly and able to adapt the DSS to meet these changes. DSS are flexible, so users can </a:t>
            </a:r>
            <a:r>
              <a:rPr lang="en-US" sz="1600" i="1" dirty="0"/>
              <a:t>add, delete, combine, change or rearrange basic elements</a:t>
            </a:r>
            <a:r>
              <a:rPr lang="en-US" sz="1600" dirty="0"/>
              <a:t>. </a:t>
            </a:r>
          </a:p>
          <a:p>
            <a:pPr marL="0" indent="0" algn="just">
              <a:buNone/>
            </a:pPr>
            <a:r>
              <a:rPr lang="en-US" sz="1600" dirty="0" smtClean="0"/>
              <a:t>8.	User-friendliness</a:t>
            </a:r>
            <a:r>
              <a:rPr lang="en-US" sz="1600" dirty="0"/>
              <a:t>, strong graphical capabilities and natural language interactive human-machine interface can greatly increase the effectiveness of DSS, Most new DSS application use Web-based interfaces. </a:t>
            </a:r>
          </a:p>
          <a:p>
            <a:pPr marL="0" indent="0" algn="just">
              <a:buNone/>
            </a:pPr>
            <a:r>
              <a:rPr lang="en-US" sz="1600" dirty="0"/>
              <a:t>9</a:t>
            </a:r>
            <a:r>
              <a:rPr lang="en-US" sz="1600" dirty="0" smtClean="0"/>
              <a:t>.	Improvement </a:t>
            </a:r>
            <a:r>
              <a:rPr lang="en-US" sz="1600" dirty="0"/>
              <a:t>the effectiveness of decision making rather than its efficiency. When DSS are deployed, decision making often takes longer but the decisions are better. </a:t>
            </a:r>
          </a:p>
          <a:p>
            <a:pPr marL="0" indent="0" algn="just">
              <a:buNone/>
            </a:pPr>
            <a:r>
              <a:rPr lang="en-US" sz="1600" dirty="0"/>
              <a:t>10</a:t>
            </a:r>
            <a:r>
              <a:rPr lang="en-US" sz="1600" dirty="0" smtClean="0"/>
              <a:t>.	The </a:t>
            </a:r>
            <a:r>
              <a:rPr lang="en-US" sz="1600" dirty="0"/>
              <a:t>decision maker has complete control over all steps of the decision-making process in solving a problem – a DSS aims to support not to replace the decision maker. </a:t>
            </a:r>
          </a:p>
          <a:p>
            <a:pPr marL="0" indent="0" algn="just">
              <a:buNone/>
            </a:pPr>
            <a:r>
              <a:rPr lang="en-US" sz="1600" dirty="0" smtClean="0"/>
              <a:t>11.	End </a:t>
            </a:r>
            <a:r>
              <a:rPr lang="en-US" sz="1600" dirty="0"/>
              <a:t>users are able to develop and modify simple systems by themselves. Larger systems can be built with assistance from information system specialist. Online analytical process (OLAP) and data mining software, with data warehouses, allow users to build very large and complex DSS. </a:t>
            </a:r>
          </a:p>
        </p:txBody>
      </p:sp>
      <p:sp>
        <p:nvSpPr>
          <p:cNvPr id="7" name="Slide Number Placeholder 6"/>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179638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1400530"/>
          </a:xfrm>
        </p:spPr>
        <p:txBody>
          <a:bodyPr/>
          <a:lstStyle/>
          <a:p>
            <a:r>
              <a:rPr lang="en-US" sz="3200" b="1" i="1" dirty="0"/>
              <a:t>Decision Support System Characteristics</a:t>
            </a:r>
            <a:endParaRPr lang="en-US" sz="3200" dirty="0"/>
          </a:p>
        </p:txBody>
      </p:sp>
      <p:sp>
        <p:nvSpPr>
          <p:cNvPr id="5" name="Content Placeholder 2"/>
          <p:cNvSpPr>
            <a:spLocks noGrp="1"/>
          </p:cNvSpPr>
          <p:nvPr>
            <p:ph idx="1"/>
          </p:nvPr>
        </p:nvSpPr>
        <p:spPr>
          <a:xfrm>
            <a:off x="914400" y="1748118"/>
            <a:ext cx="9135453" cy="4500281"/>
          </a:xfrm>
        </p:spPr>
        <p:txBody>
          <a:bodyPr>
            <a:noAutofit/>
          </a:bodyPr>
          <a:lstStyle/>
          <a:p>
            <a:pPr marL="0" indent="0" algn="just">
              <a:buNone/>
            </a:pPr>
            <a:r>
              <a:rPr lang="en-US" sz="1600" dirty="0"/>
              <a:t>12.	Models are generally utilized to analyze decision-making situations. The modelling capability enable experimentation with different strategies under different configurations. </a:t>
            </a:r>
          </a:p>
          <a:p>
            <a:pPr marL="0" indent="0" algn="just">
              <a:buNone/>
            </a:pPr>
            <a:r>
              <a:rPr lang="en-US" sz="1600" dirty="0" smtClean="0"/>
              <a:t>13.	Access </a:t>
            </a:r>
            <a:r>
              <a:rPr lang="en-US" sz="1600" dirty="0"/>
              <a:t>is provided to a variety of data sources, formats and types, including GIS, multimedia and object oriented. </a:t>
            </a:r>
          </a:p>
          <a:p>
            <a:pPr marL="0" indent="0" algn="just">
              <a:buNone/>
            </a:pPr>
            <a:r>
              <a:rPr lang="en-US" sz="1600" dirty="0"/>
              <a:t>14</a:t>
            </a:r>
            <a:r>
              <a:rPr lang="en-US" sz="1600" dirty="0" smtClean="0"/>
              <a:t>.	Can </a:t>
            </a:r>
            <a:r>
              <a:rPr lang="en-US" sz="1600" dirty="0"/>
              <a:t>be employed as a standalone tool used by an individual decision maker in one location or distributed throughout an </a:t>
            </a:r>
            <a:r>
              <a:rPr lang="en-US" sz="1600" dirty="0" smtClean="0"/>
              <a:t>organization </a:t>
            </a:r>
            <a:r>
              <a:rPr lang="en-US" sz="1600" dirty="0"/>
              <a:t>and in several organizations along the supply chain. </a:t>
            </a:r>
          </a:p>
          <a:p>
            <a:pPr marL="0" indent="0" algn="just">
              <a:buNone/>
            </a:pPr>
            <a:endParaRPr lang="en-US" sz="1600" dirty="0"/>
          </a:p>
        </p:txBody>
      </p:sp>
      <p:sp>
        <p:nvSpPr>
          <p:cNvPr id="7" name="Slide Number Placeholder 6"/>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2163096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smtClean="0"/>
              <a:t>Components </a:t>
            </a:r>
            <a:r>
              <a:rPr lang="en-US" sz="3200" b="1" i="1" dirty="0"/>
              <a:t>of Decision Support Systems </a:t>
            </a:r>
            <a:endParaRPr lang="en-US" sz="3200" dirty="0"/>
          </a:p>
        </p:txBody>
      </p:sp>
      <p:pic>
        <p:nvPicPr>
          <p:cNvPr id="4" name="Content Placeholder 3"/>
          <p:cNvPicPr>
            <a:picLocks noGrp="1" noChangeAspect="1"/>
          </p:cNvPicPr>
          <p:nvPr>
            <p:ph idx="1"/>
          </p:nvPr>
        </p:nvPicPr>
        <p:blipFill>
          <a:blip r:embed="rId2"/>
          <a:stretch>
            <a:fillRect/>
          </a:stretch>
        </p:blipFill>
        <p:spPr>
          <a:xfrm>
            <a:off x="1344706" y="1853248"/>
            <a:ext cx="8001000" cy="4395152"/>
          </a:xfrm>
          <a:prstGeom prst="rect">
            <a:avLst/>
          </a:prstGeom>
        </p:spPr>
      </p:pic>
      <p:sp>
        <p:nvSpPr>
          <p:cNvPr id="6" name="Slide Number Placeholder 5"/>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25870850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205</TotalTime>
  <Words>913</Words>
  <Application>Microsoft Office PowerPoint</Application>
  <PresentationFormat>Custom</PresentationFormat>
  <Paragraphs>113</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Ion</vt:lpstr>
      <vt:lpstr>Decision support system</vt:lpstr>
      <vt:lpstr>Contents:</vt:lpstr>
      <vt:lpstr>Decision Support System Description </vt:lpstr>
      <vt:lpstr>A typical Web-based DSS architecture </vt:lpstr>
      <vt:lpstr>Decision Support System Characteristics</vt:lpstr>
      <vt:lpstr>Decision Support System Characteristics</vt:lpstr>
      <vt:lpstr>Decision Support System Characteristics</vt:lpstr>
      <vt:lpstr>Decision Support System Characteristics</vt:lpstr>
      <vt:lpstr>Components of Decision Support Systems </vt:lpstr>
      <vt:lpstr>Components of Decision Support Systems</vt:lpstr>
      <vt:lpstr>Components of Decision Support Systems</vt:lpstr>
      <vt:lpstr>The Structure of the Data Management Subsystem </vt:lpstr>
      <vt:lpstr>Data Management Subsystem </vt:lpstr>
      <vt:lpstr>Structure of the Model Management Subsystem </vt:lpstr>
      <vt:lpstr>Model Management Subsystem </vt:lpstr>
      <vt:lpstr>Schematic View of the User Interface System </vt:lpstr>
      <vt:lpstr>The User Interface (Dialog) Subsystem </vt:lpstr>
      <vt:lpstr>The Knowledge-Based Subsystem </vt:lpstr>
      <vt:lpstr>The Decision Support System User </vt:lpstr>
      <vt:lpstr>Decision Support System Hardware And Classifications </vt:lpstr>
      <vt:lpstr>References: </vt:lpstr>
      <vt:lpstr>Thank You</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support system</dc:title>
  <dc:creator>Nangwad</dc:creator>
  <cp:lastModifiedBy>albert</cp:lastModifiedBy>
  <cp:revision>14</cp:revision>
  <dcterms:created xsi:type="dcterms:W3CDTF">2017-06-07T14:29:02Z</dcterms:created>
  <dcterms:modified xsi:type="dcterms:W3CDTF">2017-06-12T08:28:11Z</dcterms:modified>
</cp:coreProperties>
</file>