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69" autoAdjust="0"/>
    <p:restoredTop sz="95356" autoAdjust="0"/>
  </p:normalViewPr>
  <p:slideViewPr>
    <p:cSldViewPr snapToGrid="0" showGuides="1">
      <p:cViewPr varScale="1">
        <p:scale>
          <a:sx n="70" d="100"/>
          <a:sy n="70" d="100"/>
        </p:scale>
        <p:origin x="-70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3/15/2017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3/15/2017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555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975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696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20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459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8687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39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26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2779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3/15/2017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7101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811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3/15/2017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41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6976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63857" y="2292094"/>
            <a:ext cx="11928143" cy="2402736"/>
          </a:xfrm>
        </p:spPr>
        <p:txBody>
          <a:bodyPr anchor="ctr"/>
          <a:lstStyle/>
          <a:p>
            <a:r>
              <a:rPr lang="en-US" dirty="0" smtClean="0"/>
              <a:t>			</a:t>
            </a:r>
            <a:r>
              <a:rPr lang="en-US" dirty="0" smtClean="0"/>
              <a:t>simulated annealing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2133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It is simple hill climbing </a:t>
            </a:r>
            <a:r>
              <a:rPr lang="en-US" dirty="0" smtClean="0"/>
              <a:t>+ downhill </a:t>
            </a:r>
            <a:r>
              <a:rPr lang="en-US" dirty="0" smtClean="0"/>
              <a:t>moves </a:t>
            </a:r>
            <a:r>
              <a:rPr lang="en-US" dirty="0" smtClean="0"/>
              <a:t>at </a:t>
            </a:r>
            <a:r>
              <a:rPr lang="en-US" dirty="0" smtClean="0"/>
              <a:t>the beginning of the process, some downhill moves may be made.</a:t>
            </a:r>
            <a:endParaRPr lang="en-US" sz="2000" dirty="0" smtClean="0"/>
          </a:p>
          <a:p>
            <a:r>
              <a:rPr lang="en-US" dirty="0" smtClean="0"/>
              <a:t>Lower </a:t>
            </a:r>
            <a:r>
              <a:rPr lang="en-US" dirty="0" smtClean="0"/>
              <a:t>the chances of getting caught at a local maximum, a plateau or a ridge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Minimize </a:t>
            </a:r>
            <a:r>
              <a:rPr lang="en-US" dirty="0" smtClean="0"/>
              <a:t>rather than maximize the objective </a:t>
            </a:r>
            <a:r>
              <a:rPr lang="en-US" dirty="0" smtClean="0"/>
              <a:t>function.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Its concept is based on the Metallurgy process of annealing.</a:t>
            </a:r>
          </a:p>
          <a:p>
            <a:pPr algn="just"/>
            <a:r>
              <a:rPr lang="en-US" dirty="0" smtClean="0"/>
              <a:t>Metals are melted at a high temperature. They are then cooled gradually till a minimal-energy final state is obtained.</a:t>
            </a:r>
          </a:p>
          <a:p>
            <a:pPr algn="just"/>
            <a:r>
              <a:rPr lang="en-US" dirty="0" smtClean="0"/>
              <a:t>It is similar to descending a valley.</a:t>
            </a:r>
          </a:p>
          <a:p>
            <a:pPr algn="just"/>
            <a:r>
              <a:rPr lang="en-US" dirty="0" smtClean="0"/>
              <a:t>The physical substances can move </a:t>
            </a:r>
            <a:r>
              <a:rPr lang="en-US" dirty="0" smtClean="0"/>
              <a:t>from </a:t>
            </a:r>
            <a:r>
              <a:rPr lang="en-US" dirty="0" smtClean="0"/>
              <a:t>a higher  energy state to a lower energy state.</a:t>
            </a:r>
          </a:p>
          <a:p>
            <a:pPr algn="just"/>
            <a:r>
              <a:rPr lang="en-US" dirty="0" smtClean="0"/>
              <a:t>The probability </a:t>
            </a:r>
            <a:r>
              <a:rPr lang="en-US" dirty="0" smtClean="0"/>
              <a:t>that a lower </a:t>
            </a:r>
            <a:r>
              <a:rPr lang="en-US" dirty="0" smtClean="0"/>
              <a:t>energy </a:t>
            </a:r>
            <a:r>
              <a:rPr lang="en-US" dirty="0" smtClean="0"/>
              <a:t>level can move to the higher energy level is given </a:t>
            </a:r>
            <a:r>
              <a:rPr lang="en-US" dirty="0" smtClean="0"/>
              <a:t>by: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Here, k is Boltzmann’s constant and T is Temperature.</a:t>
            </a:r>
          </a:p>
          <a:p>
            <a:pPr lvl="1" algn="just"/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4830" y="4667534"/>
            <a:ext cx="1610436" cy="56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probability </a:t>
            </a:r>
            <a:r>
              <a:rPr lang="en-US" dirty="0" smtClean="0"/>
              <a:t>of a large uphill move is lower than a smaller </a:t>
            </a:r>
            <a:r>
              <a:rPr lang="en-US" dirty="0" smtClean="0"/>
              <a:t>one.</a:t>
            </a:r>
            <a:endParaRPr lang="en-US" dirty="0" smtClean="0"/>
          </a:p>
          <a:p>
            <a:pPr algn="just"/>
            <a:r>
              <a:rPr lang="en-US" dirty="0" smtClean="0"/>
              <a:t>The probability </a:t>
            </a:r>
            <a:r>
              <a:rPr lang="en-US" dirty="0" smtClean="0"/>
              <a:t>that an uphill move will be made decreases as the temperature </a:t>
            </a:r>
            <a:r>
              <a:rPr lang="en-US" dirty="0" smtClean="0"/>
              <a:t>decreases.</a:t>
            </a:r>
          </a:p>
          <a:p>
            <a:pPr algn="just"/>
            <a:r>
              <a:rPr lang="en-US" dirty="0" smtClean="0"/>
              <a:t>Large upward moves can occur mostly at the beginning of the process and it decreases as the temperature decreases.</a:t>
            </a:r>
          </a:p>
          <a:p>
            <a:pPr algn="just"/>
            <a:r>
              <a:rPr lang="en-US" b="1" dirty="0" smtClean="0"/>
              <a:t>Annealing schedule: </a:t>
            </a:r>
            <a:r>
              <a:rPr lang="en-US" dirty="0" smtClean="0"/>
              <a:t>The rate at which the system cools down.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annealing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rate of cooling occurs rapidly, then stable regions of high energy will be formed which correspond to the local minimum is reached but not a global minimum.</a:t>
            </a:r>
          </a:p>
          <a:p>
            <a:r>
              <a:rPr lang="en-US" dirty="0" smtClean="0"/>
              <a:t>If it is a slower schedule is used then uniform crystalline structure is formed which corresponds to a local minimum.</a:t>
            </a:r>
          </a:p>
          <a:p>
            <a:r>
              <a:rPr lang="en-US" dirty="0" smtClean="0"/>
              <a:t>If it is too slow then it is a wastage of time.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of physical Annealing with 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    -&gt; change in the objective function.</a:t>
            </a:r>
          </a:p>
          <a:p>
            <a:pPr algn="just"/>
            <a:r>
              <a:rPr lang="en-US" dirty="0" smtClean="0"/>
              <a:t>objective function-&gt;</a:t>
            </a:r>
            <a:r>
              <a:rPr lang="en-US" dirty="0" smtClean="0"/>
              <a:t>energy level</a:t>
            </a:r>
          </a:p>
          <a:p>
            <a:pPr algn="just"/>
            <a:r>
              <a:rPr lang="en-US" dirty="0" smtClean="0"/>
              <a:t>The probability formula is: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9239" y="1606527"/>
            <a:ext cx="505222" cy="37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1081" y="3261815"/>
            <a:ext cx="1273933" cy="641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Evaluate the initial state. If it  is a goal state, then return it and quit. Otherwise, continue with the initial state as the current state.</a:t>
            </a:r>
          </a:p>
          <a:p>
            <a:pPr algn="just"/>
            <a:r>
              <a:rPr lang="en-US" dirty="0" smtClean="0"/>
              <a:t>Initialize BEST-SO-FAR to the current state.</a:t>
            </a:r>
          </a:p>
          <a:p>
            <a:pPr algn="just"/>
            <a:r>
              <a:rPr lang="en-US" dirty="0" smtClean="0"/>
              <a:t>Initialize T according to the annealing  schedule.</a:t>
            </a:r>
          </a:p>
          <a:p>
            <a:pPr algn="just"/>
            <a:r>
              <a:rPr lang="en-US" dirty="0" smtClean="0"/>
              <a:t>Loop until a solution is found or until there are no new operators left  to be applied in the current state.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/>
              <a:t>Select an operator that has not yet been applied to the current state and apply it to produce a new state.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/>
              <a:t>Evaluate the new state. Compute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1900" dirty="0" smtClean="0"/>
              <a:t>   =(value of current) - (value of new state)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1900" dirty="0" smtClean="0"/>
              <a:t>If the new state is a goal state, then return it and quit.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1900" dirty="0" smtClean="0"/>
              <a:t>If it is not a goal state but is better than the current state, then make it the current state..Also set BEST_SO_FAR to this new state.</a:t>
            </a:r>
          </a:p>
          <a:p>
            <a:pPr lvl="2" algn="just"/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229" y="4622682"/>
            <a:ext cx="352141" cy="37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r>
              <a:rPr lang="en-US" sz="2000" dirty="0" smtClean="0"/>
              <a:t>If it is not better than the current state, then make it the current state with probability p’. This can be done by generating a random number between 0 and 1. If that number is less than p’, accept the new state as the current state. Otherwise, do nothing.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2000" dirty="0" smtClean="0"/>
              <a:t>Revise T according to the schedule</a:t>
            </a:r>
          </a:p>
          <a:p>
            <a:pPr algn="just"/>
            <a:r>
              <a:rPr lang="en-US" dirty="0" smtClean="0"/>
              <a:t>Return </a:t>
            </a:r>
            <a:r>
              <a:rPr lang="en-US" dirty="0" smtClean="0"/>
              <a:t>BEST_SO_FAR </a:t>
            </a:r>
            <a:r>
              <a:rPr lang="en-US" dirty="0" smtClean="0"/>
              <a:t> as </a:t>
            </a:r>
            <a:r>
              <a:rPr lang="en-US" dirty="0" smtClean="0"/>
              <a:t>the answer.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515</Words>
  <Application>Microsoft Office PowerPoint</Application>
  <PresentationFormat>Custom</PresentationFormat>
  <Paragraphs>40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Academic Literature 16x9</vt:lpstr>
      <vt:lpstr>   simulated annealing</vt:lpstr>
      <vt:lpstr>Introduction</vt:lpstr>
      <vt:lpstr>Concepts</vt:lpstr>
      <vt:lpstr>Slide 4</vt:lpstr>
      <vt:lpstr>Effect of annealing schedule</vt:lpstr>
      <vt:lpstr>Analogy of physical Annealing with Simulated Annealing</vt:lpstr>
      <vt:lpstr>Algorithm</vt:lpstr>
      <vt:lpstr>Algorithm continue…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home</dc:creator>
  <cp:lastModifiedBy>win7</cp:lastModifiedBy>
  <cp:revision>352</cp:revision>
  <dcterms:created xsi:type="dcterms:W3CDTF">2014-04-17T22:28:38Z</dcterms:created>
  <dcterms:modified xsi:type="dcterms:W3CDTF">2017-03-15T17:23:19Z</dcterms:modified>
</cp:coreProperties>
</file>